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3.jpg" ContentType="image/png"/>
  <Override PartName="/ppt/media/image10.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700.xml" ContentType="application/vnd.openxmlformats-officedocument.presentationml.slide+xml"/>
  <Override PartName="/ppt/slideLayouts/slideLayout70.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120.xml" ContentType="application/vnd.openxmlformats-officedocument.presentationml.slideLayout+xml"/>
  <Override PartName="/ppt/slideLayouts/slideLayout20.xml" ContentType="application/vnd.openxmlformats-officedocument.presentationml.slideLayout+xml"/>
  <Override PartName="/ppt/slideLayouts/slideLayout15.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9"/>
  </p:notesMasterIdLst>
  <p:sldIdLst>
    <p:sldId id="546" r:id="rId2"/>
    <p:sldId id="259" r:id="rId3"/>
    <p:sldId id="553" r:id="rId4"/>
    <p:sldId id="261" r:id="rId5"/>
    <p:sldId id="539" r:id="rId6"/>
    <p:sldId id="538" r:id="rId7"/>
    <p:sldId id="257" r:id="rId8"/>
    <p:sldId id="523" r:id="rId9"/>
    <p:sldId id="529" r:id="rId10"/>
    <p:sldId id="527" r:id="rId11"/>
    <p:sldId id="528" r:id="rId12"/>
    <p:sldId id="530" r:id="rId13"/>
    <p:sldId id="543" r:id="rId14"/>
    <p:sldId id="464" r:id="rId15"/>
    <p:sldId id="532" r:id="rId16"/>
    <p:sldId id="430" r:id="rId17"/>
    <p:sldId id="435" r:id="rId18"/>
    <p:sldId id="263" r:id="rId19"/>
    <p:sldId id="540" r:id="rId20"/>
    <p:sldId id="545" r:id="rId21"/>
    <p:sldId id="287" r:id="rId22"/>
    <p:sldId id="549" r:id="rId23"/>
    <p:sldId id="282" r:id="rId24"/>
    <p:sldId id="285" r:id="rId25"/>
    <p:sldId id="283" r:id="rId26"/>
    <p:sldId id="284" r:id="rId27"/>
    <p:sldId id="286" r:id="rId28"/>
    <p:sldId id="290" r:id="rId29"/>
    <p:sldId id="291" r:id="rId30"/>
    <p:sldId id="292" r:id="rId31"/>
    <p:sldId id="550" r:id="rId32"/>
    <p:sldId id="294" r:id="rId33"/>
    <p:sldId id="295" r:id="rId34"/>
    <p:sldId id="551" r:id="rId35"/>
    <p:sldId id="296" r:id="rId36"/>
    <p:sldId id="297" r:id="rId37"/>
    <p:sldId id="258" r:id="rId38"/>
    <p:sldId id="534" r:id="rId39"/>
    <p:sldId id="548" r:id="rId40"/>
    <p:sldId id="554" r:id="rId41"/>
    <p:sldId id="269" r:id="rId42"/>
    <p:sldId id="305" r:id="rId43"/>
    <p:sldId id="272" r:id="rId44"/>
    <p:sldId id="306" r:id="rId45"/>
    <p:sldId id="308" r:id="rId46"/>
    <p:sldId id="309" r:id="rId47"/>
    <p:sldId id="544" r:id="rId48"/>
    <p:sldId id="558" r:id="rId49"/>
    <p:sldId id="276" r:id="rId50"/>
    <p:sldId id="557" r:id="rId51"/>
    <p:sldId id="347" r:id="rId52"/>
    <p:sldId id="560" r:id="rId53"/>
    <p:sldId id="293" r:id="rId54"/>
    <p:sldId id="555" r:id="rId55"/>
    <p:sldId id="563" r:id="rId56"/>
    <p:sldId id="562" r:id="rId57"/>
    <p:sldId id="351" r:id="rId58"/>
    <p:sldId id="565" r:id="rId59"/>
    <p:sldId id="566" r:id="rId60"/>
    <p:sldId id="567" r:id="rId61"/>
    <p:sldId id="568" r:id="rId62"/>
    <p:sldId id="617" r:id="rId63"/>
    <p:sldId id="618" r:id="rId64"/>
    <p:sldId id="620" r:id="rId65"/>
    <p:sldId id="621" r:id="rId66"/>
    <p:sldId id="622" r:id="rId67"/>
    <p:sldId id="623" r:id="rId68"/>
    <p:sldId id="624" r:id="rId69"/>
    <p:sldId id="625" r:id="rId70"/>
    <p:sldId id="626" r:id="rId71"/>
    <p:sldId id="650" r:id="rId72"/>
    <p:sldId id="627" r:id="rId73"/>
    <p:sldId id="628" r:id="rId74"/>
    <p:sldId id="629" r:id="rId75"/>
    <p:sldId id="630" r:id="rId76"/>
    <p:sldId id="631" r:id="rId77"/>
    <p:sldId id="632" r:id="rId78"/>
    <p:sldId id="633" r:id="rId79"/>
    <p:sldId id="634" r:id="rId80"/>
    <p:sldId id="635" r:id="rId81"/>
    <p:sldId id="636" r:id="rId82"/>
    <p:sldId id="637" r:id="rId83"/>
    <p:sldId id="638" r:id="rId84"/>
    <p:sldId id="639" r:id="rId85"/>
    <p:sldId id="640" r:id="rId86"/>
    <p:sldId id="641" r:id="rId87"/>
    <p:sldId id="642" r:id="rId88"/>
    <p:sldId id="643" r:id="rId89"/>
    <p:sldId id="644" r:id="rId90"/>
    <p:sldId id="645" r:id="rId91"/>
    <p:sldId id="646" r:id="rId92"/>
    <p:sldId id="647" r:id="rId93"/>
    <p:sldId id="648" r:id="rId94"/>
    <p:sldId id="649" r:id="rId95"/>
    <p:sldId id="569" r:id="rId96"/>
    <p:sldId id="266" r:id="rId97"/>
    <p:sldId id="265" r:id="rId98"/>
    <p:sldId id="436" r:id="rId99"/>
    <p:sldId id="273" r:id="rId100"/>
    <p:sldId id="271" r:id="rId101"/>
    <p:sldId id="274" r:id="rId102"/>
    <p:sldId id="275" r:id="rId103"/>
    <p:sldId id="396" r:id="rId104"/>
    <p:sldId id="570" r:id="rId105"/>
    <p:sldId id="571" r:id="rId106"/>
    <p:sldId id="572" r:id="rId107"/>
    <p:sldId id="395" r:id="rId108"/>
    <p:sldId id="573" r:id="rId109"/>
    <p:sldId id="298" r:id="rId110"/>
    <p:sldId id="299" r:id="rId111"/>
    <p:sldId id="300" r:id="rId112"/>
    <p:sldId id="301" r:id="rId113"/>
    <p:sldId id="302" r:id="rId114"/>
    <p:sldId id="303" r:id="rId115"/>
    <p:sldId id="304" r:id="rId116"/>
    <p:sldId id="574" r:id="rId117"/>
    <p:sldId id="575" r:id="rId118"/>
    <p:sldId id="307" r:id="rId119"/>
    <p:sldId id="576" r:id="rId120"/>
    <p:sldId id="316" r:id="rId121"/>
    <p:sldId id="317" r:id="rId122"/>
    <p:sldId id="330" r:id="rId123"/>
    <p:sldId id="520" r:id="rId124"/>
    <p:sldId id="319" r:id="rId125"/>
    <p:sldId id="320" r:id="rId126"/>
    <p:sldId id="321" r:id="rId127"/>
    <p:sldId id="458" r:id="rId128"/>
    <p:sldId id="328" r:id="rId129"/>
    <p:sldId id="547" r:id="rId130"/>
    <p:sldId id="577" r:id="rId131"/>
    <p:sldId id="578" r:id="rId132"/>
    <p:sldId id="579" r:id="rId133"/>
    <p:sldId id="581" r:id="rId134"/>
    <p:sldId id="580" r:id="rId135"/>
    <p:sldId id="599" r:id="rId136"/>
    <p:sldId id="600" r:id="rId137"/>
    <p:sldId id="590" r:id="rId138"/>
    <p:sldId id="497" r:id="rId139"/>
    <p:sldId id="498" r:id="rId140"/>
    <p:sldId id="499" r:id="rId141"/>
    <p:sldId id="501" r:id="rId142"/>
    <p:sldId id="598" r:id="rId143"/>
    <p:sldId id="591" r:id="rId144"/>
    <p:sldId id="260" r:id="rId145"/>
    <p:sldId id="584" r:id="rId146"/>
    <p:sldId id="585" r:id="rId147"/>
    <p:sldId id="589" r:id="rId148"/>
    <p:sldId id="586" r:id="rId149"/>
    <p:sldId id="277" r:id="rId150"/>
    <p:sldId id="278" r:id="rId151"/>
    <p:sldId id="587" r:id="rId152"/>
    <p:sldId id="279" r:id="rId153"/>
    <p:sldId id="280" r:id="rId154"/>
    <p:sldId id="281" r:id="rId155"/>
    <p:sldId id="592" r:id="rId156"/>
    <p:sldId id="597" r:id="rId157"/>
    <p:sldId id="412" r:id="rId158"/>
    <p:sldId id="332" r:id="rId159"/>
    <p:sldId id="408" r:id="rId160"/>
    <p:sldId id="409" r:id="rId161"/>
    <p:sldId id="333" r:id="rId162"/>
    <p:sldId id="334" r:id="rId163"/>
    <p:sldId id="335" r:id="rId164"/>
    <p:sldId id="337" r:id="rId165"/>
    <p:sldId id="413" r:id="rId166"/>
    <p:sldId id="358" r:id="rId167"/>
    <p:sldId id="651" r:id="rId168"/>
    <p:sldId id="455" r:id="rId169"/>
    <p:sldId id="457" r:id="rId170"/>
    <p:sldId id="456" r:id="rId171"/>
    <p:sldId id="556" r:id="rId172"/>
    <p:sldId id="652" r:id="rId173"/>
    <p:sldId id="653" r:id="rId174"/>
    <p:sldId id="654" r:id="rId175"/>
    <p:sldId id="655" r:id="rId176"/>
    <p:sldId id="656" r:id="rId177"/>
    <p:sldId id="340" r:id="rId1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3" autoAdjust="0"/>
    <p:restoredTop sz="86369" autoAdjust="0"/>
  </p:normalViewPr>
  <p:slideViewPr>
    <p:cSldViewPr snapToGrid="0">
      <p:cViewPr>
        <p:scale>
          <a:sx n="79" d="100"/>
          <a:sy n="79" d="100"/>
        </p:scale>
        <p:origin x="930" y="438"/>
      </p:cViewPr>
      <p:guideLst/>
    </p:cSldViewPr>
  </p:slideViewPr>
  <p:outlineViewPr>
    <p:cViewPr>
      <p:scale>
        <a:sx n="33" d="100"/>
        <a:sy n="33" d="100"/>
      </p:scale>
      <p:origin x="0" y="-453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_rels/data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82.svg"/></Relationships>
</file>

<file path=ppt/diagrams/_rels/data4.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8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9B7378-5955-41EF-B800-437B022AD293}"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n-US"/>
        </a:p>
      </dgm:t>
    </dgm:pt>
    <dgm:pt modelId="{82A3D72C-D6E7-487B-A143-E0E47824F124}">
      <dgm:prSet/>
      <dgm:spPr/>
      <dgm:t>
        <a:bodyPr/>
        <a:lstStyle/>
        <a:p>
          <a:r>
            <a:rPr lang="en-US"/>
            <a:t>Hardware</a:t>
          </a:r>
        </a:p>
      </dgm:t>
    </dgm:pt>
    <dgm:pt modelId="{4598049C-02FC-4C8F-96A2-BABFB5C6B3ED}" type="parTrans" cxnId="{950ADDD2-21EC-4A09-A458-E2050DAFA339}">
      <dgm:prSet/>
      <dgm:spPr/>
      <dgm:t>
        <a:bodyPr/>
        <a:lstStyle/>
        <a:p>
          <a:endParaRPr lang="en-US"/>
        </a:p>
      </dgm:t>
    </dgm:pt>
    <dgm:pt modelId="{2DD009DE-4071-4C3D-B511-AF51BF02A0FE}" type="sibTrans" cxnId="{950ADDD2-21EC-4A09-A458-E2050DAFA339}">
      <dgm:prSet/>
      <dgm:spPr/>
      <dgm:t>
        <a:bodyPr/>
        <a:lstStyle/>
        <a:p>
          <a:endParaRPr lang="en-US"/>
        </a:p>
      </dgm:t>
    </dgm:pt>
    <dgm:pt modelId="{1FA07520-5F90-4D9A-8267-3F43E34A448F}">
      <dgm:prSet/>
      <dgm:spPr/>
      <dgm:t>
        <a:bodyPr/>
        <a:lstStyle/>
        <a:p>
          <a:r>
            <a:rPr lang="en-US"/>
            <a:t>Features</a:t>
          </a:r>
        </a:p>
      </dgm:t>
    </dgm:pt>
    <dgm:pt modelId="{9B401C17-FC9F-4C92-89F2-78CA440F4BF4}" type="parTrans" cxnId="{7050A78F-E52F-4855-8FAC-E7E43AFC5F81}">
      <dgm:prSet/>
      <dgm:spPr/>
      <dgm:t>
        <a:bodyPr/>
        <a:lstStyle/>
        <a:p>
          <a:endParaRPr lang="en-US"/>
        </a:p>
      </dgm:t>
    </dgm:pt>
    <dgm:pt modelId="{D33900C5-DB01-45FF-8A40-96C64F44C6E5}" type="sibTrans" cxnId="{7050A78F-E52F-4855-8FAC-E7E43AFC5F81}">
      <dgm:prSet/>
      <dgm:spPr/>
      <dgm:t>
        <a:bodyPr/>
        <a:lstStyle/>
        <a:p>
          <a:endParaRPr lang="en-US"/>
        </a:p>
      </dgm:t>
    </dgm:pt>
    <dgm:pt modelId="{54AAD13E-D51F-444E-860E-FE4D1CF47F3E}">
      <dgm:prSet/>
      <dgm:spPr/>
      <dgm:t>
        <a:bodyPr/>
        <a:lstStyle/>
        <a:p>
          <a:r>
            <a:rPr lang="en-US"/>
            <a:t>Benefits and</a:t>
          </a:r>
        </a:p>
      </dgm:t>
    </dgm:pt>
    <dgm:pt modelId="{54A85AD7-B2C6-41D1-8204-D0A326D773E7}" type="parTrans" cxnId="{13713ABD-FCE9-47F1-A7E3-F5F55B7F7F70}">
      <dgm:prSet/>
      <dgm:spPr/>
      <dgm:t>
        <a:bodyPr/>
        <a:lstStyle/>
        <a:p>
          <a:endParaRPr lang="en-US"/>
        </a:p>
      </dgm:t>
    </dgm:pt>
    <dgm:pt modelId="{71D55A20-3EC0-4E06-9DB0-07E5386BE75D}" type="sibTrans" cxnId="{13713ABD-FCE9-47F1-A7E3-F5F55B7F7F70}">
      <dgm:prSet/>
      <dgm:spPr/>
      <dgm:t>
        <a:bodyPr/>
        <a:lstStyle/>
        <a:p>
          <a:endParaRPr lang="en-US"/>
        </a:p>
      </dgm:t>
    </dgm:pt>
    <dgm:pt modelId="{40A9BB5E-0FE9-4599-8716-600E88C3C34B}">
      <dgm:prSet/>
      <dgm:spPr/>
      <dgm:t>
        <a:bodyPr/>
        <a:lstStyle/>
        <a:p>
          <a:r>
            <a:rPr lang="en-US"/>
            <a:t>Limitations</a:t>
          </a:r>
        </a:p>
      </dgm:t>
    </dgm:pt>
    <dgm:pt modelId="{A331475B-FC67-40E8-9CFA-FB1AD451742C}" type="parTrans" cxnId="{C8FBDE9C-08F3-41D0-97E0-5B0D8B53DFFB}">
      <dgm:prSet/>
      <dgm:spPr/>
      <dgm:t>
        <a:bodyPr/>
        <a:lstStyle/>
        <a:p>
          <a:endParaRPr lang="en-US"/>
        </a:p>
      </dgm:t>
    </dgm:pt>
    <dgm:pt modelId="{C4257352-C105-4E67-9305-00C749FAA72C}" type="sibTrans" cxnId="{C8FBDE9C-08F3-41D0-97E0-5B0D8B53DFFB}">
      <dgm:prSet/>
      <dgm:spPr/>
      <dgm:t>
        <a:bodyPr/>
        <a:lstStyle/>
        <a:p>
          <a:endParaRPr lang="en-US"/>
        </a:p>
      </dgm:t>
    </dgm:pt>
    <dgm:pt modelId="{BBA0E3C4-B0DD-48EA-A906-9BCFB75959BA}">
      <dgm:prSet/>
      <dgm:spPr/>
      <dgm:t>
        <a:bodyPr/>
        <a:lstStyle/>
        <a:p>
          <a:r>
            <a:rPr lang="en-US"/>
            <a:t>Software</a:t>
          </a:r>
        </a:p>
      </dgm:t>
    </dgm:pt>
    <dgm:pt modelId="{3B72C8EA-36CB-4F12-8DB8-518B51D9C8AA}" type="parTrans" cxnId="{BAAD476C-7A63-45A5-875A-2B6D41409F8F}">
      <dgm:prSet/>
      <dgm:spPr/>
      <dgm:t>
        <a:bodyPr/>
        <a:lstStyle/>
        <a:p>
          <a:endParaRPr lang="en-US"/>
        </a:p>
      </dgm:t>
    </dgm:pt>
    <dgm:pt modelId="{162E0FED-CE6E-4C46-9448-2F939DF646A2}" type="sibTrans" cxnId="{BAAD476C-7A63-45A5-875A-2B6D41409F8F}">
      <dgm:prSet/>
      <dgm:spPr/>
      <dgm:t>
        <a:bodyPr/>
        <a:lstStyle/>
        <a:p>
          <a:endParaRPr lang="en-US"/>
        </a:p>
      </dgm:t>
    </dgm:pt>
    <dgm:pt modelId="{1CBE0C7F-35CA-426B-9A0E-AC380B82068B}">
      <dgm:prSet/>
      <dgm:spPr/>
      <dgm:t>
        <a:bodyPr/>
        <a:lstStyle/>
        <a:p>
          <a:r>
            <a:rPr lang="en-US"/>
            <a:t>Features</a:t>
          </a:r>
        </a:p>
      </dgm:t>
    </dgm:pt>
    <dgm:pt modelId="{3C11116F-22B2-4ED5-BAFF-EFBBD7CEC6A0}" type="parTrans" cxnId="{6566F0F8-B968-4DD6-8FC8-EF69C8A173DD}">
      <dgm:prSet/>
      <dgm:spPr/>
      <dgm:t>
        <a:bodyPr/>
        <a:lstStyle/>
        <a:p>
          <a:endParaRPr lang="en-US"/>
        </a:p>
      </dgm:t>
    </dgm:pt>
    <dgm:pt modelId="{EEC9CE0F-EDE5-4022-97B4-7C2CE65892FC}" type="sibTrans" cxnId="{6566F0F8-B968-4DD6-8FC8-EF69C8A173DD}">
      <dgm:prSet/>
      <dgm:spPr/>
      <dgm:t>
        <a:bodyPr/>
        <a:lstStyle/>
        <a:p>
          <a:endParaRPr lang="en-US"/>
        </a:p>
      </dgm:t>
    </dgm:pt>
    <dgm:pt modelId="{A29D3F7A-69A1-4943-8188-DAF065A2060D}">
      <dgm:prSet/>
      <dgm:spPr/>
      <dgm:t>
        <a:bodyPr/>
        <a:lstStyle/>
        <a:p>
          <a:r>
            <a:rPr lang="en-US"/>
            <a:t>Benefits and</a:t>
          </a:r>
        </a:p>
      </dgm:t>
    </dgm:pt>
    <dgm:pt modelId="{B33F09BE-97DC-4569-BA2B-90DC4C5D6DB3}" type="parTrans" cxnId="{44A1CB3F-FB19-4B42-A859-06B76CB003D1}">
      <dgm:prSet/>
      <dgm:spPr/>
      <dgm:t>
        <a:bodyPr/>
        <a:lstStyle/>
        <a:p>
          <a:endParaRPr lang="en-US"/>
        </a:p>
      </dgm:t>
    </dgm:pt>
    <dgm:pt modelId="{000D8AC0-B6FB-4FFC-A1BE-FEE3F8D5D82A}" type="sibTrans" cxnId="{44A1CB3F-FB19-4B42-A859-06B76CB003D1}">
      <dgm:prSet/>
      <dgm:spPr/>
      <dgm:t>
        <a:bodyPr/>
        <a:lstStyle/>
        <a:p>
          <a:endParaRPr lang="en-US"/>
        </a:p>
      </dgm:t>
    </dgm:pt>
    <dgm:pt modelId="{A58683D7-ACE7-4797-AFCA-A7E2DD244D98}">
      <dgm:prSet/>
      <dgm:spPr/>
      <dgm:t>
        <a:bodyPr/>
        <a:lstStyle/>
        <a:p>
          <a:r>
            <a:rPr lang="en-US"/>
            <a:t>Limitations</a:t>
          </a:r>
        </a:p>
      </dgm:t>
    </dgm:pt>
    <dgm:pt modelId="{FBFA3C6A-6960-4710-99DB-9EFC9C7955F7}" type="parTrans" cxnId="{96357E96-63F2-42EF-A380-D88902651112}">
      <dgm:prSet/>
      <dgm:spPr/>
      <dgm:t>
        <a:bodyPr/>
        <a:lstStyle/>
        <a:p>
          <a:endParaRPr lang="en-US"/>
        </a:p>
      </dgm:t>
    </dgm:pt>
    <dgm:pt modelId="{B51C6BBC-977E-4479-B99B-143FFB0E0628}" type="sibTrans" cxnId="{96357E96-63F2-42EF-A380-D88902651112}">
      <dgm:prSet/>
      <dgm:spPr/>
      <dgm:t>
        <a:bodyPr/>
        <a:lstStyle/>
        <a:p>
          <a:endParaRPr lang="en-US"/>
        </a:p>
      </dgm:t>
    </dgm:pt>
    <dgm:pt modelId="{12EF9DB4-6548-4308-ABC5-A9E26CA817D1}">
      <dgm:prSet/>
      <dgm:spPr/>
      <dgm:t>
        <a:bodyPr/>
        <a:lstStyle/>
        <a:p>
          <a:r>
            <a:rPr lang="en-US"/>
            <a:t>Hosted</a:t>
          </a:r>
        </a:p>
      </dgm:t>
    </dgm:pt>
    <dgm:pt modelId="{24FBA06D-A2D7-429B-B874-207923EDCA3A}" type="parTrans" cxnId="{D4DBD3E1-2E3C-487C-92C2-3B5E23483AC9}">
      <dgm:prSet/>
      <dgm:spPr/>
      <dgm:t>
        <a:bodyPr/>
        <a:lstStyle/>
        <a:p>
          <a:endParaRPr lang="en-US"/>
        </a:p>
      </dgm:t>
    </dgm:pt>
    <dgm:pt modelId="{B996D524-4652-48E6-9D10-B3F143E7F84B}" type="sibTrans" cxnId="{D4DBD3E1-2E3C-487C-92C2-3B5E23483AC9}">
      <dgm:prSet/>
      <dgm:spPr/>
      <dgm:t>
        <a:bodyPr/>
        <a:lstStyle/>
        <a:p>
          <a:endParaRPr lang="en-US"/>
        </a:p>
      </dgm:t>
    </dgm:pt>
    <dgm:pt modelId="{AC4816E9-D0CD-463B-8B80-86AD456C2A4C}">
      <dgm:prSet/>
      <dgm:spPr/>
      <dgm:t>
        <a:bodyPr/>
        <a:lstStyle/>
        <a:p>
          <a:r>
            <a:rPr lang="en-US"/>
            <a:t>Features</a:t>
          </a:r>
        </a:p>
      </dgm:t>
    </dgm:pt>
    <dgm:pt modelId="{9FA74B80-E59B-412C-B0E6-5A9DD87D9016}" type="parTrans" cxnId="{DED420D9-0E31-48EA-90A7-E7C7D19A0EBE}">
      <dgm:prSet/>
      <dgm:spPr/>
      <dgm:t>
        <a:bodyPr/>
        <a:lstStyle/>
        <a:p>
          <a:endParaRPr lang="en-US"/>
        </a:p>
      </dgm:t>
    </dgm:pt>
    <dgm:pt modelId="{48346FD5-215C-48AD-A54C-E680A3156C8B}" type="sibTrans" cxnId="{DED420D9-0E31-48EA-90A7-E7C7D19A0EBE}">
      <dgm:prSet/>
      <dgm:spPr/>
      <dgm:t>
        <a:bodyPr/>
        <a:lstStyle/>
        <a:p>
          <a:endParaRPr lang="en-US"/>
        </a:p>
      </dgm:t>
    </dgm:pt>
    <dgm:pt modelId="{095B88ED-DCCA-4E2C-9E5A-57D14C49D153}">
      <dgm:prSet/>
      <dgm:spPr/>
      <dgm:t>
        <a:bodyPr/>
        <a:lstStyle/>
        <a:p>
          <a:r>
            <a:rPr lang="en-US"/>
            <a:t>Benefits and</a:t>
          </a:r>
        </a:p>
      </dgm:t>
    </dgm:pt>
    <dgm:pt modelId="{D032F7D5-D08A-4378-A8C9-97D993C207E9}" type="parTrans" cxnId="{1215FE69-9C9C-4C48-8627-02F0E5AE437C}">
      <dgm:prSet/>
      <dgm:spPr/>
      <dgm:t>
        <a:bodyPr/>
        <a:lstStyle/>
        <a:p>
          <a:endParaRPr lang="en-US"/>
        </a:p>
      </dgm:t>
    </dgm:pt>
    <dgm:pt modelId="{CD1F2B24-B0E7-4C10-B06D-C309B9C4F366}" type="sibTrans" cxnId="{1215FE69-9C9C-4C48-8627-02F0E5AE437C}">
      <dgm:prSet/>
      <dgm:spPr/>
      <dgm:t>
        <a:bodyPr/>
        <a:lstStyle/>
        <a:p>
          <a:endParaRPr lang="en-US"/>
        </a:p>
      </dgm:t>
    </dgm:pt>
    <dgm:pt modelId="{014119A6-7278-45E9-8EC9-2E9B7944AC61}">
      <dgm:prSet/>
      <dgm:spPr/>
      <dgm:t>
        <a:bodyPr/>
        <a:lstStyle/>
        <a:p>
          <a:r>
            <a:rPr lang="en-US"/>
            <a:t>Limitations</a:t>
          </a:r>
        </a:p>
      </dgm:t>
    </dgm:pt>
    <dgm:pt modelId="{E951FD94-E083-4F30-943E-25FFC67FD470}" type="parTrans" cxnId="{CDAF9439-99B4-4432-8466-5EE39A676F8C}">
      <dgm:prSet/>
      <dgm:spPr/>
      <dgm:t>
        <a:bodyPr/>
        <a:lstStyle/>
        <a:p>
          <a:endParaRPr lang="en-US"/>
        </a:p>
      </dgm:t>
    </dgm:pt>
    <dgm:pt modelId="{C7207D7B-2FE2-42FF-8C32-A39839A85B5B}" type="sibTrans" cxnId="{CDAF9439-99B4-4432-8466-5EE39A676F8C}">
      <dgm:prSet/>
      <dgm:spPr/>
      <dgm:t>
        <a:bodyPr/>
        <a:lstStyle/>
        <a:p>
          <a:endParaRPr lang="en-US"/>
        </a:p>
      </dgm:t>
    </dgm:pt>
    <dgm:pt modelId="{82DFCCAE-80B8-44C6-92F9-D18E80A8B2F1}" type="pres">
      <dgm:prSet presAssocID="{6A9B7378-5955-41EF-B800-437B022AD293}" presName="Name0" presStyleCnt="0">
        <dgm:presLayoutVars>
          <dgm:dir/>
          <dgm:animLvl val="lvl"/>
          <dgm:resizeHandles val="exact"/>
        </dgm:presLayoutVars>
      </dgm:prSet>
      <dgm:spPr/>
    </dgm:pt>
    <dgm:pt modelId="{BCD458E8-8512-4A95-9847-A9C00968B92D}" type="pres">
      <dgm:prSet presAssocID="{82A3D72C-D6E7-487B-A143-E0E47824F124}" presName="linNode" presStyleCnt="0"/>
      <dgm:spPr/>
    </dgm:pt>
    <dgm:pt modelId="{E650A63E-3271-4060-B7B9-9D803D5D3892}" type="pres">
      <dgm:prSet presAssocID="{82A3D72C-D6E7-487B-A143-E0E47824F124}" presName="parentText" presStyleLbl="node1" presStyleIdx="0" presStyleCnt="3">
        <dgm:presLayoutVars>
          <dgm:chMax val="1"/>
          <dgm:bulletEnabled val="1"/>
        </dgm:presLayoutVars>
      </dgm:prSet>
      <dgm:spPr/>
    </dgm:pt>
    <dgm:pt modelId="{ABB42332-19EC-43FA-87AA-6CE742650E99}" type="pres">
      <dgm:prSet presAssocID="{82A3D72C-D6E7-487B-A143-E0E47824F124}" presName="descendantText" presStyleLbl="alignAccFollowNode1" presStyleIdx="0" presStyleCnt="3">
        <dgm:presLayoutVars>
          <dgm:bulletEnabled val="1"/>
        </dgm:presLayoutVars>
      </dgm:prSet>
      <dgm:spPr/>
    </dgm:pt>
    <dgm:pt modelId="{65BF65AA-5377-442F-8842-4F1ED252946A}" type="pres">
      <dgm:prSet presAssocID="{2DD009DE-4071-4C3D-B511-AF51BF02A0FE}" presName="sp" presStyleCnt="0"/>
      <dgm:spPr/>
    </dgm:pt>
    <dgm:pt modelId="{1266D938-0002-47BC-919C-2B00F508BB16}" type="pres">
      <dgm:prSet presAssocID="{BBA0E3C4-B0DD-48EA-A906-9BCFB75959BA}" presName="linNode" presStyleCnt="0"/>
      <dgm:spPr/>
    </dgm:pt>
    <dgm:pt modelId="{E87D505B-5D9E-45A7-B592-4646437F9792}" type="pres">
      <dgm:prSet presAssocID="{BBA0E3C4-B0DD-48EA-A906-9BCFB75959BA}" presName="parentText" presStyleLbl="node1" presStyleIdx="1" presStyleCnt="3">
        <dgm:presLayoutVars>
          <dgm:chMax val="1"/>
          <dgm:bulletEnabled val="1"/>
        </dgm:presLayoutVars>
      </dgm:prSet>
      <dgm:spPr/>
    </dgm:pt>
    <dgm:pt modelId="{6380E6B1-3475-4F0E-8DCE-688BCE955D42}" type="pres">
      <dgm:prSet presAssocID="{BBA0E3C4-B0DD-48EA-A906-9BCFB75959BA}" presName="descendantText" presStyleLbl="alignAccFollowNode1" presStyleIdx="1" presStyleCnt="3">
        <dgm:presLayoutVars>
          <dgm:bulletEnabled val="1"/>
        </dgm:presLayoutVars>
      </dgm:prSet>
      <dgm:spPr/>
    </dgm:pt>
    <dgm:pt modelId="{3D0EF2F9-2B75-4F49-BDA8-4FC8FF0103C7}" type="pres">
      <dgm:prSet presAssocID="{162E0FED-CE6E-4C46-9448-2F939DF646A2}" presName="sp" presStyleCnt="0"/>
      <dgm:spPr/>
    </dgm:pt>
    <dgm:pt modelId="{5C1E6AC8-9EE2-489B-9878-7CD88708DB50}" type="pres">
      <dgm:prSet presAssocID="{12EF9DB4-6548-4308-ABC5-A9E26CA817D1}" presName="linNode" presStyleCnt="0"/>
      <dgm:spPr/>
    </dgm:pt>
    <dgm:pt modelId="{47D575BD-1A30-46DD-A906-E5959EDC6713}" type="pres">
      <dgm:prSet presAssocID="{12EF9DB4-6548-4308-ABC5-A9E26CA817D1}" presName="parentText" presStyleLbl="node1" presStyleIdx="2" presStyleCnt="3">
        <dgm:presLayoutVars>
          <dgm:chMax val="1"/>
          <dgm:bulletEnabled val="1"/>
        </dgm:presLayoutVars>
      </dgm:prSet>
      <dgm:spPr/>
    </dgm:pt>
    <dgm:pt modelId="{B2F4785E-ED4E-4D52-954F-B7AF0AC9F322}" type="pres">
      <dgm:prSet presAssocID="{12EF9DB4-6548-4308-ABC5-A9E26CA817D1}" presName="descendantText" presStyleLbl="alignAccFollowNode1" presStyleIdx="2" presStyleCnt="3">
        <dgm:presLayoutVars>
          <dgm:bulletEnabled val="1"/>
        </dgm:presLayoutVars>
      </dgm:prSet>
      <dgm:spPr/>
    </dgm:pt>
  </dgm:ptLst>
  <dgm:cxnLst>
    <dgm:cxn modelId="{EB5CDF19-D2A9-44C4-AA9B-41BA9657ECB1}" type="presOf" srcId="{1CBE0C7F-35CA-426B-9A0E-AC380B82068B}" destId="{6380E6B1-3475-4F0E-8DCE-688BCE955D42}" srcOrd="0" destOrd="0" presId="urn:microsoft.com/office/officeart/2005/8/layout/vList5"/>
    <dgm:cxn modelId="{CDAF9439-99B4-4432-8466-5EE39A676F8C}" srcId="{12EF9DB4-6548-4308-ABC5-A9E26CA817D1}" destId="{014119A6-7278-45E9-8EC9-2E9B7944AC61}" srcOrd="2" destOrd="0" parTransId="{E951FD94-E083-4F30-943E-25FFC67FD470}" sibTransId="{C7207D7B-2FE2-42FF-8C32-A39839A85B5B}"/>
    <dgm:cxn modelId="{AD41F83D-FA33-4EDE-A875-9009D55C8D36}" type="presOf" srcId="{12EF9DB4-6548-4308-ABC5-A9E26CA817D1}" destId="{47D575BD-1A30-46DD-A906-E5959EDC6713}" srcOrd="0" destOrd="0" presId="urn:microsoft.com/office/officeart/2005/8/layout/vList5"/>
    <dgm:cxn modelId="{44A1CB3F-FB19-4B42-A859-06B76CB003D1}" srcId="{BBA0E3C4-B0DD-48EA-A906-9BCFB75959BA}" destId="{A29D3F7A-69A1-4943-8188-DAF065A2060D}" srcOrd="1" destOrd="0" parTransId="{B33F09BE-97DC-4569-BA2B-90DC4C5D6DB3}" sibTransId="{000D8AC0-B6FB-4FFC-A1BE-FEE3F8D5D82A}"/>
    <dgm:cxn modelId="{D40FB560-0988-4090-A853-A56560EC6E07}" type="presOf" srcId="{6A9B7378-5955-41EF-B800-437B022AD293}" destId="{82DFCCAE-80B8-44C6-92F9-D18E80A8B2F1}" srcOrd="0" destOrd="0" presId="urn:microsoft.com/office/officeart/2005/8/layout/vList5"/>
    <dgm:cxn modelId="{9C36CF62-760C-4CAD-AA22-20F5E1617C49}" type="presOf" srcId="{82A3D72C-D6E7-487B-A143-E0E47824F124}" destId="{E650A63E-3271-4060-B7B9-9D803D5D3892}" srcOrd="0" destOrd="0" presId="urn:microsoft.com/office/officeart/2005/8/layout/vList5"/>
    <dgm:cxn modelId="{8500C148-42AA-4699-B71A-39336C23891A}" type="presOf" srcId="{54AAD13E-D51F-444E-860E-FE4D1CF47F3E}" destId="{ABB42332-19EC-43FA-87AA-6CE742650E99}" srcOrd="0" destOrd="1" presId="urn:microsoft.com/office/officeart/2005/8/layout/vList5"/>
    <dgm:cxn modelId="{1215FE69-9C9C-4C48-8627-02F0E5AE437C}" srcId="{12EF9DB4-6548-4308-ABC5-A9E26CA817D1}" destId="{095B88ED-DCCA-4E2C-9E5A-57D14C49D153}" srcOrd="1" destOrd="0" parTransId="{D032F7D5-D08A-4378-A8C9-97D993C207E9}" sibTransId="{CD1F2B24-B0E7-4C10-B06D-C309B9C4F366}"/>
    <dgm:cxn modelId="{BAAD476C-7A63-45A5-875A-2B6D41409F8F}" srcId="{6A9B7378-5955-41EF-B800-437B022AD293}" destId="{BBA0E3C4-B0DD-48EA-A906-9BCFB75959BA}" srcOrd="1" destOrd="0" parTransId="{3B72C8EA-36CB-4F12-8DB8-518B51D9C8AA}" sibTransId="{162E0FED-CE6E-4C46-9448-2F939DF646A2}"/>
    <dgm:cxn modelId="{76C8E24D-7A81-4E46-AF36-022B8FBA6ACA}" type="presOf" srcId="{095B88ED-DCCA-4E2C-9E5A-57D14C49D153}" destId="{B2F4785E-ED4E-4D52-954F-B7AF0AC9F322}" srcOrd="0" destOrd="1" presId="urn:microsoft.com/office/officeart/2005/8/layout/vList5"/>
    <dgm:cxn modelId="{7A4B737E-84C0-4E0C-9B55-1A495DBB407B}" type="presOf" srcId="{A29D3F7A-69A1-4943-8188-DAF065A2060D}" destId="{6380E6B1-3475-4F0E-8DCE-688BCE955D42}" srcOrd="0" destOrd="1" presId="urn:microsoft.com/office/officeart/2005/8/layout/vList5"/>
    <dgm:cxn modelId="{7050A78F-E52F-4855-8FAC-E7E43AFC5F81}" srcId="{82A3D72C-D6E7-487B-A143-E0E47824F124}" destId="{1FA07520-5F90-4D9A-8267-3F43E34A448F}" srcOrd="0" destOrd="0" parTransId="{9B401C17-FC9F-4C92-89F2-78CA440F4BF4}" sibTransId="{D33900C5-DB01-45FF-8A40-96C64F44C6E5}"/>
    <dgm:cxn modelId="{F165B392-FBC9-4211-8DFF-97C7CE36A1EA}" type="presOf" srcId="{014119A6-7278-45E9-8EC9-2E9B7944AC61}" destId="{B2F4785E-ED4E-4D52-954F-B7AF0AC9F322}" srcOrd="0" destOrd="2" presId="urn:microsoft.com/office/officeart/2005/8/layout/vList5"/>
    <dgm:cxn modelId="{96357E96-63F2-42EF-A380-D88902651112}" srcId="{BBA0E3C4-B0DD-48EA-A906-9BCFB75959BA}" destId="{A58683D7-ACE7-4797-AFCA-A7E2DD244D98}" srcOrd="2" destOrd="0" parTransId="{FBFA3C6A-6960-4710-99DB-9EFC9C7955F7}" sibTransId="{B51C6BBC-977E-4479-B99B-143FFB0E0628}"/>
    <dgm:cxn modelId="{8800279A-403A-497D-9FDA-6DA83FCF1ACF}" type="presOf" srcId="{40A9BB5E-0FE9-4599-8716-600E88C3C34B}" destId="{ABB42332-19EC-43FA-87AA-6CE742650E99}" srcOrd="0" destOrd="2" presId="urn:microsoft.com/office/officeart/2005/8/layout/vList5"/>
    <dgm:cxn modelId="{C8FBDE9C-08F3-41D0-97E0-5B0D8B53DFFB}" srcId="{82A3D72C-D6E7-487B-A143-E0E47824F124}" destId="{40A9BB5E-0FE9-4599-8716-600E88C3C34B}" srcOrd="2" destOrd="0" parTransId="{A331475B-FC67-40E8-9CFA-FB1AD451742C}" sibTransId="{C4257352-C105-4E67-9305-00C749FAA72C}"/>
    <dgm:cxn modelId="{2B713EAD-3045-48AB-BB29-231AAFEB4B64}" type="presOf" srcId="{BBA0E3C4-B0DD-48EA-A906-9BCFB75959BA}" destId="{E87D505B-5D9E-45A7-B592-4646437F9792}" srcOrd="0" destOrd="0" presId="urn:microsoft.com/office/officeart/2005/8/layout/vList5"/>
    <dgm:cxn modelId="{C35485B3-85A8-4256-A41B-589C5EB6B036}" type="presOf" srcId="{AC4816E9-D0CD-463B-8B80-86AD456C2A4C}" destId="{B2F4785E-ED4E-4D52-954F-B7AF0AC9F322}" srcOrd="0" destOrd="0" presId="urn:microsoft.com/office/officeart/2005/8/layout/vList5"/>
    <dgm:cxn modelId="{13713ABD-FCE9-47F1-A7E3-F5F55B7F7F70}" srcId="{82A3D72C-D6E7-487B-A143-E0E47824F124}" destId="{54AAD13E-D51F-444E-860E-FE4D1CF47F3E}" srcOrd="1" destOrd="0" parTransId="{54A85AD7-B2C6-41D1-8204-D0A326D773E7}" sibTransId="{71D55A20-3EC0-4E06-9DB0-07E5386BE75D}"/>
    <dgm:cxn modelId="{950ADDD2-21EC-4A09-A458-E2050DAFA339}" srcId="{6A9B7378-5955-41EF-B800-437B022AD293}" destId="{82A3D72C-D6E7-487B-A143-E0E47824F124}" srcOrd="0" destOrd="0" parTransId="{4598049C-02FC-4C8F-96A2-BABFB5C6B3ED}" sibTransId="{2DD009DE-4071-4C3D-B511-AF51BF02A0FE}"/>
    <dgm:cxn modelId="{DCA60BD3-1893-4751-930B-AB27496DAC76}" type="presOf" srcId="{A58683D7-ACE7-4797-AFCA-A7E2DD244D98}" destId="{6380E6B1-3475-4F0E-8DCE-688BCE955D42}" srcOrd="0" destOrd="2" presId="urn:microsoft.com/office/officeart/2005/8/layout/vList5"/>
    <dgm:cxn modelId="{DED420D9-0E31-48EA-90A7-E7C7D19A0EBE}" srcId="{12EF9DB4-6548-4308-ABC5-A9E26CA817D1}" destId="{AC4816E9-D0CD-463B-8B80-86AD456C2A4C}" srcOrd="0" destOrd="0" parTransId="{9FA74B80-E59B-412C-B0E6-5A9DD87D9016}" sibTransId="{48346FD5-215C-48AD-A54C-E680A3156C8B}"/>
    <dgm:cxn modelId="{D4DBD3E1-2E3C-487C-92C2-3B5E23483AC9}" srcId="{6A9B7378-5955-41EF-B800-437B022AD293}" destId="{12EF9DB4-6548-4308-ABC5-A9E26CA817D1}" srcOrd="2" destOrd="0" parTransId="{24FBA06D-A2D7-429B-B874-207923EDCA3A}" sibTransId="{B996D524-4652-48E6-9D10-B3F143E7F84B}"/>
    <dgm:cxn modelId="{165D16E3-9442-4961-BA86-09C78786B060}" type="presOf" srcId="{1FA07520-5F90-4D9A-8267-3F43E34A448F}" destId="{ABB42332-19EC-43FA-87AA-6CE742650E99}" srcOrd="0" destOrd="0" presId="urn:microsoft.com/office/officeart/2005/8/layout/vList5"/>
    <dgm:cxn modelId="{6566F0F8-B968-4DD6-8FC8-EF69C8A173DD}" srcId="{BBA0E3C4-B0DD-48EA-A906-9BCFB75959BA}" destId="{1CBE0C7F-35CA-426B-9A0E-AC380B82068B}" srcOrd="0" destOrd="0" parTransId="{3C11116F-22B2-4ED5-BAFF-EFBBD7CEC6A0}" sibTransId="{EEC9CE0F-EDE5-4022-97B4-7C2CE65892FC}"/>
    <dgm:cxn modelId="{FA0D5022-0E46-437B-BD5B-6E9687E0641D}" type="presParOf" srcId="{82DFCCAE-80B8-44C6-92F9-D18E80A8B2F1}" destId="{BCD458E8-8512-4A95-9847-A9C00968B92D}" srcOrd="0" destOrd="0" presId="urn:microsoft.com/office/officeart/2005/8/layout/vList5"/>
    <dgm:cxn modelId="{1CE7BC58-B226-413F-A7F7-91E4427DD51F}" type="presParOf" srcId="{BCD458E8-8512-4A95-9847-A9C00968B92D}" destId="{E650A63E-3271-4060-B7B9-9D803D5D3892}" srcOrd="0" destOrd="0" presId="urn:microsoft.com/office/officeart/2005/8/layout/vList5"/>
    <dgm:cxn modelId="{302904C8-5913-4A4A-ACC4-6276EB3997E4}" type="presParOf" srcId="{BCD458E8-8512-4A95-9847-A9C00968B92D}" destId="{ABB42332-19EC-43FA-87AA-6CE742650E99}" srcOrd="1" destOrd="0" presId="urn:microsoft.com/office/officeart/2005/8/layout/vList5"/>
    <dgm:cxn modelId="{588E7A86-2F1C-4712-966A-0BB75E5EA933}" type="presParOf" srcId="{82DFCCAE-80B8-44C6-92F9-D18E80A8B2F1}" destId="{65BF65AA-5377-442F-8842-4F1ED252946A}" srcOrd="1" destOrd="0" presId="urn:microsoft.com/office/officeart/2005/8/layout/vList5"/>
    <dgm:cxn modelId="{F6070B0F-F474-4F02-9ACD-0EF4FF230C15}" type="presParOf" srcId="{82DFCCAE-80B8-44C6-92F9-D18E80A8B2F1}" destId="{1266D938-0002-47BC-919C-2B00F508BB16}" srcOrd="2" destOrd="0" presId="urn:microsoft.com/office/officeart/2005/8/layout/vList5"/>
    <dgm:cxn modelId="{CCC40C66-290D-4867-AE6D-4D1FE0FFC856}" type="presParOf" srcId="{1266D938-0002-47BC-919C-2B00F508BB16}" destId="{E87D505B-5D9E-45A7-B592-4646437F9792}" srcOrd="0" destOrd="0" presId="urn:microsoft.com/office/officeart/2005/8/layout/vList5"/>
    <dgm:cxn modelId="{263AFB07-83E0-4CF2-9B17-66C867F9167C}" type="presParOf" srcId="{1266D938-0002-47BC-919C-2B00F508BB16}" destId="{6380E6B1-3475-4F0E-8DCE-688BCE955D42}" srcOrd="1" destOrd="0" presId="urn:microsoft.com/office/officeart/2005/8/layout/vList5"/>
    <dgm:cxn modelId="{119F30C5-B035-4DEF-9F8F-2895DE28AEB4}" type="presParOf" srcId="{82DFCCAE-80B8-44C6-92F9-D18E80A8B2F1}" destId="{3D0EF2F9-2B75-4F49-BDA8-4FC8FF0103C7}" srcOrd="3" destOrd="0" presId="urn:microsoft.com/office/officeart/2005/8/layout/vList5"/>
    <dgm:cxn modelId="{B07886A6-C464-4780-9084-87A888031775}" type="presParOf" srcId="{82DFCCAE-80B8-44C6-92F9-D18E80A8B2F1}" destId="{5C1E6AC8-9EE2-489B-9878-7CD88708DB50}" srcOrd="4" destOrd="0" presId="urn:microsoft.com/office/officeart/2005/8/layout/vList5"/>
    <dgm:cxn modelId="{F5521D34-3CC0-44AB-8B19-45A96EE2A02A}" type="presParOf" srcId="{5C1E6AC8-9EE2-489B-9878-7CD88708DB50}" destId="{47D575BD-1A30-46DD-A906-E5959EDC6713}" srcOrd="0" destOrd="0" presId="urn:microsoft.com/office/officeart/2005/8/layout/vList5"/>
    <dgm:cxn modelId="{75EF43F8-439C-4AE1-A798-C731EE2F8123}" type="presParOf" srcId="{5C1E6AC8-9EE2-489B-9878-7CD88708DB50}" destId="{B2F4785E-ED4E-4D52-954F-B7AF0AC9F32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8018ED-62D1-4694-A529-B0617D6362D5}"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DDD1A01B-D241-42DB-A582-3181D5737EB9}">
      <dgm:prSet/>
      <dgm:spPr/>
      <dgm:t>
        <a:bodyPr/>
        <a:lstStyle/>
        <a:p>
          <a:r>
            <a:rPr lang="en-US"/>
            <a:t>Distributed</a:t>
          </a:r>
        </a:p>
      </dgm:t>
    </dgm:pt>
    <dgm:pt modelId="{E477A165-CEB7-4B27-B984-D0E6C0C47FB9}" type="parTrans" cxnId="{DD2BA46C-50FE-420D-89A5-54DB7633CD80}">
      <dgm:prSet/>
      <dgm:spPr/>
      <dgm:t>
        <a:bodyPr/>
        <a:lstStyle/>
        <a:p>
          <a:endParaRPr lang="en-US"/>
        </a:p>
      </dgm:t>
    </dgm:pt>
    <dgm:pt modelId="{FC27B397-19FA-486A-BD08-763265B3CCAE}" type="sibTrans" cxnId="{DD2BA46C-50FE-420D-89A5-54DB7633CD80}">
      <dgm:prSet/>
      <dgm:spPr/>
      <dgm:t>
        <a:bodyPr/>
        <a:lstStyle/>
        <a:p>
          <a:endParaRPr lang="en-US"/>
        </a:p>
      </dgm:t>
    </dgm:pt>
    <dgm:pt modelId="{7852E158-48FC-4C2D-957D-3C5B9CDF784A}">
      <dgm:prSet/>
      <dgm:spPr/>
      <dgm:t>
        <a:bodyPr/>
        <a:lstStyle/>
        <a:p>
          <a:r>
            <a:rPr lang="en-US"/>
            <a:t>Features</a:t>
          </a:r>
        </a:p>
      </dgm:t>
    </dgm:pt>
    <dgm:pt modelId="{BE38C2F4-D85A-4037-8347-8ED20C45E3CB}" type="parTrans" cxnId="{F91828FF-1192-4D06-AA31-44BF0F832914}">
      <dgm:prSet/>
      <dgm:spPr/>
      <dgm:t>
        <a:bodyPr/>
        <a:lstStyle/>
        <a:p>
          <a:endParaRPr lang="en-US"/>
        </a:p>
      </dgm:t>
    </dgm:pt>
    <dgm:pt modelId="{07FE3823-D163-4BF1-9429-C6203E3FEE7C}" type="sibTrans" cxnId="{F91828FF-1192-4D06-AA31-44BF0F832914}">
      <dgm:prSet/>
      <dgm:spPr/>
      <dgm:t>
        <a:bodyPr/>
        <a:lstStyle/>
        <a:p>
          <a:endParaRPr lang="en-US"/>
        </a:p>
      </dgm:t>
    </dgm:pt>
    <dgm:pt modelId="{85A77D18-7D0F-4232-A409-2A0A6D21B406}">
      <dgm:prSet/>
      <dgm:spPr/>
      <dgm:t>
        <a:bodyPr/>
        <a:lstStyle/>
        <a:p>
          <a:r>
            <a:rPr lang="en-US"/>
            <a:t>Benefits and</a:t>
          </a:r>
        </a:p>
      </dgm:t>
    </dgm:pt>
    <dgm:pt modelId="{8DD357FD-9761-42E9-89F7-C8FA6B6AD07A}" type="parTrans" cxnId="{02F49E9B-8587-49E0-B552-602AB90620F3}">
      <dgm:prSet/>
      <dgm:spPr/>
      <dgm:t>
        <a:bodyPr/>
        <a:lstStyle/>
        <a:p>
          <a:endParaRPr lang="en-US"/>
        </a:p>
      </dgm:t>
    </dgm:pt>
    <dgm:pt modelId="{40221ABC-3CAC-47F4-9E37-987FA5CD7384}" type="sibTrans" cxnId="{02F49E9B-8587-49E0-B552-602AB90620F3}">
      <dgm:prSet/>
      <dgm:spPr/>
      <dgm:t>
        <a:bodyPr/>
        <a:lstStyle/>
        <a:p>
          <a:endParaRPr lang="en-US"/>
        </a:p>
      </dgm:t>
    </dgm:pt>
    <dgm:pt modelId="{99123B1B-2D7B-43E9-AEE4-64EB72E71D2B}">
      <dgm:prSet/>
      <dgm:spPr/>
      <dgm:t>
        <a:bodyPr/>
        <a:lstStyle/>
        <a:p>
          <a:r>
            <a:rPr lang="en-US"/>
            <a:t>Limitations</a:t>
          </a:r>
        </a:p>
      </dgm:t>
    </dgm:pt>
    <dgm:pt modelId="{637FA3D2-EC3B-4ED3-AB15-DB5095BEE202}" type="parTrans" cxnId="{368649F8-408D-4B06-B572-E2EF5CAA56AB}">
      <dgm:prSet/>
      <dgm:spPr/>
      <dgm:t>
        <a:bodyPr/>
        <a:lstStyle/>
        <a:p>
          <a:endParaRPr lang="en-US"/>
        </a:p>
      </dgm:t>
    </dgm:pt>
    <dgm:pt modelId="{E221BC5A-BED2-439B-84DC-E3DECE2746CB}" type="sibTrans" cxnId="{368649F8-408D-4B06-B572-E2EF5CAA56AB}">
      <dgm:prSet/>
      <dgm:spPr/>
      <dgm:t>
        <a:bodyPr/>
        <a:lstStyle/>
        <a:p>
          <a:endParaRPr lang="en-US"/>
        </a:p>
      </dgm:t>
    </dgm:pt>
    <dgm:pt modelId="{1AA4B30A-25DE-4EAF-802A-46C86627F1B2}">
      <dgm:prSet/>
      <dgm:spPr/>
      <dgm:t>
        <a:bodyPr/>
        <a:lstStyle/>
        <a:p>
          <a:r>
            <a:rPr lang="en-US"/>
            <a:t>Private</a:t>
          </a:r>
        </a:p>
      </dgm:t>
    </dgm:pt>
    <dgm:pt modelId="{92B9694A-48F3-4823-A6F5-0F00928B7BD9}" type="parTrans" cxnId="{6257FE31-8ADB-4E52-8E21-BA5BCAF84994}">
      <dgm:prSet/>
      <dgm:spPr/>
      <dgm:t>
        <a:bodyPr/>
        <a:lstStyle/>
        <a:p>
          <a:endParaRPr lang="en-US"/>
        </a:p>
      </dgm:t>
    </dgm:pt>
    <dgm:pt modelId="{9D78AB06-A13B-4F8E-9FBA-B8F6A000F55F}" type="sibTrans" cxnId="{6257FE31-8ADB-4E52-8E21-BA5BCAF84994}">
      <dgm:prSet/>
      <dgm:spPr/>
      <dgm:t>
        <a:bodyPr/>
        <a:lstStyle/>
        <a:p>
          <a:endParaRPr lang="en-US"/>
        </a:p>
      </dgm:t>
    </dgm:pt>
    <dgm:pt modelId="{234B824C-E2A0-4188-BC7F-D6B7841DD514}">
      <dgm:prSet/>
      <dgm:spPr/>
      <dgm:t>
        <a:bodyPr/>
        <a:lstStyle/>
        <a:p>
          <a:r>
            <a:rPr lang="en-US"/>
            <a:t>Features</a:t>
          </a:r>
        </a:p>
      </dgm:t>
    </dgm:pt>
    <dgm:pt modelId="{9E9A2538-4C19-40C4-B542-CD2A2A8740D1}" type="parTrans" cxnId="{49316EFA-D271-475F-945B-3CFEF9A17307}">
      <dgm:prSet/>
      <dgm:spPr/>
      <dgm:t>
        <a:bodyPr/>
        <a:lstStyle/>
        <a:p>
          <a:endParaRPr lang="en-US"/>
        </a:p>
      </dgm:t>
    </dgm:pt>
    <dgm:pt modelId="{7F9E85F7-BCCA-4E17-87DF-303EE30F05F6}" type="sibTrans" cxnId="{49316EFA-D271-475F-945B-3CFEF9A17307}">
      <dgm:prSet/>
      <dgm:spPr/>
      <dgm:t>
        <a:bodyPr/>
        <a:lstStyle/>
        <a:p>
          <a:endParaRPr lang="en-US"/>
        </a:p>
      </dgm:t>
    </dgm:pt>
    <dgm:pt modelId="{ABB91A53-8757-4186-B1A6-F198B4512802}">
      <dgm:prSet/>
      <dgm:spPr/>
      <dgm:t>
        <a:bodyPr/>
        <a:lstStyle/>
        <a:p>
          <a:r>
            <a:rPr lang="en-US"/>
            <a:t>Benefits and</a:t>
          </a:r>
        </a:p>
      </dgm:t>
    </dgm:pt>
    <dgm:pt modelId="{8B8F27F0-AFCF-4F73-AB83-9415E2C7EA0D}" type="parTrans" cxnId="{1DAAEFD3-8787-4F19-B0C0-48D00FE4FA93}">
      <dgm:prSet/>
      <dgm:spPr/>
      <dgm:t>
        <a:bodyPr/>
        <a:lstStyle/>
        <a:p>
          <a:endParaRPr lang="en-US"/>
        </a:p>
      </dgm:t>
    </dgm:pt>
    <dgm:pt modelId="{95A96FD9-8939-48F6-BB48-44865D27C41E}" type="sibTrans" cxnId="{1DAAEFD3-8787-4F19-B0C0-48D00FE4FA93}">
      <dgm:prSet/>
      <dgm:spPr/>
      <dgm:t>
        <a:bodyPr/>
        <a:lstStyle/>
        <a:p>
          <a:endParaRPr lang="en-US"/>
        </a:p>
      </dgm:t>
    </dgm:pt>
    <dgm:pt modelId="{89A4BA91-975B-4B49-AFB0-0F8671B76527}">
      <dgm:prSet/>
      <dgm:spPr/>
      <dgm:t>
        <a:bodyPr/>
        <a:lstStyle/>
        <a:p>
          <a:r>
            <a:rPr lang="en-US"/>
            <a:t>Limitations</a:t>
          </a:r>
        </a:p>
      </dgm:t>
    </dgm:pt>
    <dgm:pt modelId="{38729A52-58D4-4016-84A7-605BCC031020}" type="parTrans" cxnId="{01766E1B-A1C3-4154-9C9A-BFDCF9723DF5}">
      <dgm:prSet/>
      <dgm:spPr/>
      <dgm:t>
        <a:bodyPr/>
        <a:lstStyle/>
        <a:p>
          <a:endParaRPr lang="en-US"/>
        </a:p>
      </dgm:t>
    </dgm:pt>
    <dgm:pt modelId="{C27B3DE3-7F86-495A-9586-99AAFD959F88}" type="sibTrans" cxnId="{01766E1B-A1C3-4154-9C9A-BFDCF9723DF5}">
      <dgm:prSet/>
      <dgm:spPr/>
      <dgm:t>
        <a:bodyPr/>
        <a:lstStyle/>
        <a:p>
          <a:endParaRPr lang="en-US"/>
        </a:p>
      </dgm:t>
    </dgm:pt>
    <dgm:pt modelId="{5A7BA91F-584A-464E-97E0-04286CD326AC}" type="pres">
      <dgm:prSet presAssocID="{FC8018ED-62D1-4694-A529-B0617D6362D5}" presName="Name0" presStyleCnt="0">
        <dgm:presLayoutVars>
          <dgm:dir/>
          <dgm:animLvl val="lvl"/>
          <dgm:resizeHandles val="exact"/>
        </dgm:presLayoutVars>
      </dgm:prSet>
      <dgm:spPr/>
    </dgm:pt>
    <dgm:pt modelId="{ADB9A274-09A4-46A1-B249-CBBD69F47A42}" type="pres">
      <dgm:prSet presAssocID="{DDD1A01B-D241-42DB-A582-3181D5737EB9}" presName="composite" presStyleCnt="0"/>
      <dgm:spPr/>
    </dgm:pt>
    <dgm:pt modelId="{27E13941-AD54-4507-B220-9F7861A809F1}" type="pres">
      <dgm:prSet presAssocID="{DDD1A01B-D241-42DB-A582-3181D5737EB9}" presName="parTx" presStyleLbl="alignNode1" presStyleIdx="0" presStyleCnt="2">
        <dgm:presLayoutVars>
          <dgm:chMax val="0"/>
          <dgm:chPref val="0"/>
          <dgm:bulletEnabled val="1"/>
        </dgm:presLayoutVars>
      </dgm:prSet>
      <dgm:spPr/>
    </dgm:pt>
    <dgm:pt modelId="{D2E6CCE7-FAD1-4DF3-8D1F-3EA5C8AAC144}" type="pres">
      <dgm:prSet presAssocID="{DDD1A01B-D241-42DB-A582-3181D5737EB9}" presName="desTx" presStyleLbl="alignAccFollowNode1" presStyleIdx="0" presStyleCnt="2">
        <dgm:presLayoutVars>
          <dgm:bulletEnabled val="1"/>
        </dgm:presLayoutVars>
      </dgm:prSet>
      <dgm:spPr/>
    </dgm:pt>
    <dgm:pt modelId="{4233857E-2EC9-4C34-BE0F-F9C4756F8807}" type="pres">
      <dgm:prSet presAssocID="{FC27B397-19FA-486A-BD08-763265B3CCAE}" presName="space" presStyleCnt="0"/>
      <dgm:spPr/>
    </dgm:pt>
    <dgm:pt modelId="{682CC1DB-17EF-4DB8-B0B7-798ED56141DB}" type="pres">
      <dgm:prSet presAssocID="{1AA4B30A-25DE-4EAF-802A-46C86627F1B2}" presName="composite" presStyleCnt="0"/>
      <dgm:spPr/>
    </dgm:pt>
    <dgm:pt modelId="{31890E08-D56E-44D1-BEAD-87C1A71E0441}" type="pres">
      <dgm:prSet presAssocID="{1AA4B30A-25DE-4EAF-802A-46C86627F1B2}" presName="parTx" presStyleLbl="alignNode1" presStyleIdx="1" presStyleCnt="2">
        <dgm:presLayoutVars>
          <dgm:chMax val="0"/>
          <dgm:chPref val="0"/>
          <dgm:bulletEnabled val="1"/>
        </dgm:presLayoutVars>
      </dgm:prSet>
      <dgm:spPr/>
    </dgm:pt>
    <dgm:pt modelId="{AB0F812E-D626-44F2-B6F0-3936143F8D13}" type="pres">
      <dgm:prSet presAssocID="{1AA4B30A-25DE-4EAF-802A-46C86627F1B2}" presName="desTx" presStyleLbl="alignAccFollowNode1" presStyleIdx="1" presStyleCnt="2">
        <dgm:presLayoutVars>
          <dgm:bulletEnabled val="1"/>
        </dgm:presLayoutVars>
      </dgm:prSet>
      <dgm:spPr/>
    </dgm:pt>
  </dgm:ptLst>
  <dgm:cxnLst>
    <dgm:cxn modelId="{9341CF04-3510-43C6-9621-96F8B12106F4}" type="presOf" srcId="{1AA4B30A-25DE-4EAF-802A-46C86627F1B2}" destId="{31890E08-D56E-44D1-BEAD-87C1A71E0441}" srcOrd="0" destOrd="0" presId="urn:microsoft.com/office/officeart/2005/8/layout/hList1"/>
    <dgm:cxn modelId="{FB1B8D16-C23E-401F-97CD-485DB8E2E21E}" type="presOf" srcId="{FC8018ED-62D1-4694-A529-B0617D6362D5}" destId="{5A7BA91F-584A-464E-97E0-04286CD326AC}" srcOrd="0" destOrd="0" presId="urn:microsoft.com/office/officeart/2005/8/layout/hList1"/>
    <dgm:cxn modelId="{01766E1B-A1C3-4154-9C9A-BFDCF9723DF5}" srcId="{1AA4B30A-25DE-4EAF-802A-46C86627F1B2}" destId="{89A4BA91-975B-4B49-AFB0-0F8671B76527}" srcOrd="2" destOrd="0" parTransId="{38729A52-58D4-4016-84A7-605BCC031020}" sibTransId="{C27B3DE3-7F86-495A-9586-99AAFD959F88}"/>
    <dgm:cxn modelId="{3D5C9023-C44A-481A-ACEC-94563C37AED0}" type="presOf" srcId="{89A4BA91-975B-4B49-AFB0-0F8671B76527}" destId="{AB0F812E-D626-44F2-B6F0-3936143F8D13}" srcOrd="0" destOrd="2" presId="urn:microsoft.com/office/officeart/2005/8/layout/hList1"/>
    <dgm:cxn modelId="{6257FE31-8ADB-4E52-8E21-BA5BCAF84994}" srcId="{FC8018ED-62D1-4694-A529-B0617D6362D5}" destId="{1AA4B30A-25DE-4EAF-802A-46C86627F1B2}" srcOrd="1" destOrd="0" parTransId="{92B9694A-48F3-4823-A6F5-0F00928B7BD9}" sibTransId="{9D78AB06-A13B-4F8E-9FBA-B8F6A000F55F}"/>
    <dgm:cxn modelId="{91A7DA3C-AB4E-40E1-9E87-8F36AB751D6C}" type="presOf" srcId="{85A77D18-7D0F-4232-A409-2A0A6D21B406}" destId="{D2E6CCE7-FAD1-4DF3-8D1F-3EA5C8AAC144}" srcOrd="0" destOrd="1" presId="urn:microsoft.com/office/officeart/2005/8/layout/hList1"/>
    <dgm:cxn modelId="{5A11E968-9A3B-4309-A31A-7D1766A82407}" type="presOf" srcId="{7852E158-48FC-4C2D-957D-3C5B9CDF784A}" destId="{D2E6CCE7-FAD1-4DF3-8D1F-3EA5C8AAC144}" srcOrd="0" destOrd="0" presId="urn:microsoft.com/office/officeart/2005/8/layout/hList1"/>
    <dgm:cxn modelId="{DD2BA46C-50FE-420D-89A5-54DB7633CD80}" srcId="{FC8018ED-62D1-4694-A529-B0617D6362D5}" destId="{DDD1A01B-D241-42DB-A582-3181D5737EB9}" srcOrd="0" destOrd="0" parTransId="{E477A165-CEB7-4B27-B984-D0E6C0C47FB9}" sibTransId="{FC27B397-19FA-486A-BD08-763265B3CCAE}"/>
    <dgm:cxn modelId="{6E00565A-5127-4A9C-A1BF-9A7EB966999E}" type="presOf" srcId="{99123B1B-2D7B-43E9-AEE4-64EB72E71D2B}" destId="{D2E6CCE7-FAD1-4DF3-8D1F-3EA5C8AAC144}" srcOrd="0" destOrd="2" presId="urn:microsoft.com/office/officeart/2005/8/layout/hList1"/>
    <dgm:cxn modelId="{02F49E9B-8587-49E0-B552-602AB90620F3}" srcId="{DDD1A01B-D241-42DB-A582-3181D5737EB9}" destId="{85A77D18-7D0F-4232-A409-2A0A6D21B406}" srcOrd="1" destOrd="0" parTransId="{8DD357FD-9761-42E9-89F7-C8FA6B6AD07A}" sibTransId="{40221ABC-3CAC-47F4-9E37-987FA5CD7384}"/>
    <dgm:cxn modelId="{33AF65C4-F4DA-4852-959D-38445E30828B}" type="presOf" srcId="{DDD1A01B-D241-42DB-A582-3181D5737EB9}" destId="{27E13941-AD54-4507-B220-9F7861A809F1}" srcOrd="0" destOrd="0" presId="urn:microsoft.com/office/officeart/2005/8/layout/hList1"/>
    <dgm:cxn modelId="{1DAAEFD3-8787-4F19-B0C0-48D00FE4FA93}" srcId="{1AA4B30A-25DE-4EAF-802A-46C86627F1B2}" destId="{ABB91A53-8757-4186-B1A6-F198B4512802}" srcOrd="1" destOrd="0" parTransId="{8B8F27F0-AFCF-4F73-AB83-9415E2C7EA0D}" sibTransId="{95A96FD9-8939-48F6-BB48-44865D27C41E}"/>
    <dgm:cxn modelId="{F4A9F1D6-5792-423F-A1C3-2C51EA32D816}" type="presOf" srcId="{ABB91A53-8757-4186-B1A6-F198B4512802}" destId="{AB0F812E-D626-44F2-B6F0-3936143F8D13}" srcOrd="0" destOrd="1" presId="urn:microsoft.com/office/officeart/2005/8/layout/hList1"/>
    <dgm:cxn modelId="{5076C3E7-DDFC-41CF-BCA4-852F4FCADF97}" type="presOf" srcId="{234B824C-E2A0-4188-BC7F-D6B7841DD514}" destId="{AB0F812E-D626-44F2-B6F0-3936143F8D13}" srcOrd="0" destOrd="0" presId="urn:microsoft.com/office/officeart/2005/8/layout/hList1"/>
    <dgm:cxn modelId="{368649F8-408D-4B06-B572-E2EF5CAA56AB}" srcId="{DDD1A01B-D241-42DB-A582-3181D5737EB9}" destId="{99123B1B-2D7B-43E9-AEE4-64EB72E71D2B}" srcOrd="2" destOrd="0" parTransId="{637FA3D2-EC3B-4ED3-AB15-DB5095BEE202}" sibTransId="{E221BC5A-BED2-439B-84DC-E3DECE2746CB}"/>
    <dgm:cxn modelId="{49316EFA-D271-475F-945B-3CFEF9A17307}" srcId="{1AA4B30A-25DE-4EAF-802A-46C86627F1B2}" destId="{234B824C-E2A0-4188-BC7F-D6B7841DD514}" srcOrd="0" destOrd="0" parTransId="{9E9A2538-4C19-40C4-B542-CD2A2A8740D1}" sibTransId="{7F9E85F7-BCCA-4E17-87DF-303EE30F05F6}"/>
    <dgm:cxn modelId="{F91828FF-1192-4D06-AA31-44BF0F832914}" srcId="{DDD1A01B-D241-42DB-A582-3181D5737EB9}" destId="{7852E158-48FC-4C2D-957D-3C5B9CDF784A}" srcOrd="0" destOrd="0" parTransId="{BE38C2F4-D85A-4037-8347-8ED20C45E3CB}" sibTransId="{07FE3823-D163-4BF1-9429-C6203E3FEE7C}"/>
    <dgm:cxn modelId="{85832FCD-93A1-4B34-BB44-E8D4CD9B2385}" type="presParOf" srcId="{5A7BA91F-584A-464E-97E0-04286CD326AC}" destId="{ADB9A274-09A4-46A1-B249-CBBD69F47A42}" srcOrd="0" destOrd="0" presId="urn:microsoft.com/office/officeart/2005/8/layout/hList1"/>
    <dgm:cxn modelId="{6535F32C-9D25-4185-90BB-CFCDEE4153F3}" type="presParOf" srcId="{ADB9A274-09A4-46A1-B249-CBBD69F47A42}" destId="{27E13941-AD54-4507-B220-9F7861A809F1}" srcOrd="0" destOrd="0" presId="urn:microsoft.com/office/officeart/2005/8/layout/hList1"/>
    <dgm:cxn modelId="{7B98AB16-B000-422C-A5C7-C411104C561B}" type="presParOf" srcId="{ADB9A274-09A4-46A1-B249-CBBD69F47A42}" destId="{D2E6CCE7-FAD1-4DF3-8D1F-3EA5C8AAC144}" srcOrd="1" destOrd="0" presId="urn:microsoft.com/office/officeart/2005/8/layout/hList1"/>
    <dgm:cxn modelId="{74FDC384-7BF6-4B2D-A039-32DBB9A94E15}" type="presParOf" srcId="{5A7BA91F-584A-464E-97E0-04286CD326AC}" destId="{4233857E-2EC9-4C34-BE0F-F9C4756F8807}" srcOrd="1" destOrd="0" presId="urn:microsoft.com/office/officeart/2005/8/layout/hList1"/>
    <dgm:cxn modelId="{4A316C0B-4F9E-4D2C-8D72-AE0C4E73BC35}" type="presParOf" srcId="{5A7BA91F-584A-464E-97E0-04286CD326AC}" destId="{682CC1DB-17EF-4DB8-B0B7-798ED56141DB}" srcOrd="2" destOrd="0" presId="urn:microsoft.com/office/officeart/2005/8/layout/hList1"/>
    <dgm:cxn modelId="{2B14AA2C-EDAD-4CEC-A2A5-D6BFB94108A9}" type="presParOf" srcId="{682CC1DB-17EF-4DB8-B0B7-798ED56141DB}" destId="{31890E08-D56E-44D1-BEAD-87C1A71E0441}" srcOrd="0" destOrd="0" presId="urn:microsoft.com/office/officeart/2005/8/layout/hList1"/>
    <dgm:cxn modelId="{D42B2E37-948A-487F-BF8B-6F4F5E57396A}" type="presParOf" srcId="{682CC1DB-17EF-4DB8-B0B7-798ED56141DB}" destId="{AB0F812E-D626-44F2-B6F0-3936143F8D1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4E7979-22F9-47B6-A259-82F45189EAAE}" type="doc">
      <dgm:prSet loTypeId="urn:microsoft.com/office/officeart/2018/5/layout/CenteredIconLabelDescriptionList" loCatId="icon" qsTypeId="urn:microsoft.com/office/officeart/2005/8/quickstyle/simple4" qsCatId="simple" csTypeId="urn:microsoft.com/office/officeart/2018/5/colors/Iconchunking_neutralbg_colorful1" csCatId="colorful" phldr="1"/>
      <dgm:spPr/>
      <dgm:t>
        <a:bodyPr/>
        <a:lstStyle/>
        <a:p>
          <a:endParaRPr lang="en-US"/>
        </a:p>
      </dgm:t>
    </dgm:pt>
    <dgm:pt modelId="{DF4F16D5-70A5-4300-9EE7-8BC7191FE611}">
      <dgm:prSet/>
      <dgm:spPr/>
      <dgm:t>
        <a:bodyPr/>
        <a:lstStyle/>
        <a:p>
          <a:pPr>
            <a:defRPr b="1"/>
          </a:pPr>
          <a:r>
            <a:rPr lang="en-US"/>
            <a:t>Token economics</a:t>
          </a:r>
        </a:p>
      </dgm:t>
    </dgm:pt>
    <dgm:pt modelId="{964F9730-B953-4784-BD9B-54705BCEFE4A}" type="parTrans" cxnId="{FF5AC5CC-28E2-42B0-88A5-507B6C0C727A}">
      <dgm:prSet/>
      <dgm:spPr/>
      <dgm:t>
        <a:bodyPr/>
        <a:lstStyle/>
        <a:p>
          <a:endParaRPr lang="en-US"/>
        </a:p>
      </dgm:t>
    </dgm:pt>
    <dgm:pt modelId="{283A4D31-B2EE-412B-9407-44B374EA3C8F}" type="sibTrans" cxnId="{FF5AC5CC-28E2-42B0-88A5-507B6C0C727A}">
      <dgm:prSet/>
      <dgm:spPr/>
      <dgm:t>
        <a:bodyPr/>
        <a:lstStyle/>
        <a:p>
          <a:endParaRPr lang="en-US"/>
        </a:p>
      </dgm:t>
    </dgm:pt>
    <dgm:pt modelId="{F5F4DD65-3C4E-48CD-989D-7358E81FFC7B}">
      <dgm:prSet/>
      <dgm:spPr/>
      <dgm:t>
        <a:bodyPr/>
        <a:lstStyle/>
        <a:p>
          <a:r>
            <a:rPr lang="en-US"/>
            <a:t>Adoption</a:t>
          </a:r>
        </a:p>
      </dgm:t>
    </dgm:pt>
    <dgm:pt modelId="{535337C1-E44E-4205-82D3-E9A3A7264788}" type="parTrans" cxnId="{7F0C3A37-982B-4D5F-8A04-E212B76B585F}">
      <dgm:prSet/>
      <dgm:spPr/>
      <dgm:t>
        <a:bodyPr/>
        <a:lstStyle/>
        <a:p>
          <a:endParaRPr lang="en-US"/>
        </a:p>
      </dgm:t>
    </dgm:pt>
    <dgm:pt modelId="{418E151F-BBCC-4083-8421-061D672B0038}" type="sibTrans" cxnId="{7F0C3A37-982B-4D5F-8A04-E212B76B585F}">
      <dgm:prSet/>
      <dgm:spPr/>
      <dgm:t>
        <a:bodyPr/>
        <a:lstStyle/>
        <a:p>
          <a:endParaRPr lang="en-US"/>
        </a:p>
      </dgm:t>
    </dgm:pt>
    <dgm:pt modelId="{2FFF4BC2-303B-4132-9CB5-5FD81142C99E}">
      <dgm:prSet/>
      <dgm:spPr/>
      <dgm:t>
        <a:bodyPr/>
        <a:lstStyle/>
        <a:p>
          <a:r>
            <a:rPr lang="en-US"/>
            <a:t>Price</a:t>
          </a:r>
        </a:p>
      </dgm:t>
    </dgm:pt>
    <dgm:pt modelId="{60CABB71-64BF-4A6C-B10F-806506AA5F29}" type="parTrans" cxnId="{2C985646-A1C7-4F1F-9325-6442AD5949EE}">
      <dgm:prSet/>
      <dgm:spPr/>
      <dgm:t>
        <a:bodyPr/>
        <a:lstStyle/>
        <a:p>
          <a:endParaRPr lang="en-US"/>
        </a:p>
      </dgm:t>
    </dgm:pt>
    <dgm:pt modelId="{2BB27372-B686-4356-85CD-B70CA637250A}" type="sibTrans" cxnId="{2C985646-A1C7-4F1F-9325-6442AD5949EE}">
      <dgm:prSet/>
      <dgm:spPr/>
      <dgm:t>
        <a:bodyPr/>
        <a:lstStyle/>
        <a:p>
          <a:endParaRPr lang="en-US"/>
        </a:p>
      </dgm:t>
    </dgm:pt>
    <dgm:pt modelId="{95D2A2BF-14A3-427A-97A9-54DE19F88CEA}">
      <dgm:prSet/>
      <dgm:spPr/>
      <dgm:t>
        <a:bodyPr/>
        <a:lstStyle/>
        <a:p>
          <a:r>
            <a:rPr lang="en-US"/>
            <a:t>Air Drops</a:t>
          </a:r>
        </a:p>
      </dgm:t>
    </dgm:pt>
    <dgm:pt modelId="{4B35F278-C5B9-4081-9236-0AD358F41FC3}" type="parTrans" cxnId="{2CB54352-EA9C-4742-9D2E-C3B459F3B0A6}">
      <dgm:prSet/>
      <dgm:spPr/>
      <dgm:t>
        <a:bodyPr/>
        <a:lstStyle/>
        <a:p>
          <a:endParaRPr lang="en-US"/>
        </a:p>
      </dgm:t>
    </dgm:pt>
    <dgm:pt modelId="{3D76111C-A672-45D9-A355-4CE38794FEEB}" type="sibTrans" cxnId="{2CB54352-EA9C-4742-9D2E-C3B459F3B0A6}">
      <dgm:prSet/>
      <dgm:spPr/>
      <dgm:t>
        <a:bodyPr/>
        <a:lstStyle/>
        <a:p>
          <a:endParaRPr lang="en-US"/>
        </a:p>
      </dgm:t>
    </dgm:pt>
    <dgm:pt modelId="{48E272B7-207C-46CD-8F83-F5595F5FCF74}">
      <dgm:prSet/>
      <dgm:spPr/>
      <dgm:t>
        <a:bodyPr/>
        <a:lstStyle/>
        <a:p>
          <a:pPr>
            <a:defRPr b="1"/>
          </a:pPr>
          <a:r>
            <a:rPr lang="en-US"/>
            <a:t>Regulatory &amp; legislative issues</a:t>
          </a:r>
        </a:p>
      </dgm:t>
    </dgm:pt>
    <dgm:pt modelId="{A4973985-A4E9-4389-A1A2-B548D320BD51}" type="parTrans" cxnId="{5323C5B1-B78A-49E1-A9AC-65F1C85F76F5}">
      <dgm:prSet/>
      <dgm:spPr/>
      <dgm:t>
        <a:bodyPr/>
        <a:lstStyle/>
        <a:p>
          <a:endParaRPr lang="en-US"/>
        </a:p>
      </dgm:t>
    </dgm:pt>
    <dgm:pt modelId="{3691F064-9E05-4D6F-93C0-D6B62B223B3F}" type="sibTrans" cxnId="{5323C5B1-B78A-49E1-A9AC-65F1C85F76F5}">
      <dgm:prSet/>
      <dgm:spPr/>
      <dgm:t>
        <a:bodyPr/>
        <a:lstStyle/>
        <a:p>
          <a:endParaRPr lang="en-US"/>
        </a:p>
      </dgm:t>
    </dgm:pt>
    <dgm:pt modelId="{D8C87423-560C-41E9-8047-3C66A066678C}" type="pres">
      <dgm:prSet presAssocID="{EC4E7979-22F9-47B6-A259-82F45189EAAE}" presName="root" presStyleCnt="0">
        <dgm:presLayoutVars>
          <dgm:dir/>
          <dgm:resizeHandles val="exact"/>
        </dgm:presLayoutVars>
      </dgm:prSet>
      <dgm:spPr/>
    </dgm:pt>
    <dgm:pt modelId="{B423BFAB-A31A-4575-8157-BE3A93065EFD}" type="pres">
      <dgm:prSet presAssocID="{DF4F16D5-70A5-4300-9EE7-8BC7191FE611}" presName="compNode" presStyleCnt="0"/>
      <dgm:spPr/>
    </dgm:pt>
    <dgm:pt modelId="{3E2BF38B-9174-4B5E-8B08-E325D3590028}" type="pres">
      <dgm:prSet presAssocID="{DF4F16D5-70A5-4300-9EE7-8BC7191FE61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3C3F6C87-F48D-4BA2-89CE-CA438450B297}" type="pres">
      <dgm:prSet presAssocID="{DF4F16D5-70A5-4300-9EE7-8BC7191FE611}" presName="iconSpace" presStyleCnt="0"/>
      <dgm:spPr/>
    </dgm:pt>
    <dgm:pt modelId="{7DD4CDE8-9B3C-4B21-BC58-57D81F25AF11}" type="pres">
      <dgm:prSet presAssocID="{DF4F16D5-70A5-4300-9EE7-8BC7191FE611}" presName="parTx" presStyleLbl="revTx" presStyleIdx="0" presStyleCnt="4">
        <dgm:presLayoutVars>
          <dgm:chMax val="0"/>
          <dgm:chPref val="0"/>
        </dgm:presLayoutVars>
      </dgm:prSet>
      <dgm:spPr/>
    </dgm:pt>
    <dgm:pt modelId="{EB4BCCB1-78FC-4921-AF80-164C1E825654}" type="pres">
      <dgm:prSet presAssocID="{DF4F16D5-70A5-4300-9EE7-8BC7191FE611}" presName="txSpace" presStyleCnt="0"/>
      <dgm:spPr/>
    </dgm:pt>
    <dgm:pt modelId="{D3EC1A79-C15E-43A8-88BF-56AC23C4BCD1}" type="pres">
      <dgm:prSet presAssocID="{DF4F16D5-70A5-4300-9EE7-8BC7191FE611}" presName="desTx" presStyleLbl="revTx" presStyleIdx="1" presStyleCnt="4">
        <dgm:presLayoutVars/>
      </dgm:prSet>
      <dgm:spPr/>
    </dgm:pt>
    <dgm:pt modelId="{A63DC9A4-AFE0-4F85-AC75-AE80DFF3CA9F}" type="pres">
      <dgm:prSet presAssocID="{283A4D31-B2EE-412B-9407-44B374EA3C8F}" presName="sibTrans" presStyleCnt="0"/>
      <dgm:spPr/>
    </dgm:pt>
    <dgm:pt modelId="{07A3D0F7-0C8E-4D5C-BF6F-DAAD82028080}" type="pres">
      <dgm:prSet presAssocID="{48E272B7-207C-46CD-8F83-F5595F5FCF74}" presName="compNode" presStyleCnt="0"/>
      <dgm:spPr/>
    </dgm:pt>
    <dgm:pt modelId="{B73F46AA-6BD5-406C-83BE-74B4F8ABCE41}" type="pres">
      <dgm:prSet presAssocID="{48E272B7-207C-46CD-8F83-F5595F5FCF7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DB76FF28-06D3-458D-9F8B-1A8702464CFB}" type="pres">
      <dgm:prSet presAssocID="{48E272B7-207C-46CD-8F83-F5595F5FCF74}" presName="iconSpace" presStyleCnt="0"/>
      <dgm:spPr/>
    </dgm:pt>
    <dgm:pt modelId="{17DEBEBB-3E3D-456B-A87C-85C7D1CCA5E0}" type="pres">
      <dgm:prSet presAssocID="{48E272B7-207C-46CD-8F83-F5595F5FCF74}" presName="parTx" presStyleLbl="revTx" presStyleIdx="2" presStyleCnt="4">
        <dgm:presLayoutVars>
          <dgm:chMax val="0"/>
          <dgm:chPref val="0"/>
        </dgm:presLayoutVars>
      </dgm:prSet>
      <dgm:spPr/>
    </dgm:pt>
    <dgm:pt modelId="{1C394786-8C05-49D8-AC25-662414AE7732}" type="pres">
      <dgm:prSet presAssocID="{48E272B7-207C-46CD-8F83-F5595F5FCF74}" presName="txSpace" presStyleCnt="0"/>
      <dgm:spPr/>
    </dgm:pt>
    <dgm:pt modelId="{2C94E69B-E614-47CE-A71D-2E57E39BF2D7}" type="pres">
      <dgm:prSet presAssocID="{48E272B7-207C-46CD-8F83-F5595F5FCF74}" presName="desTx" presStyleLbl="revTx" presStyleIdx="3" presStyleCnt="4">
        <dgm:presLayoutVars/>
      </dgm:prSet>
      <dgm:spPr/>
    </dgm:pt>
  </dgm:ptLst>
  <dgm:cxnLst>
    <dgm:cxn modelId="{7F0C3A37-982B-4D5F-8A04-E212B76B585F}" srcId="{DF4F16D5-70A5-4300-9EE7-8BC7191FE611}" destId="{F5F4DD65-3C4E-48CD-989D-7358E81FFC7B}" srcOrd="0" destOrd="0" parTransId="{535337C1-E44E-4205-82D3-E9A3A7264788}" sibTransId="{418E151F-BBCC-4083-8421-061D672B0038}"/>
    <dgm:cxn modelId="{2C985646-A1C7-4F1F-9325-6442AD5949EE}" srcId="{DF4F16D5-70A5-4300-9EE7-8BC7191FE611}" destId="{2FFF4BC2-303B-4132-9CB5-5FD81142C99E}" srcOrd="1" destOrd="0" parTransId="{60CABB71-64BF-4A6C-B10F-806506AA5F29}" sibTransId="{2BB27372-B686-4356-85CD-B70CA637250A}"/>
    <dgm:cxn modelId="{ADA2B66C-B74A-4902-B9E5-6023685C528E}" type="presOf" srcId="{DF4F16D5-70A5-4300-9EE7-8BC7191FE611}" destId="{7DD4CDE8-9B3C-4B21-BC58-57D81F25AF11}" srcOrd="0" destOrd="0" presId="urn:microsoft.com/office/officeart/2018/5/layout/CenteredIconLabelDescriptionList"/>
    <dgm:cxn modelId="{2CB54352-EA9C-4742-9D2E-C3B459F3B0A6}" srcId="{DF4F16D5-70A5-4300-9EE7-8BC7191FE611}" destId="{95D2A2BF-14A3-427A-97A9-54DE19F88CEA}" srcOrd="2" destOrd="0" parTransId="{4B35F278-C5B9-4081-9236-0AD358F41FC3}" sibTransId="{3D76111C-A672-45D9-A355-4CE38794FEEB}"/>
    <dgm:cxn modelId="{C16A3A89-8433-4534-B485-DBE4D11E19A0}" type="presOf" srcId="{EC4E7979-22F9-47B6-A259-82F45189EAAE}" destId="{D8C87423-560C-41E9-8047-3C66A066678C}" srcOrd="0" destOrd="0" presId="urn:microsoft.com/office/officeart/2018/5/layout/CenteredIconLabelDescriptionList"/>
    <dgm:cxn modelId="{5323C5B1-B78A-49E1-A9AC-65F1C85F76F5}" srcId="{EC4E7979-22F9-47B6-A259-82F45189EAAE}" destId="{48E272B7-207C-46CD-8F83-F5595F5FCF74}" srcOrd="1" destOrd="0" parTransId="{A4973985-A4E9-4389-A1A2-B548D320BD51}" sibTransId="{3691F064-9E05-4D6F-93C0-D6B62B223B3F}"/>
    <dgm:cxn modelId="{871916CB-2FFC-4701-B4B2-1AF0FE21AA92}" type="presOf" srcId="{2FFF4BC2-303B-4132-9CB5-5FD81142C99E}" destId="{D3EC1A79-C15E-43A8-88BF-56AC23C4BCD1}" srcOrd="0" destOrd="1" presId="urn:microsoft.com/office/officeart/2018/5/layout/CenteredIconLabelDescriptionList"/>
    <dgm:cxn modelId="{FF5AC5CC-28E2-42B0-88A5-507B6C0C727A}" srcId="{EC4E7979-22F9-47B6-A259-82F45189EAAE}" destId="{DF4F16D5-70A5-4300-9EE7-8BC7191FE611}" srcOrd="0" destOrd="0" parTransId="{964F9730-B953-4784-BD9B-54705BCEFE4A}" sibTransId="{283A4D31-B2EE-412B-9407-44B374EA3C8F}"/>
    <dgm:cxn modelId="{8B2100D3-5795-4E96-A7A2-8DA07E218FC0}" type="presOf" srcId="{95D2A2BF-14A3-427A-97A9-54DE19F88CEA}" destId="{D3EC1A79-C15E-43A8-88BF-56AC23C4BCD1}" srcOrd="0" destOrd="2" presId="urn:microsoft.com/office/officeart/2018/5/layout/CenteredIconLabelDescriptionList"/>
    <dgm:cxn modelId="{29E079E7-EEAC-42A4-8680-BBFD7E039DB4}" type="presOf" srcId="{48E272B7-207C-46CD-8F83-F5595F5FCF74}" destId="{17DEBEBB-3E3D-456B-A87C-85C7D1CCA5E0}" srcOrd="0" destOrd="0" presId="urn:microsoft.com/office/officeart/2018/5/layout/CenteredIconLabelDescriptionList"/>
    <dgm:cxn modelId="{DAF86CF3-B1A0-4F65-98E7-76B2305F6A96}" type="presOf" srcId="{F5F4DD65-3C4E-48CD-989D-7358E81FFC7B}" destId="{D3EC1A79-C15E-43A8-88BF-56AC23C4BCD1}" srcOrd="0" destOrd="0" presId="urn:microsoft.com/office/officeart/2018/5/layout/CenteredIconLabelDescriptionList"/>
    <dgm:cxn modelId="{E9F3A747-B164-4180-8D6A-7AE7D2F11EC5}" type="presParOf" srcId="{D8C87423-560C-41E9-8047-3C66A066678C}" destId="{B423BFAB-A31A-4575-8157-BE3A93065EFD}" srcOrd="0" destOrd="0" presId="urn:microsoft.com/office/officeart/2018/5/layout/CenteredIconLabelDescriptionList"/>
    <dgm:cxn modelId="{851481B8-A7C8-4780-99F9-C70E6B1EAA63}" type="presParOf" srcId="{B423BFAB-A31A-4575-8157-BE3A93065EFD}" destId="{3E2BF38B-9174-4B5E-8B08-E325D3590028}" srcOrd="0" destOrd="0" presId="urn:microsoft.com/office/officeart/2018/5/layout/CenteredIconLabelDescriptionList"/>
    <dgm:cxn modelId="{0EC35BA5-8471-4070-8D0E-FE842A721F19}" type="presParOf" srcId="{B423BFAB-A31A-4575-8157-BE3A93065EFD}" destId="{3C3F6C87-F48D-4BA2-89CE-CA438450B297}" srcOrd="1" destOrd="0" presId="urn:microsoft.com/office/officeart/2018/5/layout/CenteredIconLabelDescriptionList"/>
    <dgm:cxn modelId="{3B26DE8B-2882-440B-B0EC-3DA707CF7B01}" type="presParOf" srcId="{B423BFAB-A31A-4575-8157-BE3A93065EFD}" destId="{7DD4CDE8-9B3C-4B21-BC58-57D81F25AF11}" srcOrd="2" destOrd="0" presId="urn:microsoft.com/office/officeart/2018/5/layout/CenteredIconLabelDescriptionList"/>
    <dgm:cxn modelId="{82011A13-EA58-4B3A-B845-35E837306A2E}" type="presParOf" srcId="{B423BFAB-A31A-4575-8157-BE3A93065EFD}" destId="{EB4BCCB1-78FC-4921-AF80-164C1E825654}" srcOrd="3" destOrd="0" presId="urn:microsoft.com/office/officeart/2018/5/layout/CenteredIconLabelDescriptionList"/>
    <dgm:cxn modelId="{13034AB1-6D44-4113-AC49-A2A440E381F2}" type="presParOf" srcId="{B423BFAB-A31A-4575-8157-BE3A93065EFD}" destId="{D3EC1A79-C15E-43A8-88BF-56AC23C4BCD1}" srcOrd="4" destOrd="0" presId="urn:microsoft.com/office/officeart/2018/5/layout/CenteredIconLabelDescriptionList"/>
    <dgm:cxn modelId="{D80679C3-DC03-4584-8693-304934EB919D}" type="presParOf" srcId="{D8C87423-560C-41E9-8047-3C66A066678C}" destId="{A63DC9A4-AFE0-4F85-AC75-AE80DFF3CA9F}" srcOrd="1" destOrd="0" presId="urn:microsoft.com/office/officeart/2018/5/layout/CenteredIconLabelDescriptionList"/>
    <dgm:cxn modelId="{D9E6DC78-9BD5-466F-B89A-457642567BA0}" type="presParOf" srcId="{D8C87423-560C-41E9-8047-3C66A066678C}" destId="{07A3D0F7-0C8E-4D5C-BF6F-DAAD82028080}" srcOrd="2" destOrd="0" presId="urn:microsoft.com/office/officeart/2018/5/layout/CenteredIconLabelDescriptionList"/>
    <dgm:cxn modelId="{E6E0EFE1-765C-4B64-8F19-1E31D30948EA}" type="presParOf" srcId="{07A3D0F7-0C8E-4D5C-BF6F-DAAD82028080}" destId="{B73F46AA-6BD5-406C-83BE-74B4F8ABCE41}" srcOrd="0" destOrd="0" presId="urn:microsoft.com/office/officeart/2018/5/layout/CenteredIconLabelDescriptionList"/>
    <dgm:cxn modelId="{4361A209-E0E6-4481-B918-99F018F79375}" type="presParOf" srcId="{07A3D0F7-0C8E-4D5C-BF6F-DAAD82028080}" destId="{DB76FF28-06D3-458D-9F8B-1A8702464CFB}" srcOrd="1" destOrd="0" presId="urn:microsoft.com/office/officeart/2018/5/layout/CenteredIconLabelDescriptionList"/>
    <dgm:cxn modelId="{52DBA84A-FCD8-4325-91FC-F905DC5A6B64}" type="presParOf" srcId="{07A3D0F7-0C8E-4D5C-BF6F-DAAD82028080}" destId="{17DEBEBB-3E3D-456B-A87C-85C7D1CCA5E0}" srcOrd="2" destOrd="0" presId="urn:microsoft.com/office/officeart/2018/5/layout/CenteredIconLabelDescriptionList"/>
    <dgm:cxn modelId="{11450EED-4303-491A-BA87-645770EEF1E1}" type="presParOf" srcId="{07A3D0F7-0C8E-4D5C-BF6F-DAAD82028080}" destId="{1C394786-8C05-49D8-AC25-662414AE7732}" srcOrd="3" destOrd="0" presId="urn:microsoft.com/office/officeart/2018/5/layout/CenteredIconLabelDescriptionList"/>
    <dgm:cxn modelId="{0F1CF002-A391-4D09-8377-6EB965F44E1F}" type="presParOf" srcId="{07A3D0F7-0C8E-4D5C-BF6F-DAAD82028080}" destId="{2C94E69B-E614-47CE-A71D-2E57E39BF2D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79D0D1-AE88-494C-A365-1C9B8033DBD0}"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E1A9C8B0-C289-400D-B7BA-29BF0C34AD2E}">
      <dgm:prSet/>
      <dgm:spPr/>
      <dgm:t>
        <a:bodyPr/>
        <a:lstStyle/>
        <a:p>
          <a:r>
            <a:rPr lang="en-US" dirty="0"/>
            <a:t>Uniqueness: 1 hash represents 1 input (identifier)</a:t>
          </a:r>
        </a:p>
      </dgm:t>
    </dgm:pt>
    <dgm:pt modelId="{B7520814-7769-400E-95BF-675901CDFE65}" type="parTrans" cxnId="{8F6142F5-C030-426B-B16E-72112ACEA5BA}">
      <dgm:prSet/>
      <dgm:spPr/>
      <dgm:t>
        <a:bodyPr/>
        <a:lstStyle/>
        <a:p>
          <a:endParaRPr lang="en-US"/>
        </a:p>
      </dgm:t>
    </dgm:pt>
    <dgm:pt modelId="{902BA2E0-5220-4F34-B840-7FABDA268907}" type="sibTrans" cxnId="{8F6142F5-C030-426B-B16E-72112ACEA5BA}">
      <dgm:prSet/>
      <dgm:spPr/>
      <dgm:t>
        <a:bodyPr/>
        <a:lstStyle/>
        <a:p>
          <a:endParaRPr lang="en-US"/>
        </a:p>
      </dgm:t>
    </dgm:pt>
    <dgm:pt modelId="{4BEA7130-0129-404B-BC08-7E738A435893}">
      <dgm:prSet/>
      <dgm:spPr/>
      <dgm:t>
        <a:bodyPr/>
        <a:lstStyle/>
        <a:p>
          <a:r>
            <a:rPr lang="en-US"/>
            <a:t>Asymmetrical: only from input to output</a:t>
          </a:r>
        </a:p>
      </dgm:t>
    </dgm:pt>
    <dgm:pt modelId="{08FC5C05-C98F-4BCC-B004-96159600890B}" type="parTrans" cxnId="{C3496471-D328-4CB3-9AAE-78CF9B106E11}">
      <dgm:prSet/>
      <dgm:spPr/>
      <dgm:t>
        <a:bodyPr/>
        <a:lstStyle/>
        <a:p>
          <a:endParaRPr lang="en-US"/>
        </a:p>
      </dgm:t>
    </dgm:pt>
    <dgm:pt modelId="{5493B6C9-17F7-4DDC-8B9C-FDEE47C91821}" type="sibTrans" cxnId="{C3496471-D328-4CB3-9AAE-78CF9B106E11}">
      <dgm:prSet/>
      <dgm:spPr/>
      <dgm:t>
        <a:bodyPr/>
        <a:lstStyle/>
        <a:p>
          <a:endParaRPr lang="en-US"/>
        </a:p>
      </dgm:t>
    </dgm:pt>
    <dgm:pt modelId="{8D7BB39B-5A64-4796-B09E-75FEA634B005}">
      <dgm:prSet/>
      <dgm:spPr/>
      <dgm:t>
        <a:bodyPr/>
        <a:lstStyle/>
        <a:p>
          <a:r>
            <a:rPr lang="en-US"/>
            <a:t>Randomness: change sensitive, no pattern</a:t>
          </a:r>
        </a:p>
      </dgm:t>
    </dgm:pt>
    <dgm:pt modelId="{37398F70-C8C9-442D-AB96-332809CBB9B6}" type="parTrans" cxnId="{906A44B8-E7F2-403D-A53A-02099EAC470E}">
      <dgm:prSet/>
      <dgm:spPr/>
      <dgm:t>
        <a:bodyPr/>
        <a:lstStyle/>
        <a:p>
          <a:endParaRPr lang="en-US"/>
        </a:p>
      </dgm:t>
    </dgm:pt>
    <dgm:pt modelId="{73579FBB-5D7B-4353-B57D-505EE7FFBEC1}" type="sibTrans" cxnId="{906A44B8-E7F2-403D-A53A-02099EAC470E}">
      <dgm:prSet/>
      <dgm:spPr/>
      <dgm:t>
        <a:bodyPr/>
        <a:lstStyle/>
        <a:p>
          <a:endParaRPr lang="en-US"/>
        </a:p>
      </dgm:t>
    </dgm:pt>
    <dgm:pt modelId="{8DFAB5A6-7687-4CF3-93D7-3AEB28BE850A}">
      <dgm:prSet/>
      <dgm:spPr/>
      <dgm:t>
        <a:bodyPr/>
        <a:lstStyle/>
        <a:p>
          <a:r>
            <a:rPr lang="en-US"/>
            <a:t>How is this all tied to the Blockchain?</a:t>
          </a:r>
        </a:p>
      </dgm:t>
    </dgm:pt>
    <dgm:pt modelId="{7D277C11-36E2-4A3C-B5A4-40A20B9AF9A8}" type="parTrans" cxnId="{DABA7AC1-1615-40A5-9BB0-29B96F196752}">
      <dgm:prSet/>
      <dgm:spPr/>
      <dgm:t>
        <a:bodyPr/>
        <a:lstStyle/>
        <a:p>
          <a:endParaRPr lang="en-US"/>
        </a:p>
      </dgm:t>
    </dgm:pt>
    <dgm:pt modelId="{848394BA-666B-4D44-AE58-B2CC55E5E464}" type="sibTrans" cxnId="{DABA7AC1-1615-40A5-9BB0-29B96F196752}">
      <dgm:prSet/>
      <dgm:spPr/>
      <dgm:t>
        <a:bodyPr/>
        <a:lstStyle/>
        <a:p>
          <a:endParaRPr lang="en-US"/>
        </a:p>
      </dgm:t>
    </dgm:pt>
    <dgm:pt modelId="{3964C4CA-E842-4C3E-88B0-C53EC7622EAB}" type="pres">
      <dgm:prSet presAssocID="{E379D0D1-AE88-494C-A365-1C9B8033DBD0}" presName="root" presStyleCnt="0">
        <dgm:presLayoutVars>
          <dgm:dir/>
          <dgm:resizeHandles val="exact"/>
        </dgm:presLayoutVars>
      </dgm:prSet>
      <dgm:spPr/>
    </dgm:pt>
    <dgm:pt modelId="{45FA0DA6-FCAC-49B3-B5EB-82F92EECB37C}" type="pres">
      <dgm:prSet presAssocID="{E1A9C8B0-C289-400D-B7BA-29BF0C34AD2E}" presName="compNode" presStyleCnt="0"/>
      <dgm:spPr/>
    </dgm:pt>
    <dgm:pt modelId="{31989561-DBD4-4516-98DB-5090F523674D}" type="pres">
      <dgm:prSet presAssocID="{E1A9C8B0-C289-400D-B7BA-29BF0C34AD2E}" presName="bgRect" presStyleLbl="bgShp" presStyleIdx="0" presStyleCnt="4"/>
      <dgm:spPr/>
    </dgm:pt>
    <dgm:pt modelId="{9D9D8B5C-8CDC-4F44-9D4D-F1B7163C2D71}" type="pres">
      <dgm:prSet presAssocID="{E1A9C8B0-C289-400D-B7BA-29BF0C34AD2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9D23608F-4609-4283-AEAE-3D839F61655A}" type="pres">
      <dgm:prSet presAssocID="{E1A9C8B0-C289-400D-B7BA-29BF0C34AD2E}" presName="spaceRect" presStyleCnt="0"/>
      <dgm:spPr/>
    </dgm:pt>
    <dgm:pt modelId="{868C29BE-4DA0-4A4F-8DC2-7202518C8EC3}" type="pres">
      <dgm:prSet presAssocID="{E1A9C8B0-C289-400D-B7BA-29BF0C34AD2E}" presName="parTx" presStyleLbl="revTx" presStyleIdx="0" presStyleCnt="4">
        <dgm:presLayoutVars>
          <dgm:chMax val="0"/>
          <dgm:chPref val="0"/>
        </dgm:presLayoutVars>
      </dgm:prSet>
      <dgm:spPr/>
    </dgm:pt>
    <dgm:pt modelId="{140BAD4C-7842-4C5E-A22D-5D06D8CA9022}" type="pres">
      <dgm:prSet presAssocID="{902BA2E0-5220-4F34-B840-7FABDA268907}" presName="sibTrans" presStyleCnt="0"/>
      <dgm:spPr/>
    </dgm:pt>
    <dgm:pt modelId="{D16660C8-05A9-4DFE-8D63-EB05EED40CA8}" type="pres">
      <dgm:prSet presAssocID="{4BEA7130-0129-404B-BC08-7E738A435893}" presName="compNode" presStyleCnt="0"/>
      <dgm:spPr/>
    </dgm:pt>
    <dgm:pt modelId="{786374E3-0414-4F88-A5E2-53A1634A862D}" type="pres">
      <dgm:prSet presAssocID="{4BEA7130-0129-404B-BC08-7E738A435893}" presName="bgRect" presStyleLbl="bgShp" presStyleIdx="1" presStyleCnt="4"/>
      <dgm:spPr/>
    </dgm:pt>
    <dgm:pt modelId="{D3AF96C8-5C9E-48E6-B434-E7A785FFCD9B}" type="pres">
      <dgm:prSet presAssocID="{4BEA7130-0129-404B-BC08-7E738A43589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Straight"/>
        </a:ext>
      </dgm:extLst>
    </dgm:pt>
    <dgm:pt modelId="{7211C8B3-69BE-499E-924F-A9A6E480543E}" type="pres">
      <dgm:prSet presAssocID="{4BEA7130-0129-404B-BC08-7E738A435893}" presName="spaceRect" presStyleCnt="0"/>
      <dgm:spPr/>
    </dgm:pt>
    <dgm:pt modelId="{C78401DE-D09B-4C7C-94A7-31FDA174D75E}" type="pres">
      <dgm:prSet presAssocID="{4BEA7130-0129-404B-BC08-7E738A435893}" presName="parTx" presStyleLbl="revTx" presStyleIdx="1" presStyleCnt="4">
        <dgm:presLayoutVars>
          <dgm:chMax val="0"/>
          <dgm:chPref val="0"/>
        </dgm:presLayoutVars>
      </dgm:prSet>
      <dgm:spPr/>
    </dgm:pt>
    <dgm:pt modelId="{D4E0BAE4-7D09-4804-8C41-4F91C68530FC}" type="pres">
      <dgm:prSet presAssocID="{5493B6C9-17F7-4DDC-8B9C-FDEE47C91821}" presName="sibTrans" presStyleCnt="0"/>
      <dgm:spPr/>
    </dgm:pt>
    <dgm:pt modelId="{8625F857-788D-4556-8B87-A685B9C4F81F}" type="pres">
      <dgm:prSet presAssocID="{8D7BB39B-5A64-4796-B09E-75FEA634B005}" presName="compNode" presStyleCnt="0"/>
      <dgm:spPr/>
    </dgm:pt>
    <dgm:pt modelId="{05763F94-0251-4D39-B3B6-44DF297E991E}" type="pres">
      <dgm:prSet presAssocID="{8D7BB39B-5A64-4796-B09E-75FEA634B005}" presName="bgRect" presStyleLbl="bgShp" presStyleIdx="2" presStyleCnt="4"/>
      <dgm:spPr/>
    </dgm:pt>
    <dgm:pt modelId="{5B19A4A8-D3C2-4ADA-BB72-AAB5A12D71AF}" type="pres">
      <dgm:prSet presAssocID="{8D7BB39B-5A64-4796-B09E-75FEA634B0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9DBBB06-C27E-4E56-B4BD-036471CC064C}" type="pres">
      <dgm:prSet presAssocID="{8D7BB39B-5A64-4796-B09E-75FEA634B005}" presName="spaceRect" presStyleCnt="0"/>
      <dgm:spPr/>
    </dgm:pt>
    <dgm:pt modelId="{7FE95218-3298-404C-9CC4-60A93F6A5963}" type="pres">
      <dgm:prSet presAssocID="{8D7BB39B-5A64-4796-B09E-75FEA634B005}" presName="parTx" presStyleLbl="revTx" presStyleIdx="2" presStyleCnt="4">
        <dgm:presLayoutVars>
          <dgm:chMax val="0"/>
          <dgm:chPref val="0"/>
        </dgm:presLayoutVars>
      </dgm:prSet>
      <dgm:spPr/>
    </dgm:pt>
    <dgm:pt modelId="{5D2DA2DF-E523-4EA9-811F-BAFB8AB12FC1}" type="pres">
      <dgm:prSet presAssocID="{73579FBB-5D7B-4353-B57D-505EE7FFBEC1}" presName="sibTrans" presStyleCnt="0"/>
      <dgm:spPr/>
    </dgm:pt>
    <dgm:pt modelId="{E7C3DCBF-15C9-425C-A9B2-88E7650B3EEE}" type="pres">
      <dgm:prSet presAssocID="{8DFAB5A6-7687-4CF3-93D7-3AEB28BE850A}" presName="compNode" presStyleCnt="0"/>
      <dgm:spPr/>
    </dgm:pt>
    <dgm:pt modelId="{27DFF268-43D4-4DE3-812B-B5CA17B609D6}" type="pres">
      <dgm:prSet presAssocID="{8DFAB5A6-7687-4CF3-93D7-3AEB28BE850A}" presName="bgRect" presStyleLbl="bgShp" presStyleIdx="3" presStyleCnt="4"/>
      <dgm:spPr/>
    </dgm:pt>
    <dgm:pt modelId="{37D26FF9-4F2A-4DCF-8EBD-3EA5F45D7540}" type="pres">
      <dgm:prSet presAssocID="{8DFAB5A6-7687-4CF3-93D7-3AEB28BE850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ne Arrow: Straight"/>
        </a:ext>
      </dgm:extLst>
    </dgm:pt>
    <dgm:pt modelId="{5F157290-CEEC-4CD9-9B44-E162F4CD7E94}" type="pres">
      <dgm:prSet presAssocID="{8DFAB5A6-7687-4CF3-93D7-3AEB28BE850A}" presName="spaceRect" presStyleCnt="0"/>
      <dgm:spPr/>
    </dgm:pt>
    <dgm:pt modelId="{48DAB425-9135-4DAD-AF64-27CC74B8E131}" type="pres">
      <dgm:prSet presAssocID="{8DFAB5A6-7687-4CF3-93D7-3AEB28BE850A}" presName="parTx" presStyleLbl="revTx" presStyleIdx="3" presStyleCnt="4">
        <dgm:presLayoutVars>
          <dgm:chMax val="0"/>
          <dgm:chPref val="0"/>
        </dgm:presLayoutVars>
      </dgm:prSet>
      <dgm:spPr/>
    </dgm:pt>
  </dgm:ptLst>
  <dgm:cxnLst>
    <dgm:cxn modelId="{693D5C15-C55A-4D1E-B99F-5E9301DDBD6C}" type="presOf" srcId="{4BEA7130-0129-404B-BC08-7E738A435893}" destId="{C78401DE-D09B-4C7C-94A7-31FDA174D75E}" srcOrd="0" destOrd="0" presId="urn:microsoft.com/office/officeart/2018/2/layout/IconVerticalSolidList"/>
    <dgm:cxn modelId="{DC6EBE26-D9B5-4D88-BBF0-55F4C292C4A3}" type="presOf" srcId="{E1A9C8B0-C289-400D-B7BA-29BF0C34AD2E}" destId="{868C29BE-4DA0-4A4F-8DC2-7202518C8EC3}" srcOrd="0" destOrd="0" presId="urn:microsoft.com/office/officeart/2018/2/layout/IconVerticalSolidList"/>
    <dgm:cxn modelId="{97432270-C082-4850-A449-5DAF07BEC47D}" type="presOf" srcId="{E379D0D1-AE88-494C-A365-1C9B8033DBD0}" destId="{3964C4CA-E842-4C3E-88B0-C53EC7622EAB}" srcOrd="0" destOrd="0" presId="urn:microsoft.com/office/officeart/2018/2/layout/IconVerticalSolidList"/>
    <dgm:cxn modelId="{C3496471-D328-4CB3-9AAE-78CF9B106E11}" srcId="{E379D0D1-AE88-494C-A365-1C9B8033DBD0}" destId="{4BEA7130-0129-404B-BC08-7E738A435893}" srcOrd="1" destOrd="0" parTransId="{08FC5C05-C98F-4BCC-B004-96159600890B}" sibTransId="{5493B6C9-17F7-4DDC-8B9C-FDEE47C91821}"/>
    <dgm:cxn modelId="{603C778F-C1D5-429D-A037-769AB0F06ACF}" type="presOf" srcId="{8D7BB39B-5A64-4796-B09E-75FEA634B005}" destId="{7FE95218-3298-404C-9CC4-60A93F6A5963}" srcOrd="0" destOrd="0" presId="urn:microsoft.com/office/officeart/2018/2/layout/IconVerticalSolidList"/>
    <dgm:cxn modelId="{906A44B8-E7F2-403D-A53A-02099EAC470E}" srcId="{E379D0D1-AE88-494C-A365-1C9B8033DBD0}" destId="{8D7BB39B-5A64-4796-B09E-75FEA634B005}" srcOrd="2" destOrd="0" parTransId="{37398F70-C8C9-442D-AB96-332809CBB9B6}" sibTransId="{73579FBB-5D7B-4353-B57D-505EE7FFBEC1}"/>
    <dgm:cxn modelId="{DABA7AC1-1615-40A5-9BB0-29B96F196752}" srcId="{E379D0D1-AE88-494C-A365-1C9B8033DBD0}" destId="{8DFAB5A6-7687-4CF3-93D7-3AEB28BE850A}" srcOrd="3" destOrd="0" parTransId="{7D277C11-36E2-4A3C-B5A4-40A20B9AF9A8}" sibTransId="{848394BA-666B-4D44-AE58-B2CC55E5E464}"/>
    <dgm:cxn modelId="{8F6142F5-C030-426B-B16E-72112ACEA5BA}" srcId="{E379D0D1-AE88-494C-A365-1C9B8033DBD0}" destId="{E1A9C8B0-C289-400D-B7BA-29BF0C34AD2E}" srcOrd="0" destOrd="0" parTransId="{B7520814-7769-400E-95BF-675901CDFE65}" sibTransId="{902BA2E0-5220-4F34-B840-7FABDA268907}"/>
    <dgm:cxn modelId="{2D6E2CFA-E610-4448-AE5D-1455D37AF00B}" type="presOf" srcId="{8DFAB5A6-7687-4CF3-93D7-3AEB28BE850A}" destId="{48DAB425-9135-4DAD-AF64-27CC74B8E131}" srcOrd="0" destOrd="0" presId="urn:microsoft.com/office/officeart/2018/2/layout/IconVerticalSolidList"/>
    <dgm:cxn modelId="{BADF1282-5DC5-4201-B28C-38D9A9F55980}" type="presParOf" srcId="{3964C4CA-E842-4C3E-88B0-C53EC7622EAB}" destId="{45FA0DA6-FCAC-49B3-B5EB-82F92EECB37C}" srcOrd="0" destOrd="0" presId="urn:microsoft.com/office/officeart/2018/2/layout/IconVerticalSolidList"/>
    <dgm:cxn modelId="{193C2F51-C6E3-4AAA-95F4-B3EB8C5C2272}" type="presParOf" srcId="{45FA0DA6-FCAC-49B3-B5EB-82F92EECB37C}" destId="{31989561-DBD4-4516-98DB-5090F523674D}" srcOrd="0" destOrd="0" presId="urn:microsoft.com/office/officeart/2018/2/layout/IconVerticalSolidList"/>
    <dgm:cxn modelId="{585F08FE-A63A-4E10-9C58-FC373A24AB67}" type="presParOf" srcId="{45FA0DA6-FCAC-49B3-B5EB-82F92EECB37C}" destId="{9D9D8B5C-8CDC-4F44-9D4D-F1B7163C2D71}" srcOrd="1" destOrd="0" presId="urn:microsoft.com/office/officeart/2018/2/layout/IconVerticalSolidList"/>
    <dgm:cxn modelId="{BE187661-B614-4294-8B58-81E171E6B657}" type="presParOf" srcId="{45FA0DA6-FCAC-49B3-B5EB-82F92EECB37C}" destId="{9D23608F-4609-4283-AEAE-3D839F61655A}" srcOrd="2" destOrd="0" presId="urn:microsoft.com/office/officeart/2018/2/layout/IconVerticalSolidList"/>
    <dgm:cxn modelId="{949A7435-039D-49A0-8E9F-75D1259FB980}" type="presParOf" srcId="{45FA0DA6-FCAC-49B3-B5EB-82F92EECB37C}" destId="{868C29BE-4DA0-4A4F-8DC2-7202518C8EC3}" srcOrd="3" destOrd="0" presId="urn:microsoft.com/office/officeart/2018/2/layout/IconVerticalSolidList"/>
    <dgm:cxn modelId="{98D4CE46-6043-4955-9AC2-BB09E6BAE9B5}" type="presParOf" srcId="{3964C4CA-E842-4C3E-88B0-C53EC7622EAB}" destId="{140BAD4C-7842-4C5E-A22D-5D06D8CA9022}" srcOrd="1" destOrd="0" presId="urn:microsoft.com/office/officeart/2018/2/layout/IconVerticalSolidList"/>
    <dgm:cxn modelId="{F6D4A8DA-CE2A-480F-89A4-77EF3E26AD42}" type="presParOf" srcId="{3964C4CA-E842-4C3E-88B0-C53EC7622EAB}" destId="{D16660C8-05A9-4DFE-8D63-EB05EED40CA8}" srcOrd="2" destOrd="0" presId="urn:microsoft.com/office/officeart/2018/2/layout/IconVerticalSolidList"/>
    <dgm:cxn modelId="{FEE05BDE-72E7-4F82-9E6A-CD4D1A96EECC}" type="presParOf" srcId="{D16660C8-05A9-4DFE-8D63-EB05EED40CA8}" destId="{786374E3-0414-4F88-A5E2-53A1634A862D}" srcOrd="0" destOrd="0" presId="urn:microsoft.com/office/officeart/2018/2/layout/IconVerticalSolidList"/>
    <dgm:cxn modelId="{B4C42B15-27D2-4658-B021-C346F732552A}" type="presParOf" srcId="{D16660C8-05A9-4DFE-8D63-EB05EED40CA8}" destId="{D3AF96C8-5C9E-48E6-B434-E7A785FFCD9B}" srcOrd="1" destOrd="0" presId="urn:microsoft.com/office/officeart/2018/2/layout/IconVerticalSolidList"/>
    <dgm:cxn modelId="{20F349EE-56FE-4EB2-81BC-DC13494131CF}" type="presParOf" srcId="{D16660C8-05A9-4DFE-8D63-EB05EED40CA8}" destId="{7211C8B3-69BE-499E-924F-A9A6E480543E}" srcOrd="2" destOrd="0" presId="urn:microsoft.com/office/officeart/2018/2/layout/IconVerticalSolidList"/>
    <dgm:cxn modelId="{A352D144-275E-4A4D-84DE-5120A84C273C}" type="presParOf" srcId="{D16660C8-05A9-4DFE-8D63-EB05EED40CA8}" destId="{C78401DE-D09B-4C7C-94A7-31FDA174D75E}" srcOrd="3" destOrd="0" presId="urn:microsoft.com/office/officeart/2018/2/layout/IconVerticalSolidList"/>
    <dgm:cxn modelId="{C02E24ED-B952-443A-80A9-B3343A76E6B1}" type="presParOf" srcId="{3964C4CA-E842-4C3E-88B0-C53EC7622EAB}" destId="{D4E0BAE4-7D09-4804-8C41-4F91C68530FC}" srcOrd="3" destOrd="0" presId="urn:microsoft.com/office/officeart/2018/2/layout/IconVerticalSolidList"/>
    <dgm:cxn modelId="{0633555F-1BCF-49AB-8935-9CFB81D4C2C6}" type="presParOf" srcId="{3964C4CA-E842-4C3E-88B0-C53EC7622EAB}" destId="{8625F857-788D-4556-8B87-A685B9C4F81F}" srcOrd="4" destOrd="0" presId="urn:microsoft.com/office/officeart/2018/2/layout/IconVerticalSolidList"/>
    <dgm:cxn modelId="{38EADED2-759C-4B11-9E5C-822792DAAE6F}" type="presParOf" srcId="{8625F857-788D-4556-8B87-A685B9C4F81F}" destId="{05763F94-0251-4D39-B3B6-44DF297E991E}" srcOrd="0" destOrd="0" presId="urn:microsoft.com/office/officeart/2018/2/layout/IconVerticalSolidList"/>
    <dgm:cxn modelId="{F1BE2580-D3CB-4853-90F6-559B83149009}" type="presParOf" srcId="{8625F857-788D-4556-8B87-A685B9C4F81F}" destId="{5B19A4A8-D3C2-4ADA-BB72-AAB5A12D71AF}" srcOrd="1" destOrd="0" presId="urn:microsoft.com/office/officeart/2018/2/layout/IconVerticalSolidList"/>
    <dgm:cxn modelId="{DE06FE36-A00F-4C03-B7FE-5FA14C02814D}" type="presParOf" srcId="{8625F857-788D-4556-8B87-A685B9C4F81F}" destId="{29DBBB06-C27E-4E56-B4BD-036471CC064C}" srcOrd="2" destOrd="0" presId="urn:microsoft.com/office/officeart/2018/2/layout/IconVerticalSolidList"/>
    <dgm:cxn modelId="{05830D87-B1B8-4C90-9CD6-00EA9872D8C6}" type="presParOf" srcId="{8625F857-788D-4556-8B87-A685B9C4F81F}" destId="{7FE95218-3298-404C-9CC4-60A93F6A5963}" srcOrd="3" destOrd="0" presId="urn:microsoft.com/office/officeart/2018/2/layout/IconVerticalSolidList"/>
    <dgm:cxn modelId="{A91F4A05-AC6C-4151-932D-D97A2225CE86}" type="presParOf" srcId="{3964C4CA-E842-4C3E-88B0-C53EC7622EAB}" destId="{5D2DA2DF-E523-4EA9-811F-BAFB8AB12FC1}" srcOrd="5" destOrd="0" presId="urn:microsoft.com/office/officeart/2018/2/layout/IconVerticalSolidList"/>
    <dgm:cxn modelId="{D1A785B4-1093-42ED-9C9E-2C51D2F5A4EF}" type="presParOf" srcId="{3964C4CA-E842-4C3E-88B0-C53EC7622EAB}" destId="{E7C3DCBF-15C9-425C-A9B2-88E7650B3EEE}" srcOrd="6" destOrd="0" presId="urn:microsoft.com/office/officeart/2018/2/layout/IconVerticalSolidList"/>
    <dgm:cxn modelId="{D8F7EBEB-7464-4494-9694-839E1A06FC04}" type="presParOf" srcId="{E7C3DCBF-15C9-425C-A9B2-88E7650B3EEE}" destId="{27DFF268-43D4-4DE3-812B-B5CA17B609D6}" srcOrd="0" destOrd="0" presId="urn:microsoft.com/office/officeart/2018/2/layout/IconVerticalSolidList"/>
    <dgm:cxn modelId="{C60C8133-3760-40DB-9E7C-93E2ABD49600}" type="presParOf" srcId="{E7C3DCBF-15C9-425C-A9B2-88E7650B3EEE}" destId="{37D26FF9-4F2A-4DCF-8EBD-3EA5F45D7540}" srcOrd="1" destOrd="0" presId="urn:microsoft.com/office/officeart/2018/2/layout/IconVerticalSolidList"/>
    <dgm:cxn modelId="{904B2D3A-735F-4ADD-A3CD-6A4E5608E47E}" type="presParOf" srcId="{E7C3DCBF-15C9-425C-A9B2-88E7650B3EEE}" destId="{5F157290-CEEC-4CD9-9B44-E162F4CD7E94}" srcOrd="2" destOrd="0" presId="urn:microsoft.com/office/officeart/2018/2/layout/IconVerticalSolidList"/>
    <dgm:cxn modelId="{B2BCDFE6-2758-4F01-BAF2-6AD6B506860F}" type="presParOf" srcId="{E7C3DCBF-15C9-425C-A9B2-88E7650B3EEE}" destId="{48DAB425-9135-4DAD-AF64-27CC74B8E13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C23B11-7F83-46B2-BC71-67441704A6C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27D21C0-1864-48F7-B038-E7CA58C3E537}">
      <dgm:prSet/>
      <dgm:spPr/>
      <dgm:t>
        <a:bodyPr/>
        <a:lstStyle/>
        <a:p>
          <a:r>
            <a:rPr lang="en-US"/>
            <a:t>The rate of blockchain interest and application is growing rapidly</a:t>
          </a:r>
        </a:p>
      </dgm:t>
    </dgm:pt>
    <dgm:pt modelId="{64FF270F-0220-495C-A7E6-BCE8F431A60A}" type="parTrans" cxnId="{997766A3-18FB-4C72-BD20-008B30E010B6}">
      <dgm:prSet/>
      <dgm:spPr/>
      <dgm:t>
        <a:bodyPr/>
        <a:lstStyle/>
        <a:p>
          <a:endParaRPr lang="en-US"/>
        </a:p>
      </dgm:t>
    </dgm:pt>
    <dgm:pt modelId="{CA947ECA-E5BB-4202-A59B-B16A2F84DD45}" type="sibTrans" cxnId="{997766A3-18FB-4C72-BD20-008B30E010B6}">
      <dgm:prSet/>
      <dgm:spPr/>
      <dgm:t>
        <a:bodyPr/>
        <a:lstStyle/>
        <a:p>
          <a:endParaRPr lang="en-US"/>
        </a:p>
      </dgm:t>
    </dgm:pt>
    <dgm:pt modelId="{65BCAD6A-24CA-47A1-8C84-92C70BEB0493}">
      <dgm:prSet/>
      <dgm:spPr/>
      <dgm:t>
        <a:bodyPr/>
        <a:lstStyle/>
        <a:p>
          <a:r>
            <a:rPr lang="en-US"/>
            <a:t>Blockchain solutions have such a wide scope of application</a:t>
          </a:r>
        </a:p>
      </dgm:t>
    </dgm:pt>
    <dgm:pt modelId="{BF11ED5C-8F7F-4AE1-9C68-C0710444ECB8}" type="parTrans" cxnId="{4FDC2C3F-98CC-4822-A2BB-8448B4CDE1AB}">
      <dgm:prSet/>
      <dgm:spPr/>
      <dgm:t>
        <a:bodyPr/>
        <a:lstStyle/>
        <a:p>
          <a:endParaRPr lang="en-US"/>
        </a:p>
      </dgm:t>
    </dgm:pt>
    <dgm:pt modelId="{8FC64218-3FB3-44C6-B9E9-494D6BB67128}" type="sibTrans" cxnId="{4FDC2C3F-98CC-4822-A2BB-8448B4CDE1AB}">
      <dgm:prSet/>
      <dgm:spPr/>
      <dgm:t>
        <a:bodyPr/>
        <a:lstStyle/>
        <a:p>
          <a:endParaRPr lang="en-US"/>
        </a:p>
      </dgm:t>
    </dgm:pt>
    <dgm:pt modelId="{EF847010-7BA3-4AEF-8408-5C9AE6ECC9AB}">
      <dgm:prSet/>
      <dgm:spPr/>
      <dgm:t>
        <a:bodyPr/>
        <a:lstStyle/>
        <a:p>
          <a:r>
            <a:rPr lang="en-US"/>
            <a:t>Blockchain technology could bring huge efficiencies to existing business processes by eliminating intermediaries and streamlining business processes.</a:t>
          </a:r>
        </a:p>
      </dgm:t>
    </dgm:pt>
    <dgm:pt modelId="{917CF2D2-E0E4-4947-BB2E-38FE87A5A5F3}" type="parTrans" cxnId="{996F4E6D-BA23-41B8-BCE1-E26F00B2A8DE}">
      <dgm:prSet/>
      <dgm:spPr/>
      <dgm:t>
        <a:bodyPr/>
        <a:lstStyle/>
        <a:p>
          <a:endParaRPr lang="en-US"/>
        </a:p>
      </dgm:t>
    </dgm:pt>
    <dgm:pt modelId="{B041DD8F-A3CD-45CB-9976-18D6EF41F06E}" type="sibTrans" cxnId="{996F4E6D-BA23-41B8-BCE1-E26F00B2A8DE}">
      <dgm:prSet/>
      <dgm:spPr/>
      <dgm:t>
        <a:bodyPr/>
        <a:lstStyle/>
        <a:p>
          <a:endParaRPr lang="en-US"/>
        </a:p>
      </dgm:t>
    </dgm:pt>
    <dgm:pt modelId="{69FDE1B8-D4FC-4CB0-8D9D-505D46ED6CF9}" type="pres">
      <dgm:prSet presAssocID="{22C23B11-7F83-46B2-BC71-67441704A6CF}" presName="linear" presStyleCnt="0">
        <dgm:presLayoutVars>
          <dgm:animLvl val="lvl"/>
          <dgm:resizeHandles val="exact"/>
        </dgm:presLayoutVars>
      </dgm:prSet>
      <dgm:spPr/>
    </dgm:pt>
    <dgm:pt modelId="{E8E18463-7263-4568-8F10-CC052E512F2E}" type="pres">
      <dgm:prSet presAssocID="{427D21C0-1864-48F7-B038-E7CA58C3E537}" presName="parentText" presStyleLbl="node1" presStyleIdx="0" presStyleCnt="3">
        <dgm:presLayoutVars>
          <dgm:chMax val="0"/>
          <dgm:bulletEnabled val="1"/>
        </dgm:presLayoutVars>
      </dgm:prSet>
      <dgm:spPr/>
    </dgm:pt>
    <dgm:pt modelId="{1DC37008-C583-4874-82AA-5768EEF6771F}" type="pres">
      <dgm:prSet presAssocID="{CA947ECA-E5BB-4202-A59B-B16A2F84DD45}" presName="spacer" presStyleCnt="0"/>
      <dgm:spPr/>
    </dgm:pt>
    <dgm:pt modelId="{05591256-1F88-4856-A34E-92C7B36820EA}" type="pres">
      <dgm:prSet presAssocID="{65BCAD6A-24CA-47A1-8C84-92C70BEB0493}" presName="parentText" presStyleLbl="node1" presStyleIdx="1" presStyleCnt="3">
        <dgm:presLayoutVars>
          <dgm:chMax val="0"/>
          <dgm:bulletEnabled val="1"/>
        </dgm:presLayoutVars>
      </dgm:prSet>
      <dgm:spPr/>
    </dgm:pt>
    <dgm:pt modelId="{6962AFCA-48E1-4080-9B97-070FAE7521D2}" type="pres">
      <dgm:prSet presAssocID="{8FC64218-3FB3-44C6-B9E9-494D6BB67128}" presName="spacer" presStyleCnt="0"/>
      <dgm:spPr/>
    </dgm:pt>
    <dgm:pt modelId="{4A458BE6-7D63-4AB4-8B3A-B6F491803266}" type="pres">
      <dgm:prSet presAssocID="{EF847010-7BA3-4AEF-8408-5C9AE6ECC9AB}" presName="parentText" presStyleLbl="node1" presStyleIdx="2" presStyleCnt="3">
        <dgm:presLayoutVars>
          <dgm:chMax val="0"/>
          <dgm:bulletEnabled val="1"/>
        </dgm:presLayoutVars>
      </dgm:prSet>
      <dgm:spPr/>
    </dgm:pt>
  </dgm:ptLst>
  <dgm:cxnLst>
    <dgm:cxn modelId="{C42DA00D-6014-422E-8063-EF4CD4BEF440}" type="presOf" srcId="{427D21C0-1864-48F7-B038-E7CA58C3E537}" destId="{E8E18463-7263-4568-8F10-CC052E512F2E}" srcOrd="0" destOrd="0" presId="urn:microsoft.com/office/officeart/2005/8/layout/vList2"/>
    <dgm:cxn modelId="{4FDC2C3F-98CC-4822-A2BB-8448B4CDE1AB}" srcId="{22C23B11-7F83-46B2-BC71-67441704A6CF}" destId="{65BCAD6A-24CA-47A1-8C84-92C70BEB0493}" srcOrd="1" destOrd="0" parTransId="{BF11ED5C-8F7F-4AE1-9C68-C0710444ECB8}" sibTransId="{8FC64218-3FB3-44C6-B9E9-494D6BB67128}"/>
    <dgm:cxn modelId="{CD5B2962-CBF1-4EB1-AD36-DBF70D301D37}" type="presOf" srcId="{65BCAD6A-24CA-47A1-8C84-92C70BEB0493}" destId="{05591256-1F88-4856-A34E-92C7B36820EA}" srcOrd="0" destOrd="0" presId="urn:microsoft.com/office/officeart/2005/8/layout/vList2"/>
    <dgm:cxn modelId="{996F4E6D-BA23-41B8-BCE1-E26F00B2A8DE}" srcId="{22C23B11-7F83-46B2-BC71-67441704A6CF}" destId="{EF847010-7BA3-4AEF-8408-5C9AE6ECC9AB}" srcOrd="2" destOrd="0" parTransId="{917CF2D2-E0E4-4947-BB2E-38FE87A5A5F3}" sibTransId="{B041DD8F-A3CD-45CB-9976-18D6EF41F06E}"/>
    <dgm:cxn modelId="{997766A3-18FB-4C72-BD20-008B30E010B6}" srcId="{22C23B11-7F83-46B2-BC71-67441704A6CF}" destId="{427D21C0-1864-48F7-B038-E7CA58C3E537}" srcOrd="0" destOrd="0" parTransId="{64FF270F-0220-495C-A7E6-BCE8F431A60A}" sibTransId="{CA947ECA-E5BB-4202-A59B-B16A2F84DD45}"/>
    <dgm:cxn modelId="{37191EB9-4D3C-42EE-8F8F-3CD5155A4948}" type="presOf" srcId="{EF847010-7BA3-4AEF-8408-5C9AE6ECC9AB}" destId="{4A458BE6-7D63-4AB4-8B3A-B6F491803266}" srcOrd="0" destOrd="0" presId="urn:microsoft.com/office/officeart/2005/8/layout/vList2"/>
    <dgm:cxn modelId="{AC023EB9-E547-4B9C-927C-0C628DFB23D2}" type="presOf" srcId="{22C23B11-7F83-46B2-BC71-67441704A6CF}" destId="{69FDE1B8-D4FC-4CB0-8D9D-505D46ED6CF9}" srcOrd="0" destOrd="0" presId="urn:microsoft.com/office/officeart/2005/8/layout/vList2"/>
    <dgm:cxn modelId="{49008E38-2B81-4186-BA10-4D4AC5C800D6}" type="presParOf" srcId="{69FDE1B8-D4FC-4CB0-8D9D-505D46ED6CF9}" destId="{E8E18463-7263-4568-8F10-CC052E512F2E}" srcOrd="0" destOrd="0" presId="urn:microsoft.com/office/officeart/2005/8/layout/vList2"/>
    <dgm:cxn modelId="{11143E8E-4180-4C7F-9BF2-F5BF4183AF46}" type="presParOf" srcId="{69FDE1B8-D4FC-4CB0-8D9D-505D46ED6CF9}" destId="{1DC37008-C583-4874-82AA-5768EEF6771F}" srcOrd="1" destOrd="0" presId="urn:microsoft.com/office/officeart/2005/8/layout/vList2"/>
    <dgm:cxn modelId="{E91376C2-85A8-4284-BD65-5584A2FF3D0D}" type="presParOf" srcId="{69FDE1B8-D4FC-4CB0-8D9D-505D46ED6CF9}" destId="{05591256-1F88-4856-A34E-92C7B36820EA}" srcOrd="2" destOrd="0" presId="urn:microsoft.com/office/officeart/2005/8/layout/vList2"/>
    <dgm:cxn modelId="{7BCFDE6E-A350-46D5-B0FB-17D3C2B64620}" type="presParOf" srcId="{69FDE1B8-D4FC-4CB0-8D9D-505D46ED6CF9}" destId="{6962AFCA-48E1-4080-9B97-070FAE7521D2}" srcOrd="3" destOrd="0" presId="urn:microsoft.com/office/officeart/2005/8/layout/vList2"/>
    <dgm:cxn modelId="{1202847F-6FFB-4C18-AF4B-200821EBB46D}" type="presParOf" srcId="{69FDE1B8-D4FC-4CB0-8D9D-505D46ED6CF9}" destId="{4A458BE6-7D63-4AB4-8B3A-B6F49180326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935595-416D-4D92-AF0F-409C269361A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2DB3F2C-C0B2-4E09-AFF1-E621040A4B6A}">
      <dgm:prSet/>
      <dgm:spPr/>
      <dgm:t>
        <a:bodyPr/>
        <a:lstStyle/>
        <a:p>
          <a:r>
            <a:rPr lang="en-US"/>
            <a:t>Blockchain solution can provide:</a:t>
          </a:r>
        </a:p>
      </dgm:t>
    </dgm:pt>
    <dgm:pt modelId="{7AD91116-2232-43E8-BA34-581B12F57376}" type="parTrans" cxnId="{FAB458F5-8C2A-4CD7-8F28-07B9D4ECB261}">
      <dgm:prSet/>
      <dgm:spPr/>
      <dgm:t>
        <a:bodyPr/>
        <a:lstStyle/>
        <a:p>
          <a:endParaRPr lang="en-US"/>
        </a:p>
      </dgm:t>
    </dgm:pt>
    <dgm:pt modelId="{938438B2-E4C3-4F54-8717-D9E47A9095EF}" type="sibTrans" cxnId="{FAB458F5-8C2A-4CD7-8F28-07B9D4ECB261}">
      <dgm:prSet/>
      <dgm:spPr/>
      <dgm:t>
        <a:bodyPr/>
        <a:lstStyle/>
        <a:p>
          <a:endParaRPr lang="en-US"/>
        </a:p>
      </dgm:t>
    </dgm:pt>
    <dgm:pt modelId="{F7E551B2-AE31-4AD5-8FF6-C9B1A0AF60C2}">
      <dgm:prSet/>
      <dgm:spPr/>
      <dgm:t>
        <a:bodyPr/>
        <a:lstStyle/>
        <a:p>
          <a:r>
            <a:rPr lang="en-US"/>
            <a:t>Shared common view of the transaction history and status of transactions</a:t>
          </a:r>
        </a:p>
      </dgm:t>
    </dgm:pt>
    <dgm:pt modelId="{8EAD027F-5420-41E6-80D0-4D8666B31518}" type="parTrans" cxnId="{B21EE50D-71CA-41B6-8B07-D9E3E255BAE0}">
      <dgm:prSet/>
      <dgm:spPr/>
      <dgm:t>
        <a:bodyPr/>
        <a:lstStyle/>
        <a:p>
          <a:endParaRPr lang="en-US"/>
        </a:p>
      </dgm:t>
    </dgm:pt>
    <dgm:pt modelId="{8A776F74-F623-4A70-96A9-DFF88B5E7BE0}" type="sibTrans" cxnId="{B21EE50D-71CA-41B6-8B07-D9E3E255BAE0}">
      <dgm:prSet/>
      <dgm:spPr/>
      <dgm:t>
        <a:bodyPr/>
        <a:lstStyle/>
        <a:p>
          <a:endParaRPr lang="en-US"/>
        </a:p>
      </dgm:t>
    </dgm:pt>
    <dgm:pt modelId="{C4C17873-CCAD-4AA5-A625-80A87E752E54}">
      <dgm:prSet/>
      <dgm:spPr/>
      <dgm:t>
        <a:bodyPr/>
        <a:lstStyle/>
        <a:p>
          <a:r>
            <a:rPr lang="en-US"/>
            <a:t>Security of transaction integrity</a:t>
          </a:r>
        </a:p>
      </dgm:t>
    </dgm:pt>
    <dgm:pt modelId="{76FFB93B-C9B2-43DA-935C-44DC08F6766C}" type="parTrans" cxnId="{62E71FBD-1240-4FF7-8B5A-33D55D402DDE}">
      <dgm:prSet/>
      <dgm:spPr/>
      <dgm:t>
        <a:bodyPr/>
        <a:lstStyle/>
        <a:p>
          <a:endParaRPr lang="en-US"/>
        </a:p>
      </dgm:t>
    </dgm:pt>
    <dgm:pt modelId="{5E9563F1-D9E7-485B-AD76-08F59E29BF44}" type="sibTrans" cxnId="{62E71FBD-1240-4FF7-8B5A-33D55D402DDE}">
      <dgm:prSet/>
      <dgm:spPr/>
      <dgm:t>
        <a:bodyPr/>
        <a:lstStyle/>
        <a:p>
          <a:endParaRPr lang="en-US"/>
        </a:p>
      </dgm:t>
    </dgm:pt>
    <dgm:pt modelId="{0594F360-1A5A-448C-A450-6B317824FB72}">
      <dgm:prSet/>
      <dgm:spPr/>
      <dgm:t>
        <a:bodyPr/>
        <a:lstStyle/>
        <a:p>
          <a:r>
            <a:rPr lang="en-US"/>
            <a:t>Transparency, openness, and trust</a:t>
          </a:r>
        </a:p>
      </dgm:t>
    </dgm:pt>
    <dgm:pt modelId="{8BA16E34-B4B2-40DF-B249-D24F8D7E77DE}" type="parTrans" cxnId="{CC0ECD27-6A52-4F3E-AA0E-E5B1EDAD0C03}">
      <dgm:prSet/>
      <dgm:spPr/>
      <dgm:t>
        <a:bodyPr/>
        <a:lstStyle/>
        <a:p>
          <a:endParaRPr lang="en-US"/>
        </a:p>
      </dgm:t>
    </dgm:pt>
    <dgm:pt modelId="{8B0D4A87-2934-4F41-952D-2C2BCEF37D9F}" type="sibTrans" cxnId="{CC0ECD27-6A52-4F3E-AA0E-E5B1EDAD0C03}">
      <dgm:prSet/>
      <dgm:spPr/>
      <dgm:t>
        <a:bodyPr/>
        <a:lstStyle/>
        <a:p>
          <a:endParaRPr lang="en-US"/>
        </a:p>
      </dgm:t>
    </dgm:pt>
    <dgm:pt modelId="{B0A31629-A68A-43E8-95D3-72D22FD284F4}">
      <dgm:prSet/>
      <dgm:spPr/>
      <dgm:t>
        <a:bodyPr/>
        <a:lstStyle/>
        <a:p>
          <a:r>
            <a:rPr lang="en-US"/>
            <a:t>However, blockchain solution can result in:</a:t>
          </a:r>
        </a:p>
      </dgm:t>
    </dgm:pt>
    <dgm:pt modelId="{0E74C9F3-E113-4957-93E9-E6E4EAF3B429}" type="parTrans" cxnId="{D8E30E3F-A36D-45B8-B1D6-EED520D4025E}">
      <dgm:prSet/>
      <dgm:spPr/>
      <dgm:t>
        <a:bodyPr/>
        <a:lstStyle/>
        <a:p>
          <a:endParaRPr lang="en-US"/>
        </a:p>
      </dgm:t>
    </dgm:pt>
    <dgm:pt modelId="{C5E30F86-6E4D-4836-8B49-3CD56722E07D}" type="sibTrans" cxnId="{D8E30E3F-A36D-45B8-B1D6-EED520D4025E}">
      <dgm:prSet/>
      <dgm:spPr/>
      <dgm:t>
        <a:bodyPr/>
        <a:lstStyle/>
        <a:p>
          <a:endParaRPr lang="en-US"/>
        </a:p>
      </dgm:t>
    </dgm:pt>
    <dgm:pt modelId="{3D0EF295-D5B0-4A6F-906F-CF2FF3ED534C}">
      <dgm:prSet/>
      <dgm:spPr/>
      <dgm:t>
        <a:bodyPr/>
        <a:lstStyle/>
        <a:p>
          <a:r>
            <a:rPr lang="en-US"/>
            <a:t>Solutions may not be scalable</a:t>
          </a:r>
        </a:p>
      </dgm:t>
    </dgm:pt>
    <dgm:pt modelId="{5CAC9CE7-26B5-476C-9EDB-A8D0EA25C143}" type="parTrans" cxnId="{256BEF40-143D-4FEA-8C9D-CCBF3399A586}">
      <dgm:prSet/>
      <dgm:spPr/>
      <dgm:t>
        <a:bodyPr/>
        <a:lstStyle/>
        <a:p>
          <a:endParaRPr lang="en-US"/>
        </a:p>
      </dgm:t>
    </dgm:pt>
    <dgm:pt modelId="{F7A9B225-F115-4E0B-AE6F-8E9611230A95}" type="sibTrans" cxnId="{256BEF40-143D-4FEA-8C9D-CCBF3399A586}">
      <dgm:prSet/>
      <dgm:spPr/>
      <dgm:t>
        <a:bodyPr/>
        <a:lstStyle/>
        <a:p>
          <a:endParaRPr lang="en-US"/>
        </a:p>
      </dgm:t>
    </dgm:pt>
    <dgm:pt modelId="{39B33FE5-9382-4954-A061-4A2D395CECFD}">
      <dgm:prSet/>
      <dgm:spPr/>
      <dgm:t>
        <a:bodyPr/>
        <a:lstStyle/>
        <a:p>
          <a:r>
            <a:rPr lang="en-US"/>
            <a:t>Theft or loss of digital assets</a:t>
          </a:r>
        </a:p>
      </dgm:t>
    </dgm:pt>
    <dgm:pt modelId="{BC032848-A6D5-434C-99F1-694D88C77BB0}" type="parTrans" cxnId="{2DBF8245-D034-4B08-B232-56E290FDFAA0}">
      <dgm:prSet/>
      <dgm:spPr/>
      <dgm:t>
        <a:bodyPr/>
        <a:lstStyle/>
        <a:p>
          <a:endParaRPr lang="en-US"/>
        </a:p>
      </dgm:t>
    </dgm:pt>
    <dgm:pt modelId="{E9117B93-CA12-4A6A-961B-94DE9C7A605A}" type="sibTrans" cxnId="{2DBF8245-D034-4B08-B232-56E290FDFAA0}">
      <dgm:prSet/>
      <dgm:spPr/>
      <dgm:t>
        <a:bodyPr/>
        <a:lstStyle/>
        <a:p>
          <a:endParaRPr lang="en-US"/>
        </a:p>
      </dgm:t>
    </dgm:pt>
    <dgm:pt modelId="{162D6679-4F82-4C75-8E7D-660EB7FFB130}">
      <dgm:prSet/>
      <dgm:spPr/>
      <dgm:t>
        <a:bodyPr/>
        <a:lstStyle/>
        <a:p>
          <a:r>
            <a:rPr lang="en-US"/>
            <a:t>Legal and regulatory violations, fines, or other enforcement activity</a:t>
          </a:r>
        </a:p>
      </dgm:t>
    </dgm:pt>
    <dgm:pt modelId="{302AE0A1-3E7F-45DF-9233-70BAFEC565FA}" type="parTrans" cxnId="{9BCAEF37-7A9A-4A34-BD02-CCC45BB63460}">
      <dgm:prSet/>
      <dgm:spPr/>
      <dgm:t>
        <a:bodyPr/>
        <a:lstStyle/>
        <a:p>
          <a:endParaRPr lang="en-US"/>
        </a:p>
      </dgm:t>
    </dgm:pt>
    <dgm:pt modelId="{083967ED-6778-45A2-9A96-1A1F166638AD}" type="sibTrans" cxnId="{9BCAEF37-7A9A-4A34-BD02-CCC45BB63460}">
      <dgm:prSet/>
      <dgm:spPr/>
      <dgm:t>
        <a:bodyPr/>
        <a:lstStyle/>
        <a:p>
          <a:endParaRPr lang="en-US"/>
        </a:p>
      </dgm:t>
    </dgm:pt>
    <dgm:pt modelId="{82D03D45-2AB6-4E51-8454-A12BF61A36AD}" type="pres">
      <dgm:prSet presAssocID="{E8935595-416D-4D92-AF0F-409C269361AA}" presName="linear" presStyleCnt="0">
        <dgm:presLayoutVars>
          <dgm:animLvl val="lvl"/>
          <dgm:resizeHandles val="exact"/>
        </dgm:presLayoutVars>
      </dgm:prSet>
      <dgm:spPr/>
    </dgm:pt>
    <dgm:pt modelId="{8C0B5E94-B094-4C19-B635-90DC5A1A956A}" type="pres">
      <dgm:prSet presAssocID="{B2DB3F2C-C0B2-4E09-AFF1-E621040A4B6A}" presName="parentText" presStyleLbl="node1" presStyleIdx="0" presStyleCnt="2">
        <dgm:presLayoutVars>
          <dgm:chMax val="0"/>
          <dgm:bulletEnabled val="1"/>
        </dgm:presLayoutVars>
      </dgm:prSet>
      <dgm:spPr/>
    </dgm:pt>
    <dgm:pt modelId="{8C052F8B-EA7A-45E5-998D-17AE779494D3}" type="pres">
      <dgm:prSet presAssocID="{B2DB3F2C-C0B2-4E09-AFF1-E621040A4B6A}" presName="childText" presStyleLbl="revTx" presStyleIdx="0" presStyleCnt="2">
        <dgm:presLayoutVars>
          <dgm:bulletEnabled val="1"/>
        </dgm:presLayoutVars>
      </dgm:prSet>
      <dgm:spPr/>
    </dgm:pt>
    <dgm:pt modelId="{552326E3-FBCB-4098-8807-9D6C161CA9AA}" type="pres">
      <dgm:prSet presAssocID="{B0A31629-A68A-43E8-95D3-72D22FD284F4}" presName="parentText" presStyleLbl="node1" presStyleIdx="1" presStyleCnt="2">
        <dgm:presLayoutVars>
          <dgm:chMax val="0"/>
          <dgm:bulletEnabled val="1"/>
        </dgm:presLayoutVars>
      </dgm:prSet>
      <dgm:spPr/>
    </dgm:pt>
    <dgm:pt modelId="{B6A67242-C0D8-455A-B497-283E6A7AE746}" type="pres">
      <dgm:prSet presAssocID="{B0A31629-A68A-43E8-95D3-72D22FD284F4}" presName="childText" presStyleLbl="revTx" presStyleIdx="1" presStyleCnt="2">
        <dgm:presLayoutVars>
          <dgm:bulletEnabled val="1"/>
        </dgm:presLayoutVars>
      </dgm:prSet>
      <dgm:spPr/>
    </dgm:pt>
  </dgm:ptLst>
  <dgm:cxnLst>
    <dgm:cxn modelId="{B21EE50D-71CA-41B6-8B07-D9E3E255BAE0}" srcId="{B2DB3F2C-C0B2-4E09-AFF1-E621040A4B6A}" destId="{F7E551B2-AE31-4AD5-8FF6-C9B1A0AF60C2}" srcOrd="0" destOrd="0" parTransId="{8EAD027F-5420-41E6-80D0-4D8666B31518}" sibTransId="{8A776F74-F623-4A70-96A9-DFF88B5E7BE0}"/>
    <dgm:cxn modelId="{E22C111D-2E03-4DB3-93AF-AEB53DBE4063}" type="presOf" srcId="{C4C17873-CCAD-4AA5-A625-80A87E752E54}" destId="{8C052F8B-EA7A-45E5-998D-17AE779494D3}" srcOrd="0" destOrd="1" presId="urn:microsoft.com/office/officeart/2005/8/layout/vList2"/>
    <dgm:cxn modelId="{CC0ECD27-6A52-4F3E-AA0E-E5B1EDAD0C03}" srcId="{B2DB3F2C-C0B2-4E09-AFF1-E621040A4B6A}" destId="{0594F360-1A5A-448C-A450-6B317824FB72}" srcOrd="2" destOrd="0" parTransId="{8BA16E34-B4B2-40DF-B249-D24F8D7E77DE}" sibTransId="{8B0D4A87-2934-4F41-952D-2C2BCEF37D9F}"/>
    <dgm:cxn modelId="{5917D432-9C9F-47B9-ADB4-119CDA5A6BA2}" type="presOf" srcId="{162D6679-4F82-4C75-8E7D-660EB7FFB130}" destId="{B6A67242-C0D8-455A-B497-283E6A7AE746}" srcOrd="0" destOrd="2" presId="urn:microsoft.com/office/officeart/2005/8/layout/vList2"/>
    <dgm:cxn modelId="{9BCAEF37-7A9A-4A34-BD02-CCC45BB63460}" srcId="{B0A31629-A68A-43E8-95D3-72D22FD284F4}" destId="{162D6679-4F82-4C75-8E7D-660EB7FFB130}" srcOrd="2" destOrd="0" parTransId="{302AE0A1-3E7F-45DF-9233-70BAFEC565FA}" sibTransId="{083967ED-6778-45A2-9A96-1A1F166638AD}"/>
    <dgm:cxn modelId="{D8E30E3F-A36D-45B8-B1D6-EED520D4025E}" srcId="{E8935595-416D-4D92-AF0F-409C269361AA}" destId="{B0A31629-A68A-43E8-95D3-72D22FD284F4}" srcOrd="1" destOrd="0" parTransId="{0E74C9F3-E113-4957-93E9-E6E4EAF3B429}" sibTransId="{C5E30F86-6E4D-4836-8B49-3CD56722E07D}"/>
    <dgm:cxn modelId="{256BEF40-143D-4FEA-8C9D-CCBF3399A586}" srcId="{B0A31629-A68A-43E8-95D3-72D22FD284F4}" destId="{3D0EF295-D5B0-4A6F-906F-CF2FF3ED534C}" srcOrd="0" destOrd="0" parTransId="{5CAC9CE7-26B5-476C-9EDB-A8D0EA25C143}" sibTransId="{F7A9B225-F115-4E0B-AE6F-8E9611230A95}"/>
    <dgm:cxn modelId="{2DBF8245-D034-4B08-B232-56E290FDFAA0}" srcId="{B0A31629-A68A-43E8-95D3-72D22FD284F4}" destId="{39B33FE5-9382-4954-A061-4A2D395CECFD}" srcOrd="1" destOrd="0" parTransId="{BC032848-A6D5-434C-99F1-694D88C77BB0}" sibTransId="{E9117B93-CA12-4A6A-961B-94DE9C7A605A}"/>
    <dgm:cxn modelId="{23534C4E-8723-425E-B0DA-D4A3BA51B4A1}" type="presOf" srcId="{E8935595-416D-4D92-AF0F-409C269361AA}" destId="{82D03D45-2AB6-4E51-8454-A12BF61A36AD}" srcOrd="0" destOrd="0" presId="urn:microsoft.com/office/officeart/2005/8/layout/vList2"/>
    <dgm:cxn modelId="{9A0D658F-0515-4958-8336-AD18EFD3DFBF}" type="presOf" srcId="{B2DB3F2C-C0B2-4E09-AFF1-E621040A4B6A}" destId="{8C0B5E94-B094-4C19-B635-90DC5A1A956A}" srcOrd="0" destOrd="0" presId="urn:microsoft.com/office/officeart/2005/8/layout/vList2"/>
    <dgm:cxn modelId="{6316ECAD-121A-4114-9A58-88A026DDA276}" type="presOf" srcId="{B0A31629-A68A-43E8-95D3-72D22FD284F4}" destId="{552326E3-FBCB-4098-8807-9D6C161CA9AA}" srcOrd="0" destOrd="0" presId="urn:microsoft.com/office/officeart/2005/8/layout/vList2"/>
    <dgm:cxn modelId="{62E71FBD-1240-4FF7-8B5A-33D55D402DDE}" srcId="{B2DB3F2C-C0B2-4E09-AFF1-E621040A4B6A}" destId="{C4C17873-CCAD-4AA5-A625-80A87E752E54}" srcOrd="1" destOrd="0" parTransId="{76FFB93B-C9B2-43DA-935C-44DC08F6766C}" sibTransId="{5E9563F1-D9E7-485B-AD76-08F59E29BF44}"/>
    <dgm:cxn modelId="{286172C5-F783-4AC3-A7B4-6F74BDE3B492}" type="presOf" srcId="{0594F360-1A5A-448C-A450-6B317824FB72}" destId="{8C052F8B-EA7A-45E5-998D-17AE779494D3}" srcOrd="0" destOrd="2" presId="urn:microsoft.com/office/officeart/2005/8/layout/vList2"/>
    <dgm:cxn modelId="{2D6A7BD9-FC1A-4F1B-B5C6-4850F59C01FD}" type="presOf" srcId="{3D0EF295-D5B0-4A6F-906F-CF2FF3ED534C}" destId="{B6A67242-C0D8-455A-B497-283E6A7AE746}" srcOrd="0" destOrd="0" presId="urn:microsoft.com/office/officeart/2005/8/layout/vList2"/>
    <dgm:cxn modelId="{195D5FE7-F981-44CB-AACC-F5A5E36E4578}" type="presOf" srcId="{F7E551B2-AE31-4AD5-8FF6-C9B1A0AF60C2}" destId="{8C052F8B-EA7A-45E5-998D-17AE779494D3}" srcOrd="0" destOrd="0" presId="urn:microsoft.com/office/officeart/2005/8/layout/vList2"/>
    <dgm:cxn modelId="{930558E9-D6F8-4F88-A472-F1BE4DAC0B93}" type="presOf" srcId="{39B33FE5-9382-4954-A061-4A2D395CECFD}" destId="{B6A67242-C0D8-455A-B497-283E6A7AE746}" srcOrd="0" destOrd="1" presId="urn:microsoft.com/office/officeart/2005/8/layout/vList2"/>
    <dgm:cxn modelId="{FAB458F5-8C2A-4CD7-8F28-07B9D4ECB261}" srcId="{E8935595-416D-4D92-AF0F-409C269361AA}" destId="{B2DB3F2C-C0B2-4E09-AFF1-E621040A4B6A}" srcOrd="0" destOrd="0" parTransId="{7AD91116-2232-43E8-BA34-581B12F57376}" sibTransId="{938438B2-E4C3-4F54-8717-D9E47A9095EF}"/>
    <dgm:cxn modelId="{81DB115B-348A-484E-8DFA-869C4C5BA5BE}" type="presParOf" srcId="{82D03D45-2AB6-4E51-8454-A12BF61A36AD}" destId="{8C0B5E94-B094-4C19-B635-90DC5A1A956A}" srcOrd="0" destOrd="0" presId="urn:microsoft.com/office/officeart/2005/8/layout/vList2"/>
    <dgm:cxn modelId="{09B9A078-75F5-44F1-924D-EA9CACF730C4}" type="presParOf" srcId="{82D03D45-2AB6-4E51-8454-A12BF61A36AD}" destId="{8C052F8B-EA7A-45E5-998D-17AE779494D3}" srcOrd="1" destOrd="0" presId="urn:microsoft.com/office/officeart/2005/8/layout/vList2"/>
    <dgm:cxn modelId="{5771D042-FAAF-4649-8D63-9DA9DAE5190D}" type="presParOf" srcId="{82D03D45-2AB6-4E51-8454-A12BF61A36AD}" destId="{552326E3-FBCB-4098-8807-9D6C161CA9AA}" srcOrd="2" destOrd="0" presId="urn:microsoft.com/office/officeart/2005/8/layout/vList2"/>
    <dgm:cxn modelId="{A1DAA4B1-918D-49DD-8BED-04D0547068B4}" type="presParOf" srcId="{82D03D45-2AB6-4E51-8454-A12BF61A36AD}" destId="{B6A67242-C0D8-455A-B497-283E6A7AE74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42332-19EC-43FA-87AA-6CE742650E99}">
      <dsp:nvSpPr>
        <dsp:cNvPr id="0" name=""/>
        <dsp:cNvSpPr/>
      </dsp:nvSpPr>
      <dsp:spPr>
        <a:xfrm rot="5400000">
          <a:off x="6615068" y="-2693539"/>
          <a:ext cx="1071078" cy="672998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Features</a:t>
          </a:r>
        </a:p>
        <a:p>
          <a:pPr marL="171450" lvl="1" indent="-171450" algn="l" defTabSz="844550">
            <a:lnSpc>
              <a:spcPct val="90000"/>
            </a:lnSpc>
            <a:spcBef>
              <a:spcPct val="0"/>
            </a:spcBef>
            <a:spcAft>
              <a:spcPct val="15000"/>
            </a:spcAft>
            <a:buChar char="•"/>
          </a:pPr>
          <a:r>
            <a:rPr lang="en-US" sz="1900" kern="1200"/>
            <a:t>Benefits and</a:t>
          </a:r>
        </a:p>
        <a:p>
          <a:pPr marL="171450" lvl="1" indent="-171450" algn="l" defTabSz="844550">
            <a:lnSpc>
              <a:spcPct val="90000"/>
            </a:lnSpc>
            <a:spcBef>
              <a:spcPct val="0"/>
            </a:spcBef>
            <a:spcAft>
              <a:spcPct val="15000"/>
            </a:spcAft>
            <a:buChar char="•"/>
          </a:pPr>
          <a:r>
            <a:rPr lang="en-US" sz="1900" kern="1200"/>
            <a:t>Limitations</a:t>
          </a:r>
        </a:p>
      </dsp:txBody>
      <dsp:txXfrm rot="-5400000">
        <a:off x="3785615" y="188200"/>
        <a:ext cx="6677698" cy="966506"/>
      </dsp:txXfrm>
    </dsp:sp>
    <dsp:sp modelId="{E650A63E-3271-4060-B7B9-9D803D5D3892}">
      <dsp:nvSpPr>
        <dsp:cNvPr id="0" name=""/>
        <dsp:cNvSpPr/>
      </dsp:nvSpPr>
      <dsp:spPr>
        <a:xfrm>
          <a:off x="0" y="2028"/>
          <a:ext cx="3785616" cy="133884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a:t>Hardware</a:t>
          </a:r>
        </a:p>
      </dsp:txBody>
      <dsp:txXfrm>
        <a:off x="65357" y="67385"/>
        <a:ext cx="3654902" cy="1208134"/>
      </dsp:txXfrm>
    </dsp:sp>
    <dsp:sp modelId="{6380E6B1-3475-4F0E-8DCE-688BCE955D42}">
      <dsp:nvSpPr>
        <dsp:cNvPr id="0" name=""/>
        <dsp:cNvSpPr/>
      </dsp:nvSpPr>
      <dsp:spPr>
        <a:xfrm rot="5400000">
          <a:off x="6615068" y="-1287748"/>
          <a:ext cx="1071078" cy="672998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Features</a:t>
          </a:r>
        </a:p>
        <a:p>
          <a:pPr marL="171450" lvl="1" indent="-171450" algn="l" defTabSz="844550">
            <a:lnSpc>
              <a:spcPct val="90000"/>
            </a:lnSpc>
            <a:spcBef>
              <a:spcPct val="0"/>
            </a:spcBef>
            <a:spcAft>
              <a:spcPct val="15000"/>
            </a:spcAft>
            <a:buChar char="•"/>
          </a:pPr>
          <a:r>
            <a:rPr lang="en-US" sz="1900" kern="1200"/>
            <a:t>Benefits and</a:t>
          </a:r>
        </a:p>
        <a:p>
          <a:pPr marL="171450" lvl="1" indent="-171450" algn="l" defTabSz="844550">
            <a:lnSpc>
              <a:spcPct val="90000"/>
            </a:lnSpc>
            <a:spcBef>
              <a:spcPct val="0"/>
            </a:spcBef>
            <a:spcAft>
              <a:spcPct val="15000"/>
            </a:spcAft>
            <a:buChar char="•"/>
          </a:pPr>
          <a:r>
            <a:rPr lang="en-US" sz="1900" kern="1200"/>
            <a:t>Limitations</a:t>
          </a:r>
        </a:p>
      </dsp:txBody>
      <dsp:txXfrm rot="-5400000">
        <a:off x="3785615" y="1593991"/>
        <a:ext cx="6677698" cy="966506"/>
      </dsp:txXfrm>
    </dsp:sp>
    <dsp:sp modelId="{E87D505B-5D9E-45A7-B592-4646437F9792}">
      <dsp:nvSpPr>
        <dsp:cNvPr id="0" name=""/>
        <dsp:cNvSpPr/>
      </dsp:nvSpPr>
      <dsp:spPr>
        <a:xfrm>
          <a:off x="0" y="1407819"/>
          <a:ext cx="3785616" cy="133884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a:t>Software</a:t>
          </a:r>
        </a:p>
      </dsp:txBody>
      <dsp:txXfrm>
        <a:off x="65357" y="1473176"/>
        <a:ext cx="3654902" cy="1208134"/>
      </dsp:txXfrm>
    </dsp:sp>
    <dsp:sp modelId="{B2F4785E-ED4E-4D52-954F-B7AF0AC9F322}">
      <dsp:nvSpPr>
        <dsp:cNvPr id="0" name=""/>
        <dsp:cNvSpPr/>
      </dsp:nvSpPr>
      <dsp:spPr>
        <a:xfrm rot="5400000">
          <a:off x="6615068" y="118043"/>
          <a:ext cx="1071078" cy="672998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Features</a:t>
          </a:r>
        </a:p>
        <a:p>
          <a:pPr marL="171450" lvl="1" indent="-171450" algn="l" defTabSz="844550">
            <a:lnSpc>
              <a:spcPct val="90000"/>
            </a:lnSpc>
            <a:spcBef>
              <a:spcPct val="0"/>
            </a:spcBef>
            <a:spcAft>
              <a:spcPct val="15000"/>
            </a:spcAft>
            <a:buChar char="•"/>
          </a:pPr>
          <a:r>
            <a:rPr lang="en-US" sz="1900" kern="1200"/>
            <a:t>Benefits and</a:t>
          </a:r>
        </a:p>
        <a:p>
          <a:pPr marL="171450" lvl="1" indent="-171450" algn="l" defTabSz="844550">
            <a:lnSpc>
              <a:spcPct val="90000"/>
            </a:lnSpc>
            <a:spcBef>
              <a:spcPct val="0"/>
            </a:spcBef>
            <a:spcAft>
              <a:spcPct val="15000"/>
            </a:spcAft>
            <a:buChar char="•"/>
          </a:pPr>
          <a:r>
            <a:rPr lang="en-US" sz="1900" kern="1200"/>
            <a:t>Limitations</a:t>
          </a:r>
        </a:p>
      </dsp:txBody>
      <dsp:txXfrm rot="-5400000">
        <a:off x="3785615" y="2999782"/>
        <a:ext cx="6677698" cy="966506"/>
      </dsp:txXfrm>
    </dsp:sp>
    <dsp:sp modelId="{47D575BD-1A30-46DD-A906-E5959EDC6713}">
      <dsp:nvSpPr>
        <dsp:cNvPr id="0" name=""/>
        <dsp:cNvSpPr/>
      </dsp:nvSpPr>
      <dsp:spPr>
        <a:xfrm>
          <a:off x="0" y="2813610"/>
          <a:ext cx="3785616" cy="133884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a:t>Hosted</a:t>
          </a:r>
        </a:p>
      </dsp:txBody>
      <dsp:txXfrm>
        <a:off x="65357" y="2878967"/>
        <a:ext cx="3654902" cy="1208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13941-AD54-4507-B220-9F7861A809F1}">
      <dsp:nvSpPr>
        <dsp:cNvPr id="0" name=""/>
        <dsp:cNvSpPr/>
      </dsp:nvSpPr>
      <dsp:spPr>
        <a:xfrm>
          <a:off x="51" y="25873"/>
          <a:ext cx="4913783" cy="132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186944" rIns="327152" bIns="186944" numCol="1" spcCol="1270" anchor="ctr" anchorCtr="0">
          <a:noAutofit/>
        </a:bodyPr>
        <a:lstStyle/>
        <a:p>
          <a:pPr marL="0" lvl="0" indent="0" algn="ctr" defTabSz="2044700">
            <a:lnSpc>
              <a:spcPct val="90000"/>
            </a:lnSpc>
            <a:spcBef>
              <a:spcPct val="0"/>
            </a:spcBef>
            <a:spcAft>
              <a:spcPct val="35000"/>
            </a:spcAft>
            <a:buNone/>
          </a:pPr>
          <a:r>
            <a:rPr lang="en-US" sz="4600" kern="1200"/>
            <a:t>Distributed</a:t>
          </a:r>
        </a:p>
      </dsp:txBody>
      <dsp:txXfrm>
        <a:off x="51" y="25873"/>
        <a:ext cx="4913783" cy="1324800"/>
      </dsp:txXfrm>
    </dsp:sp>
    <dsp:sp modelId="{D2E6CCE7-FAD1-4DF3-8D1F-3EA5C8AAC144}">
      <dsp:nvSpPr>
        <dsp:cNvPr id="0" name=""/>
        <dsp:cNvSpPr/>
      </dsp:nvSpPr>
      <dsp:spPr>
        <a:xfrm>
          <a:off x="51" y="1350674"/>
          <a:ext cx="4913783" cy="277793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5364" tIns="245364" rIns="327152" bIns="368046" numCol="1" spcCol="1270" anchor="t" anchorCtr="0">
          <a:noAutofit/>
        </a:bodyPr>
        <a:lstStyle/>
        <a:p>
          <a:pPr marL="285750" lvl="1" indent="-285750" algn="l" defTabSz="2044700">
            <a:lnSpc>
              <a:spcPct val="90000"/>
            </a:lnSpc>
            <a:spcBef>
              <a:spcPct val="0"/>
            </a:spcBef>
            <a:spcAft>
              <a:spcPct val="15000"/>
            </a:spcAft>
            <a:buChar char="•"/>
          </a:pPr>
          <a:r>
            <a:rPr lang="en-US" sz="4600" kern="1200"/>
            <a:t>Features</a:t>
          </a:r>
        </a:p>
        <a:p>
          <a:pPr marL="285750" lvl="1" indent="-285750" algn="l" defTabSz="2044700">
            <a:lnSpc>
              <a:spcPct val="90000"/>
            </a:lnSpc>
            <a:spcBef>
              <a:spcPct val="0"/>
            </a:spcBef>
            <a:spcAft>
              <a:spcPct val="15000"/>
            </a:spcAft>
            <a:buChar char="•"/>
          </a:pPr>
          <a:r>
            <a:rPr lang="en-US" sz="4600" kern="1200"/>
            <a:t>Benefits and</a:t>
          </a:r>
        </a:p>
        <a:p>
          <a:pPr marL="285750" lvl="1" indent="-285750" algn="l" defTabSz="2044700">
            <a:lnSpc>
              <a:spcPct val="90000"/>
            </a:lnSpc>
            <a:spcBef>
              <a:spcPct val="0"/>
            </a:spcBef>
            <a:spcAft>
              <a:spcPct val="15000"/>
            </a:spcAft>
            <a:buChar char="•"/>
          </a:pPr>
          <a:r>
            <a:rPr lang="en-US" sz="4600" kern="1200"/>
            <a:t>Limitations</a:t>
          </a:r>
        </a:p>
      </dsp:txBody>
      <dsp:txXfrm>
        <a:off x="51" y="1350674"/>
        <a:ext cx="4913783" cy="2777939"/>
      </dsp:txXfrm>
    </dsp:sp>
    <dsp:sp modelId="{31890E08-D56E-44D1-BEAD-87C1A71E0441}">
      <dsp:nvSpPr>
        <dsp:cNvPr id="0" name=""/>
        <dsp:cNvSpPr/>
      </dsp:nvSpPr>
      <dsp:spPr>
        <a:xfrm>
          <a:off x="5601764" y="25873"/>
          <a:ext cx="4913783" cy="13248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186944" rIns="327152" bIns="186944" numCol="1" spcCol="1270" anchor="ctr" anchorCtr="0">
          <a:noAutofit/>
        </a:bodyPr>
        <a:lstStyle/>
        <a:p>
          <a:pPr marL="0" lvl="0" indent="0" algn="ctr" defTabSz="2044700">
            <a:lnSpc>
              <a:spcPct val="90000"/>
            </a:lnSpc>
            <a:spcBef>
              <a:spcPct val="0"/>
            </a:spcBef>
            <a:spcAft>
              <a:spcPct val="35000"/>
            </a:spcAft>
            <a:buNone/>
          </a:pPr>
          <a:r>
            <a:rPr lang="en-US" sz="4600" kern="1200"/>
            <a:t>Private</a:t>
          </a:r>
        </a:p>
      </dsp:txBody>
      <dsp:txXfrm>
        <a:off x="5601764" y="25873"/>
        <a:ext cx="4913783" cy="1324800"/>
      </dsp:txXfrm>
    </dsp:sp>
    <dsp:sp modelId="{AB0F812E-D626-44F2-B6F0-3936143F8D13}">
      <dsp:nvSpPr>
        <dsp:cNvPr id="0" name=""/>
        <dsp:cNvSpPr/>
      </dsp:nvSpPr>
      <dsp:spPr>
        <a:xfrm>
          <a:off x="5601764" y="1350674"/>
          <a:ext cx="4913783" cy="277793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5364" tIns="245364" rIns="327152" bIns="368046" numCol="1" spcCol="1270" anchor="t" anchorCtr="0">
          <a:noAutofit/>
        </a:bodyPr>
        <a:lstStyle/>
        <a:p>
          <a:pPr marL="285750" lvl="1" indent="-285750" algn="l" defTabSz="2044700">
            <a:lnSpc>
              <a:spcPct val="90000"/>
            </a:lnSpc>
            <a:spcBef>
              <a:spcPct val="0"/>
            </a:spcBef>
            <a:spcAft>
              <a:spcPct val="15000"/>
            </a:spcAft>
            <a:buChar char="•"/>
          </a:pPr>
          <a:r>
            <a:rPr lang="en-US" sz="4600" kern="1200"/>
            <a:t>Features</a:t>
          </a:r>
        </a:p>
        <a:p>
          <a:pPr marL="285750" lvl="1" indent="-285750" algn="l" defTabSz="2044700">
            <a:lnSpc>
              <a:spcPct val="90000"/>
            </a:lnSpc>
            <a:spcBef>
              <a:spcPct val="0"/>
            </a:spcBef>
            <a:spcAft>
              <a:spcPct val="15000"/>
            </a:spcAft>
            <a:buChar char="•"/>
          </a:pPr>
          <a:r>
            <a:rPr lang="en-US" sz="4600" kern="1200"/>
            <a:t>Benefits and</a:t>
          </a:r>
        </a:p>
        <a:p>
          <a:pPr marL="285750" lvl="1" indent="-285750" algn="l" defTabSz="2044700">
            <a:lnSpc>
              <a:spcPct val="90000"/>
            </a:lnSpc>
            <a:spcBef>
              <a:spcPct val="0"/>
            </a:spcBef>
            <a:spcAft>
              <a:spcPct val="15000"/>
            </a:spcAft>
            <a:buChar char="•"/>
          </a:pPr>
          <a:r>
            <a:rPr lang="en-US" sz="4600" kern="1200"/>
            <a:t>Limitations</a:t>
          </a:r>
        </a:p>
      </dsp:txBody>
      <dsp:txXfrm>
        <a:off x="5601764" y="1350674"/>
        <a:ext cx="4913783" cy="27779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BF38B-9174-4B5E-8B08-E325D3590028}">
      <dsp:nvSpPr>
        <dsp:cNvPr id="0" name=""/>
        <dsp:cNvSpPr/>
      </dsp:nvSpPr>
      <dsp:spPr>
        <a:xfrm>
          <a:off x="1963800" y="53403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DD4CDE8-9B3C-4B21-BC58-57D81F25AF11}">
      <dsp:nvSpPr>
        <dsp:cNvPr id="0" name=""/>
        <dsp:cNvSpPr/>
      </dsp:nvSpPr>
      <dsp:spPr>
        <a:xfrm>
          <a:off x="559800" y="218721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b="1"/>
          </a:pPr>
          <a:r>
            <a:rPr lang="en-US" sz="2700" kern="1200"/>
            <a:t>Token economics</a:t>
          </a:r>
        </a:p>
      </dsp:txBody>
      <dsp:txXfrm>
        <a:off x="559800" y="2187217"/>
        <a:ext cx="4320000" cy="648000"/>
      </dsp:txXfrm>
    </dsp:sp>
    <dsp:sp modelId="{D3EC1A79-C15E-43A8-88BF-56AC23C4BCD1}">
      <dsp:nvSpPr>
        <dsp:cNvPr id="0" name=""/>
        <dsp:cNvSpPr/>
      </dsp:nvSpPr>
      <dsp:spPr>
        <a:xfrm>
          <a:off x="559800" y="2900883"/>
          <a:ext cx="4320000" cy="91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Adoption</a:t>
          </a:r>
        </a:p>
        <a:p>
          <a:pPr marL="0" lvl="0" indent="0" algn="ctr" defTabSz="755650">
            <a:lnSpc>
              <a:spcPct val="90000"/>
            </a:lnSpc>
            <a:spcBef>
              <a:spcPct val="0"/>
            </a:spcBef>
            <a:spcAft>
              <a:spcPct val="35000"/>
            </a:spcAft>
            <a:buNone/>
          </a:pPr>
          <a:r>
            <a:rPr lang="en-US" sz="1700" kern="1200"/>
            <a:t>Price</a:t>
          </a:r>
        </a:p>
        <a:p>
          <a:pPr marL="0" lvl="0" indent="0" algn="ctr" defTabSz="755650">
            <a:lnSpc>
              <a:spcPct val="90000"/>
            </a:lnSpc>
            <a:spcBef>
              <a:spcPct val="0"/>
            </a:spcBef>
            <a:spcAft>
              <a:spcPct val="35000"/>
            </a:spcAft>
            <a:buNone/>
          </a:pPr>
          <a:r>
            <a:rPr lang="en-US" sz="1700" kern="1200"/>
            <a:t>Air Drops</a:t>
          </a:r>
        </a:p>
      </dsp:txBody>
      <dsp:txXfrm>
        <a:off x="559800" y="2900883"/>
        <a:ext cx="4320000" cy="916417"/>
      </dsp:txXfrm>
    </dsp:sp>
    <dsp:sp modelId="{B73F46AA-6BD5-406C-83BE-74B4F8ABCE41}">
      <dsp:nvSpPr>
        <dsp:cNvPr id="0" name=""/>
        <dsp:cNvSpPr/>
      </dsp:nvSpPr>
      <dsp:spPr>
        <a:xfrm>
          <a:off x="7039800" y="53403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7DEBEBB-3E3D-456B-A87C-85C7D1CCA5E0}">
      <dsp:nvSpPr>
        <dsp:cNvPr id="0" name=""/>
        <dsp:cNvSpPr/>
      </dsp:nvSpPr>
      <dsp:spPr>
        <a:xfrm>
          <a:off x="5635800" y="218721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b="1"/>
          </a:pPr>
          <a:r>
            <a:rPr lang="en-US" sz="2700" kern="1200"/>
            <a:t>Regulatory &amp; legislative issues</a:t>
          </a:r>
        </a:p>
      </dsp:txBody>
      <dsp:txXfrm>
        <a:off x="5635800" y="2187217"/>
        <a:ext cx="4320000" cy="648000"/>
      </dsp:txXfrm>
    </dsp:sp>
    <dsp:sp modelId="{2C94E69B-E614-47CE-A71D-2E57E39BF2D7}">
      <dsp:nvSpPr>
        <dsp:cNvPr id="0" name=""/>
        <dsp:cNvSpPr/>
      </dsp:nvSpPr>
      <dsp:spPr>
        <a:xfrm>
          <a:off x="5635800" y="2900883"/>
          <a:ext cx="4320000" cy="91641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89561-DBD4-4516-98DB-5090F523674D}">
      <dsp:nvSpPr>
        <dsp:cNvPr id="0" name=""/>
        <dsp:cNvSpPr/>
      </dsp:nvSpPr>
      <dsp:spPr>
        <a:xfrm>
          <a:off x="0" y="2120"/>
          <a:ext cx="6513603" cy="10745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D9D8B5C-8CDC-4F44-9D4D-F1B7163C2D71}">
      <dsp:nvSpPr>
        <dsp:cNvPr id="0" name=""/>
        <dsp:cNvSpPr/>
      </dsp:nvSpPr>
      <dsp:spPr>
        <a:xfrm>
          <a:off x="325049" y="243892"/>
          <a:ext cx="590998" cy="5909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68C29BE-4DA0-4A4F-8DC2-7202518C8EC3}">
      <dsp:nvSpPr>
        <dsp:cNvPr id="0" name=""/>
        <dsp:cNvSpPr/>
      </dsp:nvSpPr>
      <dsp:spPr>
        <a:xfrm>
          <a:off x="1241096" y="2120"/>
          <a:ext cx="5272507" cy="107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22" tIns="113722" rIns="113722" bIns="113722" numCol="1" spcCol="1270" anchor="ctr" anchorCtr="0">
          <a:noAutofit/>
        </a:bodyPr>
        <a:lstStyle/>
        <a:p>
          <a:pPr marL="0" lvl="0" indent="0" algn="l" defTabSz="977900">
            <a:lnSpc>
              <a:spcPct val="90000"/>
            </a:lnSpc>
            <a:spcBef>
              <a:spcPct val="0"/>
            </a:spcBef>
            <a:spcAft>
              <a:spcPct val="35000"/>
            </a:spcAft>
            <a:buNone/>
          </a:pPr>
          <a:r>
            <a:rPr lang="en-US" sz="2200" kern="1200" dirty="0"/>
            <a:t>Uniqueness: 1 hash represents 1 input (identifier)</a:t>
          </a:r>
        </a:p>
      </dsp:txBody>
      <dsp:txXfrm>
        <a:off x="1241096" y="2120"/>
        <a:ext cx="5272507" cy="1074542"/>
      </dsp:txXfrm>
    </dsp:sp>
    <dsp:sp modelId="{786374E3-0414-4F88-A5E2-53A1634A862D}">
      <dsp:nvSpPr>
        <dsp:cNvPr id="0" name=""/>
        <dsp:cNvSpPr/>
      </dsp:nvSpPr>
      <dsp:spPr>
        <a:xfrm>
          <a:off x="0" y="1345298"/>
          <a:ext cx="6513603" cy="10745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3AF96C8-5C9E-48E6-B434-E7A785FFCD9B}">
      <dsp:nvSpPr>
        <dsp:cNvPr id="0" name=""/>
        <dsp:cNvSpPr/>
      </dsp:nvSpPr>
      <dsp:spPr>
        <a:xfrm>
          <a:off x="325049" y="1587070"/>
          <a:ext cx="590998" cy="5909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78401DE-D09B-4C7C-94A7-31FDA174D75E}">
      <dsp:nvSpPr>
        <dsp:cNvPr id="0" name=""/>
        <dsp:cNvSpPr/>
      </dsp:nvSpPr>
      <dsp:spPr>
        <a:xfrm>
          <a:off x="1241096" y="1345298"/>
          <a:ext cx="5272507" cy="107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22" tIns="113722" rIns="113722" bIns="113722" numCol="1" spcCol="1270" anchor="ctr" anchorCtr="0">
          <a:noAutofit/>
        </a:bodyPr>
        <a:lstStyle/>
        <a:p>
          <a:pPr marL="0" lvl="0" indent="0" algn="l" defTabSz="977900">
            <a:lnSpc>
              <a:spcPct val="90000"/>
            </a:lnSpc>
            <a:spcBef>
              <a:spcPct val="0"/>
            </a:spcBef>
            <a:spcAft>
              <a:spcPct val="35000"/>
            </a:spcAft>
            <a:buNone/>
          </a:pPr>
          <a:r>
            <a:rPr lang="en-US" sz="2200" kern="1200"/>
            <a:t>Asymmetrical: only from input to output</a:t>
          </a:r>
        </a:p>
      </dsp:txBody>
      <dsp:txXfrm>
        <a:off x="1241096" y="1345298"/>
        <a:ext cx="5272507" cy="1074542"/>
      </dsp:txXfrm>
    </dsp:sp>
    <dsp:sp modelId="{05763F94-0251-4D39-B3B6-44DF297E991E}">
      <dsp:nvSpPr>
        <dsp:cNvPr id="0" name=""/>
        <dsp:cNvSpPr/>
      </dsp:nvSpPr>
      <dsp:spPr>
        <a:xfrm>
          <a:off x="0" y="2688476"/>
          <a:ext cx="6513603" cy="10745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B19A4A8-D3C2-4ADA-BB72-AAB5A12D71AF}">
      <dsp:nvSpPr>
        <dsp:cNvPr id="0" name=""/>
        <dsp:cNvSpPr/>
      </dsp:nvSpPr>
      <dsp:spPr>
        <a:xfrm>
          <a:off x="325049" y="2930248"/>
          <a:ext cx="590998" cy="5909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FE95218-3298-404C-9CC4-60A93F6A5963}">
      <dsp:nvSpPr>
        <dsp:cNvPr id="0" name=""/>
        <dsp:cNvSpPr/>
      </dsp:nvSpPr>
      <dsp:spPr>
        <a:xfrm>
          <a:off x="1241096" y="2688476"/>
          <a:ext cx="5272507" cy="107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22" tIns="113722" rIns="113722" bIns="113722" numCol="1" spcCol="1270" anchor="ctr" anchorCtr="0">
          <a:noAutofit/>
        </a:bodyPr>
        <a:lstStyle/>
        <a:p>
          <a:pPr marL="0" lvl="0" indent="0" algn="l" defTabSz="977900">
            <a:lnSpc>
              <a:spcPct val="90000"/>
            </a:lnSpc>
            <a:spcBef>
              <a:spcPct val="0"/>
            </a:spcBef>
            <a:spcAft>
              <a:spcPct val="35000"/>
            </a:spcAft>
            <a:buNone/>
          </a:pPr>
          <a:r>
            <a:rPr lang="en-US" sz="2200" kern="1200"/>
            <a:t>Randomness: change sensitive, no pattern</a:t>
          </a:r>
        </a:p>
      </dsp:txBody>
      <dsp:txXfrm>
        <a:off x="1241096" y="2688476"/>
        <a:ext cx="5272507" cy="1074542"/>
      </dsp:txXfrm>
    </dsp:sp>
    <dsp:sp modelId="{27DFF268-43D4-4DE3-812B-B5CA17B609D6}">
      <dsp:nvSpPr>
        <dsp:cNvPr id="0" name=""/>
        <dsp:cNvSpPr/>
      </dsp:nvSpPr>
      <dsp:spPr>
        <a:xfrm>
          <a:off x="0" y="4031655"/>
          <a:ext cx="6513603" cy="10745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7D26FF9-4F2A-4DCF-8EBD-3EA5F45D7540}">
      <dsp:nvSpPr>
        <dsp:cNvPr id="0" name=""/>
        <dsp:cNvSpPr/>
      </dsp:nvSpPr>
      <dsp:spPr>
        <a:xfrm>
          <a:off x="325049" y="4273427"/>
          <a:ext cx="590998" cy="5909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8DAB425-9135-4DAD-AF64-27CC74B8E131}">
      <dsp:nvSpPr>
        <dsp:cNvPr id="0" name=""/>
        <dsp:cNvSpPr/>
      </dsp:nvSpPr>
      <dsp:spPr>
        <a:xfrm>
          <a:off x="1241096" y="4031655"/>
          <a:ext cx="5272507" cy="107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22" tIns="113722" rIns="113722" bIns="113722" numCol="1" spcCol="1270" anchor="ctr" anchorCtr="0">
          <a:noAutofit/>
        </a:bodyPr>
        <a:lstStyle/>
        <a:p>
          <a:pPr marL="0" lvl="0" indent="0" algn="l" defTabSz="977900">
            <a:lnSpc>
              <a:spcPct val="90000"/>
            </a:lnSpc>
            <a:spcBef>
              <a:spcPct val="0"/>
            </a:spcBef>
            <a:spcAft>
              <a:spcPct val="35000"/>
            </a:spcAft>
            <a:buNone/>
          </a:pPr>
          <a:r>
            <a:rPr lang="en-US" sz="2200" kern="1200"/>
            <a:t>How is this all tied to the Blockchain?</a:t>
          </a:r>
        </a:p>
      </dsp:txBody>
      <dsp:txXfrm>
        <a:off x="1241096" y="4031655"/>
        <a:ext cx="5272507" cy="10745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18463-7263-4568-8F10-CC052E512F2E}">
      <dsp:nvSpPr>
        <dsp:cNvPr id="0" name=""/>
        <dsp:cNvSpPr/>
      </dsp:nvSpPr>
      <dsp:spPr>
        <a:xfrm>
          <a:off x="0" y="556508"/>
          <a:ext cx="6492875" cy="12866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rate of blockchain interest and application is growing rapidly</a:t>
          </a:r>
        </a:p>
      </dsp:txBody>
      <dsp:txXfrm>
        <a:off x="62808" y="619316"/>
        <a:ext cx="6367259" cy="1161018"/>
      </dsp:txXfrm>
    </dsp:sp>
    <dsp:sp modelId="{05591256-1F88-4856-A34E-92C7B36820EA}">
      <dsp:nvSpPr>
        <dsp:cNvPr id="0" name=""/>
        <dsp:cNvSpPr/>
      </dsp:nvSpPr>
      <dsp:spPr>
        <a:xfrm>
          <a:off x="0" y="1909382"/>
          <a:ext cx="6492875" cy="128663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Blockchain solutions have such a wide scope of application</a:t>
          </a:r>
        </a:p>
      </dsp:txBody>
      <dsp:txXfrm>
        <a:off x="62808" y="1972190"/>
        <a:ext cx="6367259" cy="1161018"/>
      </dsp:txXfrm>
    </dsp:sp>
    <dsp:sp modelId="{4A458BE6-7D63-4AB4-8B3A-B6F491803266}">
      <dsp:nvSpPr>
        <dsp:cNvPr id="0" name=""/>
        <dsp:cNvSpPr/>
      </dsp:nvSpPr>
      <dsp:spPr>
        <a:xfrm>
          <a:off x="0" y="3262257"/>
          <a:ext cx="6492875" cy="128663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Blockchain technology could bring huge efficiencies to existing business processes by eliminating intermediaries and streamlining business processes.</a:t>
          </a:r>
        </a:p>
      </dsp:txBody>
      <dsp:txXfrm>
        <a:off x="62808" y="3325065"/>
        <a:ext cx="6367259" cy="11610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B5E94-B094-4C19-B635-90DC5A1A956A}">
      <dsp:nvSpPr>
        <dsp:cNvPr id="0" name=""/>
        <dsp:cNvSpPr/>
      </dsp:nvSpPr>
      <dsp:spPr>
        <a:xfrm>
          <a:off x="0" y="432119"/>
          <a:ext cx="6492875" cy="6715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Blockchain solution can provide:</a:t>
          </a:r>
        </a:p>
      </dsp:txBody>
      <dsp:txXfrm>
        <a:off x="32784" y="464903"/>
        <a:ext cx="6427307" cy="606012"/>
      </dsp:txXfrm>
    </dsp:sp>
    <dsp:sp modelId="{8C052F8B-EA7A-45E5-998D-17AE779494D3}">
      <dsp:nvSpPr>
        <dsp:cNvPr id="0" name=""/>
        <dsp:cNvSpPr/>
      </dsp:nvSpPr>
      <dsp:spPr>
        <a:xfrm>
          <a:off x="0" y="1103700"/>
          <a:ext cx="6492875"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4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Shared common view of the transaction history and status of transactions</a:t>
          </a:r>
        </a:p>
        <a:p>
          <a:pPr marL="228600" lvl="1" indent="-228600" algn="l" defTabSz="977900">
            <a:lnSpc>
              <a:spcPct val="90000"/>
            </a:lnSpc>
            <a:spcBef>
              <a:spcPct val="0"/>
            </a:spcBef>
            <a:spcAft>
              <a:spcPct val="20000"/>
            </a:spcAft>
            <a:buChar char="•"/>
          </a:pPr>
          <a:r>
            <a:rPr lang="en-US" sz="2200" kern="1200"/>
            <a:t>Security of transaction integrity</a:t>
          </a:r>
        </a:p>
        <a:p>
          <a:pPr marL="228600" lvl="1" indent="-228600" algn="l" defTabSz="977900">
            <a:lnSpc>
              <a:spcPct val="90000"/>
            </a:lnSpc>
            <a:spcBef>
              <a:spcPct val="0"/>
            </a:spcBef>
            <a:spcAft>
              <a:spcPct val="20000"/>
            </a:spcAft>
            <a:buChar char="•"/>
          </a:pPr>
          <a:r>
            <a:rPr lang="en-US" sz="2200" kern="1200"/>
            <a:t>Transparency, openness, and trust</a:t>
          </a:r>
        </a:p>
      </dsp:txBody>
      <dsp:txXfrm>
        <a:off x="0" y="1103700"/>
        <a:ext cx="6492875" cy="1449000"/>
      </dsp:txXfrm>
    </dsp:sp>
    <dsp:sp modelId="{552326E3-FBCB-4098-8807-9D6C161CA9AA}">
      <dsp:nvSpPr>
        <dsp:cNvPr id="0" name=""/>
        <dsp:cNvSpPr/>
      </dsp:nvSpPr>
      <dsp:spPr>
        <a:xfrm>
          <a:off x="0" y="2552700"/>
          <a:ext cx="6492875" cy="6715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However, blockchain solution can result in:</a:t>
          </a:r>
        </a:p>
      </dsp:txBody>
      <dsp:txXfrm>
        <a:off x="32784" y="2585484"/>
        <a:ext cx="6427307" cy="606012"/>
      </dsp:txXfrm>
    </dsp:sp>
    <dsp:sp modelId="{B6A67242-C0D8-455A-B497-283E6A7AE746}">
      <dsp:nvSpPr>
        <dsp:cNvPr id="0" name=""/>
        <dsp:cNvSpPr/>
      </dsp:nvSpPr>
      <dsp:spPr>
        <a:xfrm>
          <a:off x="0" y="3224280"/>
          <a:ext cx="6492875"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4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Solutions may not be scalable</a:t>
          </a:r>
        </a:p>
        <a:p>
          <a:pPr marL="228600" lvl="1" indent="-228600" algn="l" defTabSz="977900">
            <a:lnSpc>
              <a:spcPct val="90000"/>
            </a:lnSpc>
            <a:spcBef>
              <a:spcPct val="0"/>
            </a:spcBef>
            <a:spcAft>
              <a:spcPct val="20000"/>
            </a:spcAft>
            <a:buChar char="•"/>
          </a:pPr>
          <a:r>
            <a:rPr lang="en-US" sz="2200" kern="1200"/>
            <a:t>Theft or loss of digital assets</a:t>
          </a:r>
        </a:p>
        <a:p>
          <a:pPr marL="228600" lvl="1" indent="-228600" algn="l" defTabSz="977900">
            <a:lnSpc>
              <a:spcPct val="90000"/>
            </a:lnSpc>
            <a:spcBef>
              <a:spcPct val="0"/>
            </a:spcBef>
            <a:spcAft>
              <a:spcPct val="20000"/>
            </a:spcAft>
            <a:buChar char="•"/>
          </a:pPr>
          <a:r>
            <a:rPr lang="en-US" sz="2200" kern="1200"/>
            <a:t>Legal and regulatory violations, fines, or other enforcement activity</a:t>
          </a:r>
        </a:p>
      </dsp:txBody>
      <dsp:txXfrm>
        <a:off x="0" y="3224280"/>
        <a:ext cx="6492875" cy="14490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27167-772F-42B0-A2E9-A08A1448AFED}" type="datetimeFigureOut">
              <a:rPr lang="en-US" smtClean="0"/>
              <a:t>12/17/2018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9DDA5-0AF2-40BD-AF16-6CD0D2AEF0E7}" type="slidenum">
              <a:rPr lang="en-US" smtClean="0"/>
              <a:t>‹#›</a:t>
            </a:fld>
            <a:endParaRPr lang="en-US"/>
          </a:p>
        </p:txBody>
      </p:sp>
    </p:spTree>
    <p:extLst>
      <p:ext uri="{BB962C8B-B14F-4D97-AF65-F5344CB8AC3E}">
        <p14:creationId xmlns:p14="http://schemas.microsoft.com/office/powerpoint/2010/main" val="26822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lickr.com/photos/donkeyhotey/6262484026"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lickr.com/photos/donkeyhotey/6262484026"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ixabay.com/en/money-finance-business-wealth-1012597/"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maxpixel.freegreatpicture.com/Insolvency-Bankrupt-Debt-Bankruptcy-Insolvent-2922154"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maxpixel.freegreatpicture.com/Paper-Certificate-Roll-Scroll-Parchment-Sheet-154169"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quora.com/How-do-you-register-an-ICO-with-the-SEC"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sec.gov/news/public-statement/statement-clayton-2017-12-1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cn.com/utility-token-ico-probably-securities-offering-sec-chairman/"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dirty="0"/>
              <a:t>Interest in blockchain technology developed after the launch of </a:t>
            </a:r>
            <a:r>
              <a:rPr lang="en-US" b="1" i="1" dirty="0"/>
              <a:t>Bitcoin</a:t>
            </a:r>
            <a:r>
              <a:rPr lang="en-US" dirty="0"/>
              <a:t> by Satoshi Nakamoto in 2009. Bitcoin utilizes a blockchain as a transaction ledger to securely record transfers of bitcoins from one party to another.</a:t>
            </a:r>
          </a:p>
          <a:p>
            <a:r>
              <a:rPr lang="en-US" dirty="0"/>
              <a:t> </a:t>
            </a:r>
          </a:p>
          <a:p>
            <a:pPr marL="302066" indent="-302066">
              <a:buFont typeface="Arial" panose="020B0604020202020204" pitchFamily="34" charset="0"/>
              <a:buChar char="•"/>
            </a:pPr>
            <a:r>
              <a:rPr lang="en-US" dirty="0"/>
              <a:t>However, Nakamoto’s original paper does not mention the term ‘blockchain’, which first appears as ’block chain’ in a comment in the original Bitcoin client C++ source code. </a:t>
            </a:r>
          </a:p>
          <a:p>
            <a:pPr marL="302066" indent="-302066">
              <a:buFont typeface="Arial" panose="020B0604020202020204" pitchFamily="34" charset="0"/>
              <a:buChar char="•"/>
            </a:pPr>
            <a:endParaRPr lang="en-US" sz="800" dirty="0"/>
          </a:p>
          <a:p>
            <a:pPr marL="302066" indent="-302066">
              <a:buFont typeface="Arial" panose="020B0604020202020204" pitchFamily="34" charset="0"/>
              <a:buChar char="•"/>
            </a:pPr>
            <a:r>
              <a:rPr lang="en-US" dirty="0"/>
              <a:t>The paper focused on Bitcoin as an alternative currency and store of value, with much less attention given to the many different ‘non-currency’ uses of blockchain technology (e.g., serving as a voting system). </a:t>
            </a:r>
          </a:p>
          <a:p>
            <a:endParaRPr lang="en-US" dirty="0"/>
          </a:p>
        </p:txBody>
      </p:sp>
    </p:spTree>
    <p:extLst>
      <p:ext uri="{BB962C8B-B14F-4D97-AF65-F5344CB8AC3E}">
        <p14:creationId xmlns:p14="http://schemas.microsoft.com/office/powerpoint/2010/main" val="11782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19" name="Shape 319"/>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206320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39" name="Shape 339"/>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50879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51" name="Shape 351"/>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1610093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05" name="Shape 4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1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64" name="Shape 3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7088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84" name="Shape 3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11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Public Trust in Government Source:  http://www.people-press.org/2015/11/23/1-trust-in-government-1958-2015</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5919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375" name="Shape 3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5915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419" name="Shape 4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9581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352239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6435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Dubai – This imitative focuses on smart city technology and the impact on the happiness of the residents.</a:t>
            </a:r>
          </a:p>
          <a:p>
            <a:r>
              <a:rPr lang="en-US" dirty="0"/>
              <a:t>	200 smart initiatives</a:t>
            </a:r>
          </a:p>
          <a:p>
            <a:r>
              <a:rPr lang="en-US" dirty="0"/>
              <a:t>	345 Smart City Services </a:t>
            </a:r>
          </a:p>
          <a:p>
            <a:endParaRPr lang="en-US" dirty="0"/>
          </a:p>
          <a:p>
            <a:endParaRPr lang="en-US" dirty="0"/>
          </a:p>
        </p:txBody>
      </p:sp>
      <p:sp>
        <p:nvSpPr>
          <p:cNvPr id="4" name="Slide Number Placeholder 3"/>
          <p:cNvSpPr>
            <a:spLocks noGrp="1"/>
          </p:cNvSpPr>
          <p:nvPr>
            <p:ph type="sldNum" sz="quarter" idx="10"/>
          </p:nvPr>
        </p:nvSpPr>
        <p:spPr/>
        <p:txBody>
          <a:bodyPr/>
          <a:lstStyle/>
          <a:p>
            <a:fld id="{CED9D90F-84AF-4919-ACDA-1D25FA3E913C}" type="slidenum">
              <a:rPr lang="en-US" smtClean="0"/>
              <a:t>38</a:t>
            </a:fld>
            <a:endParaRPr lang="en-US"/>
          </a:p>
        </p:txBody>
      </p:sp>
    </p:spTree>
    <p:extLst>
      <p:ext uri="{BB962C8B-B14F-4D97-AF65-F5344CB8AC3E}">
        <p14:creationId xmlns:p14="http://schemas.microsoft.com/office/powerpoint/2010/main" val="4221472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cap="all" dirty="0"/>
              <a:t>Money has been a part of human history for almost 3,000 years. From the origins of bartering to modern money, this is how the system has evolved</a:t>
            </a:r>
          </a:p>
          <a:p>
            <a:pPr lvl="1">
              <a:lnSpc>
                <a:spcPct val="90000"/>
              </a:lnSpc>
              <a:spcBef>
                <a:spcPts val="500"/>
              </a:spcBef>
            </a:pPr>
            <a:endParaRPr lang="en-US" cap="all" dirty="0"/>
          </a:p>
          <a:p>
            <a:pPr lvl="1">
              <a:lnSpc>
                <a:spcPct val="90000"/>
              </a:lnSpc>
              <a:spcBef>
                <a:spcPts val="500"/>
              </a:spcBef>
            </a:pPr>
            <a:endParaRPr lang="en-US" cap="all" dirty="0"/>
          </a:p>
          <a:p>
            <a:pPr lvl="1">
              <a:lnSpc>
                <a:spcPct val="90000"/>
              </a:lnSpc>
              <a:spcBef>
                <a:spcPts val="500"/>
              </a:spcBef>
            </a:pPr>
            <a:r>
              <a:rPr lang="en-US" cap="all" dirty="0"/>
              <a:t>BARTER</a:t>
            </a:r>
            <a:endParaRPr lang="en-US" dirty="0"/>
          </a:p>
          <a:p>
            <a:pPr marL="1143000" lvl="2" indent="-228600">
              <a:lnSpc>
                <a:spcPct val="90000"/>
              </a:lnSpc>
              <a:spcBef>
                <a:spcPts val="500"/>
              </a:spcBef>
              <a:buChar char="•"/>
            </a:pPr>
            <a:r>
              <a:rPr lang="en-US" dirty="0"/>
              <a:t>dates back tens of thousands of year</a:t>
            </a:r>
          </a:p>
          <a:p>
            <a:pPr marL="1143000" lvl="2" indent="-228600">
              <a:lnSpc>
                <a:spcPct val="90000"/>
              </a:lnSpc>
              <a:spcBef>
                <a:spcPts val="500"/>
              </a:spcBef>
              <a:buChar char="•"/>
            </a:pPr>
            <a:r>
              <a:rPr lang="en-US" dirty="0"/>
              <a:t>Today individuals, organizations, and governments still use, and often prefer, barter as a form of exchange of goods and services.</a:t>
            </a:r>
          </a:p>
          <a:p>
            <a:pPr lvl="1">
              <a:lnSpc>
                <a:spcPct val="90000"/>
              </a:lnSpc>
              <a:spcBef>
                <a:spcPts val="500"/>
              </a:spcBef>
            </a:pPr>
            <a:endParaRPr lang="en-US" dirty="0"/>
          </a:p>
          <a:p>
            <a:pPr lvl="1">
              <a:lnSpc>
                <a:spcPct val="90000"/>
              </a:lnSpc>
              <a:spcBef>
                <a:spcPts val="500"/>
              </a:spcBef>
            </a:pPr>
            <a:r>
              <a:rPr lang="en-US" dirty="0"/>
              <a:t>Cattle</a:t>
            </a:r>
          </a:p>
          <a:p>
            <a:pPr marL="1143000" lvl="2" indent="-228600">
              <a:lnSpc>
                <a:spcPct val="90000"/>
              </a:lnSpc>
              <a:spcBef>
                <a:spcPts val="500"/>
              </a:spcBef>
              <a:buChar char="•"/>
            </a:pPr>
            <a:r>
              <a:rPr lang="en-US" dirty="0"/>
              <a:t>With agriculture also came the use of grain and other vegetable or plant products.</a:t>
            </a:r>
          </a:p>
          <a:p>
            <a:pPr lvl="1">
              <a:lnSpc>
                <a:spcPct val="90000"/>
              </a:lnSpc>
              <a:spcBef>
                <a:spcPts val="500"/>
              </a:spcBef>
            </a:pPr>
            <a:endParaRPr lang="en-US" cap="all" dirty="0"/>
          </a:p>
          <a:p>
            <a:pPr lvl="1">
              <a:lnSpc>
                <a:spcPct val="90000"/>
              </a:lnSpc>
              <a:spcBef>
                <a:spcPts val="500"/>
              </a:spcBef>
            </a:pPr>
            <a:r>
              <a:rPr lang="en-US" cap="all" dirty="0"/>
              <a:t>COWRIE SHELLS</a:t>
            </a:r>
            <a:endParaRPr lang="en-US" dirty="0"/>
          </a:p>
          <a:p>
            <a:pPr marL="1143000" lvl="2" indent="-228600">
              <a:lnSpc>
                <a:spcPct val="90000"/>
              </a:lnSpc>
              <a:spcBef>
                <a:spcPts val="500"/>
              </a:spcBef>
              <a:buChar char="•"/>
            </a:pPr>
            <a:r>
              <a:rPr lang="en-US" dirty="0"/>
              <a:t>First use of cowries in China</a:t>
            </a:r>
          </a:p>
          <a:p>
            <a:pPr marL="1143000" lvl="2" indent="-228600">
              <a:lnSpc>
                <a:spcPct val="90000"/>
              </a:lnSpc>
              <a:spcBef>
                <a:spcPts val="500"/>
              </a:spcBef>
              <a:buChar char="•"/>
            </a:pPr>
            <a:r>
              <a:rPr lang="en-US" dirty="0"/>
              <a:t>widely available</a:t>
            </a:r>
          </a:p>
          <a:p>
            <a:pPr marL="1143000" lvl="2" indent="-228600">
              <a:lnSpc>
                <a:spcPct val="90000"/>
              </a:lnSpc>
              <a:spcBef>
                <a:spcPts val="500"/>
              </a:spcBef>
              <a:buChar char="•"/>
            </a:pPr>
            <a:r>
              <a:rPr lang="en-US" dirty="0"/>
              <a:t>many societies have used cowries as money</a:t>
            </a:r>
          </a:p>
          <a:p>
            <a:pPr marL="1143000" lvl="2" indent="-228600">
              <a:lnSpc>
                <a:spcPct val="90000"/>
              </a:lnSpc>
              <a:spcBef>
                <a:spcPts val="500"/>
              </a:spcBef>
              <a:buChar char="•"/>
            </a:pPr>
            <a:r>
              <a:rPr lang="en-US" dirty="0"/>
              <a:t>As recent as the middle of this century, used in some parts of Africa</a:t>
            </a:r>
          </a:p>
          <a:p>
            <a:pPr lvl="1">
              <a:lnSpc>
                <a:spcPct val="90000"/>
              </a:lnSpc>
              <a:spcBef>
                <a:spcPts val="500"/>
              </a:spcBef>
            </a:pPr>
            <a:endParaRPr lang="en-US" cap="all" dirty="0"/>
          </a:p>
          <a:p>
            <a:pPr lvl="1">
              <a:lnSpc>
                <a:spcPct val="90000"/>
              </a:lnSpc>
              <a:spcBef>
                <a:spcPts val="500"/>
              </a:spcBef>
            </a:pPr>
            <a:r>
              <a:rPr lang="en-US" cap="all" dirty="0"/>
              <a:t>FIRST METAL MONEY AND COINS</a:t>
            </a:r>
            <a:endParaRPr lang="en-US" dirty="0"/>
          </a:p>
          <a:p>
            <a:pPr marL="1143000" lvl="2" indent="-228600">
              <a:lnSpc>
                <a:spcPct val="90000"/>
              </a:lnSpc>
              <a:spcBef>
                <a:spcPts val="500"/>
              </a:spcBef>
              <a:buChar char="•"/>
            </a:pPr>
            <a:r>
              <a:rPr lang="en-US" cap="all" dirty="0"/>
              <a:t>could be considered some of the earliest forms of metal coins.</a:t>
            </a:r>
          </a:p>
          <a:p>
            <a:pPr marL="1143000" lvl="2" indent="-228600">
              <a:lnSpc>
                <a:spcPct val="90000"/>
              </a:lnSpc>
              <a:spcBef>
                <a:spcPts val="500"/>
              </a:spcBef>
              <a:buChar char="•"/>
            </a:pPr>
            <a:r>
              <a:rPr lang="en-US" cap="all" dirty="0"/>
              <a:t>Metal tool money, such as knife and spade monies, was also first used in China</a:t>
            </a:r>
          </a:p>
          <a:p>
            <a:pPr marL="1143000" lvl="2" indent="-228600">
              <a:lnSpc>
                <a:spcPct val="90000"/>
              </a:lnSpc>
              <a:spcBef>
                <a:spcPts val="500"/>
              </a:spcBef>
              <a:buChar char="•"/>
            </a:pPr>
            <a:r>
              <a:rPr lang="en-US" cap="all" dirty="0"/>
              <a:t>Chinese coins were made out of base metals</a:t>
            </a:r>
          </a:p>
          <a:p>
            <a:pPr marL="1143000" lvl="2" indent="-228600">
              <a:lnSpc>
                <a:spcPct val="90000"/>
              </a:lnSpc>
              <a:spcBef>
                <a:spcPts val="500"/>
              </a:spcBef>
              <a:buChar char="•"/>
            </a:pPr>
            <a:r>
              <a:rPr lang="en-US" cap="all" dirty="0"/>
              <a:t>developed into primitive versions of round coins.</a:t>
            </a:r>
          </a:p>
          <a:p>
            <a:pPr marL="1143000" lvl="2" indent="-228600">
              <a:lnSpc>
                <a:spcPct val="90000"/>
              </a:lnSpc>
              <a:spcBef>
                <a:spcPts val="500"/>
              </a:spcBef>
              <a:buChar char="•"/>
            </a:pPr>
            <a:endParaRPr lang="en-US" cap="all" dirty="0"/>
          </a:p>
          <a:p>
            <a:pPr lvl="1">
              <a:lnSpc>
                <a:spcPct val="90000"/>
              </a:lnSpc>
              <a:spcBef>
                <a:spcPts val="500"/>
              </a:spcBef>
            </a:pPr>
            <a:r>
              <a:rPr lang="en-US" cap="all" dirty="0"/>
              <a:t>Modern Coinage</a:t>
            </a:r>
          </a:p>
          <a:p>
            <a:pPr marL="1143000" lvl="2" indent="-228600">
              <a:lnSpc>
                <a:spcPct val="90000"/>
              </a:lnSpc>
              <a:spcBef>
                <a:spcPts val="500"/>
              </a:spcBef>
              <a:buChar char="•"/>
            </a:pPr>
            <a:r>
              <a:rPr lang="en-US" cap="all" dirty="0"/>
              <a:t>familiar round form of today, </a:t>
            </a:r>
          </a:p>
          <a:p>
            <a:pPr marL="1143000" lvl="2" indent="-228600">
              <a:lnSpc>
                <a:spcPct val="90000"/>
              </a:lnSpc>
              <a:spcBef>
                <a:spcPts val="500"/>
              </a:spcBef>
              <a:buChar char="•"/>
            </a:pPr>
            <a:r>
              <a:rPr lang="en-US" cap="all" dirty="0"/>
              <a:t>first appeared in Lydia, which is part of present-day Turkey</a:t>
            </a:r>
            <a:endParaRPr lang="en-US" dirty="0"/>
          </a:p>
          <a:p>
            <a:pPr marL="1143000" lvl="2" indent="-228600">
              <a:lnSpc>
                <a:spcPct val="90000"/>
              </a:lnSpc>
              <a:spcBef>
                <a:spcPts val="500"/>
              </a:spcBef>
              <a:buChar char="•"/>
            </a:pPr>
            <a:r>
              <a:rPr lang="en-US" cap="all" dirty="0"/>
              <a:t>made from precious metals such as silver, bronze, and gold, which had </a:t>
            </a:r>
            <a:r>
              <a:rPr lang="en-US" b="1" cap="all" dirty="0"/>
              <a:t>more inherent value</a:t>
            </a:r>
            <a:r>
              <a:rPr lang="en-US" cap="all" dirty="0"/>
              <a:t>.</a:t>
            </a:r>
          </a:p>
          <a:p>
            <a:pPr marL="1143000" lvl="2" indent="-228600">
              <a:lnSpc>
                <a:spcPct val="90000"/>
              </a:lnSpc>
              <a:spcBef>
                <a:spcPts val="500"/>
              </a:spcBef>
              <a:buChar char="•"/>
            </a:pPr>
            <a:r>
              <a:rPr lang="en-US" cap="all" dirty="0"/>
              <a:t>techniques quickly copied and further refined by the Greek, Persian, Macedonian, and later the Roman empires.</a:t>
            </a:r>
            <a:endParaRPr lang="en-US" dirty="0"/>
          </a:p>
          <a:p>
            <a:pPr marL="1143000" lvl="2" indent="-228600">
              <a:lnSpc>
                <a:spcPct val="90000"/>
              </a:lnSpc>
              <a:spcBef>
                <a:spcPts val="500"/>
              </a:spcBef>
              <a:buChar char="•"/>
            </a:pPr>
            <a:endParaRPr lang="en-US" cap="all" dirty="0"/>
          </a:p>
          <a:p>
            <a:pPr marL="685800" lvl="1" indent="-228600">
              <a:lnSpc>
                <a:spcPct val="90000"/>
              </a:lnSpc>
              <a:spcBef>
                <a:spcPts val="500"/>
              </a:spcBef>
              <a:buChar char="•"/>
            </a:pPr>
            <a:r>
              <a:rPr lang="en-US" cap="all" dirty="0"/>
              <a:t>LEATHER MONEY</a:t>
            </a:r>
            <a:endParaRPr lang="en-US" dirty="0"/>
          </a:p>
          <a:p>
            <a:pPr marL="1143000" lvl="2" indent="-228600">
              <a:lnSpc>
                <a:spcPct val="90000"/>
              </a:lnSpc>
              <a:spcBef>
                <a:spcPts val="500"/>
              </a:spcBef>
              <a:buChar char="•"/>
            </a:pPr>
            <a:r>
              <a:rPr lang="en-US" cap="all" dirty="0"/>
              <a:t>used in China in the form of one-foot-square pieces of white deerskin with colorful borders.</a:t>
            </a:r>
          </a:p>
          <a:p>
            <a:pPr lvl="2">
              <a:lnSpc>
                <a:spcPct val="90000"/>
              </a:lnSpc>
              <a:spcBef>
                <a:spcPts val="500"/>
              </a:spcBef>
            </a:pPr>
            <a:endParaRPr lang="en-US" cap="all" dirty="0"/>
          </a:p>
          <a:p>
            <a:pPr marL="685800" lvl="1" indent="-228600">
              <a:lnSpc>
                <a:spcPct val="90000"/>
              </a:lnSpc>
              <a:spcBef>
                <a:spcPts val="500"/>
              </a:spcBef>
              <a:buChar char="•"/>
            </a:pPr>
            <a:r>
              <a:rPr lang="en-US" cap="all" dirty="0"/>
              <a:t>The Nose</a:t>
            </a:r>
            <a:endParaRPr lang="en-US" dirty="0"/>
          </a:p>
          <a:p>
            <a:pPr marL="1143000" lvl="2" indent="-228600">
              <a:lnSpc>
                <a:spcPct val="90000"/>
              </a:lnSpc>
              <a:spcBef>
                <a:spcPts val="500"/>
              </a:spcBef>
              <a:buChar char="•"/>
            </a:pPr>
            <a:endParaRPr lang="en-US" cap="all" dirty="0"/>
          </a:p>
          <a:p>
            <a:pPr marL="685800" lvl="1" indent="-228600">
              <a:lnSpc>
                <a:spcPct val="90000"/>
              </a:lnSpc>
              <a:spcBef>
                <a:spcPts val="500"/>
              </a:spcBef>
              <a:buChar char="•"/>
            </a:pPr>
            <a:r>
              <a:rPr lang="en-US" cap="all" dirty="0"/>
              <a:t>Paper </a:t>
            </a:r>
            <a:r>
              <a:rPr lang="en-US" cap="all" dirty="0" err="1"/>
              <a:t>Curency</a:t>
            </a:r>
          </a:p>
          <a:p>
            <a:pPr marL="1143000" lvl="2" indent="-228600">
              <a:lnSpc>
                <a:spcPct val="90000"/>
              </a:lnSpc>
              <a:spcBef>
                <a:spcPts val="500"/>
              </a:spcBef>
              <a:buChar char="•"/>
            </a:pPr>
            <a:r>
              <a:rPr lang="en-US" cap="all" dirty="0"/>
              <a:t>China experienced over 500 years of early paper money, spanning from the ninth through the fifteenth century.</a:t>
            </a:r>
          </a:p>
          <a:p>
            <a:pPr marL="1143000" lvl="2" indent="-228600">
              <a:lnSpc>
                <a:spcPct val="90000"/>
              </a:lnSpc>
              <a:spcBef>
                <a:spcPts val="500"/>
              </a:spcBef>
              <a:buChar char="•"/>
            </a:pPr>
            <a:r>
              <a:rPr lang="en-US" cap="all" dirty="0"/>
              <a:t>This was still many years before paper currency would reappear in Europe, and three centuries before it was considered common</a:t>
            </a:r>
          </a:p>
          <a:p>
            <a:pPr marL="1143000" lvl="2" indent="-228600">
              <a:lnSpc>
                <a:spcPct val="90000"/>
              </a:lnSpc>
              <a:spcBef>
                <a:spcPts val="500"/>
              </a:spcBef>
              <a:buChar char="•"/>
            </a:pPr>
            <a:r>
              <a:rPr lang="en-US" cap="all" dirty="0">
                <a:solidFill>
                  <a:srgbClr val="FFFFFF"/>
                </a:solidFill>
              </a:rPr>
              <a:t>1455, paper money in China disappeared for several hundred years.</a:t>
            </a:r>
          </a:p>
          <a:p>
            <a:pPr marL="1143000" lvl="2" indent="-228600">
              <a:lnSpc>
                <a:spcPct val="90000"/>
              </a:lnSpc>
              <a:spcBef>
                <a:spcPts val="500"/>
              </a:spcBef>
              <a:buChar char="•"/>
            </a:pPr>
            <a:endParaRPr lang="en-US" cap="all" dirty="0"/>
          </a:p>
          <a:p>
            <a:pPr marL="685800" lvl="1" indent="-228600">
              <a:lnSpc>
                <a:spcPct val="90000"/>
              </a:lnSpc>
              <a:spcBef>
                <a:spcPts val="500"/>
              </a:spcBef>
              <a:buChar char="•"/>
            </a:pPr>
            <a:r>
              <a:rPr lang="en-US" cap="all" dirty="0"/>
              <a:t>Potlach</a:t>
            </a:r>
          </a:p>
          <a:p>
            <a:pPr marL="1143000" lvl="2" indent="-228600">
              <a:lnSpc>
                <a:spcPct val="90000"/>
              </a:lnSpc>
              <a:spcBef>
                <a:spcPts val="500"/>
              </a:spcBef>
              <a:buChar char="•"/>
            </a:pPr>
            <a:r>
              <a:rPr lang="en-US" cap="all" dirty="0"/>
              <a:t>In some instances potlach was a form of initiation into secret tribal societies. </a:t>
            </a:r>
          </a:p>
          <a:p>
            <a:pPr marL="1143000" lvl="2" indent="-228600">
              <a:lnSpc>
                <a:spcPct val="90000"/>
              </a:lnSpc>
              <a:spcBef>
                <a:spcPts val="500"/>
              </a:spcBef>
              <a:buChar char="•"/>
            </a:pPr>
            <a:r>
              <a:rPr lang="en-US" cap="all" dirty="0"/>
              <a:t>Because the exchange of gifts was so important in establishing a leader's social rank, potlach often </a:t>
            </a:r>
            <a:r>
              <a:rPr lang="en-US" cap="all" dirty="0" err="1"/>
              <a:t>spiralled</a:t>
            </a:r>
            <a:r>
              <a:rPr lang="en-US" cap="all" dirty="0"/>
              <a:t> out of control as the gifts became progressively more lavish and tribes put on larger and grander feasts and celebrations in an attempt to out-do each other.</a:t>
            </a:r>
          </a:p>
          <a:p>
            <a:pPr marL="1143000" lvl="2" indent="-228600">
              <a:lnSpc>
                <a:spcPct val="90000"/>
              </a:lnSpc>
              <a:spcBef>
                <a:spcPts val="500"/>
              </a:spcBef>
              <a:buChar char="•"/>
            </a:pPr>
            <a:endParaRPr lang="en-US" cap="all" dirty="0"/>
          </a:p>
          <a:p>
            <a:pPr marL="685800" lvl="1" indent="-228600">
              <a:lnSpc>
                <a:spcPct val="90000"/>
              </a:lnSpc>
              <a:spcBef>
                <a:spcPts val="500"/>
              </a:spcBef>
              <a:buChar char="•"/>
            </a:pPr>
            <a:r>
              <a:rPr lang="en-US" cap="all" dirty="0"/>
              <a:t>WAMPUM</a:t>
            </a:r>
          </a:p>
          <a:p>
            <a:pPr marL="1143000" lvl="2" indent="-228600">
              <a:lnSpc>
                <a:spcPct val="90000"/>
              </a:lnSpc>
              <a:spcBef>
                <a:spcPts val="500"/>
              </a:spcBef>
              <a:buChar char="•"/>
            </a:pPr>
            <a:r>
              <a:rPr lang="en-US" cap="all" dirty="0"/>
              <a:t>The earliest known use of wampum</a:t>
            </a:r>
          </a:p>
          <a:p>
            <a:pPr marL="1143000" lvl="2" indent="-228600">
              <a:lnSpc>
                <a:spcPct val="90000"/>
              </a:lnSpc>
              <a:spcBef>
                <a:spcPts val="500"/>
              </a:spcBef>
              <a:buChar char="•"/>
            </a:pPr>
            <a:r>
              <a:rPr lang="en-US" cap="all" dirty="0"/>
              <a:t>Most likely, this monetary medium existed well before this date.</a:t>
            </a:r>
          </a:p>
          <a:p>
            <a:pPr marL="1143000" lvl="2" indent="-228600">
              <a:lnSpc>
                <a:spcPct val="90000"/>
              </a:lnSpc>
              <a:spcBef>
                <a:spcPts val="500"/>
              </a:spcBef>
              <a:buChar char="•"/>
            </a:pPr>
            <a:r>
              <a:rPr lang="en-US" cap="all" dirty="0"/>
              <a:t>Indian word "wampum" means white, which was the color of the beads</a:t>
            </a:r>
          </a:p>
          <a:p>
            <a:pPr marL="1143000" lvl="2" indent="-228600">
              <a:lnSpc>
                <a:spcPct val="90000"/>
              </a:lnSpc>
              <a:spcBef>
                <a:spcPts val="500"/>
              </a:spcBef>
              <a:buChar char="•"/>
            </a:pPr>
            <a:endParaRPr lang="en-US" cap="all" dirty="0"/>
          </a:p>
          <a:p>
            <a:pPr marL="685800" lvl="1" indent="-228600">
              <a:lnSpc>
                <a:spcPct val="90000"/>
              </a:lnSpc>
              <a:spcBef>
                <a:spcPts val="500"/>
              </a:spcBef>
              <a:buChar char="•"/>
            </a:pPr>
            <a:r>
              <a:rPr lang="en-US" cap="all" dirty="0"/>
              <a:t>GOLD STANDARD</a:t>
            </a:r>
          </a:p>
          <a:p>
            <a:pPr marL="1143000" lvl="2" indent="-228600">
              <a:lnSpc>
                <a:spcPct val="90000"/>
              </a:lnSpc>
              <a:spcBef>
                <a:spcPts val="500"/>
              </a:spcBef>
              <a:buChar char="•"/>
            </a:pPr>
            <a:r>
              <a:rPr lang="en-US" cap="all" dirty="0"/>
              <a:t>Banknotes had been used in England and Europe for several hundred years before this time, but their worth had never been tied directly to gold. </a:t>
            </a:r>
          </a:p>
          <a:p>
            <a:pPr marL="1143000" lvl="2" indent="-228600">
              <a:lnSpc>
                <a:spcPct val="90000"/>
              </a:lnSpc>
              <a:spcBef>
                <a:spcPts val="500"/>
              </a:spcBef>
              <a:buChar char="•"/>
            </a:pPr>
            <a:r>
              <a:rPr lang="en-US" cap="all" dirty="0"/>
              <a:t>Devaluing was the first step in ending the relationship altogether.</a:t>
            </a:r>
          </a:p>
          <a:p>
            <a:pPr marL="1143000" lvl="2"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685800" lvl="1"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685800" lvl="1"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1143000" lvl="2" indent="-228600">
              <a:lnSpc>
                <a:spcPct val="90000"/>
              </a:lnSpc>
              <a:spcBef>
                <a:spcPts val="500"/>
              </a:spcBef>
              <a:buChar char="•"/>
            </a:pPr>
            <a:endParaRPr lang="en-US" dirty="0"/>
          </a:p>
          <a:p>
            <a:pPr marL="1143000" lvl="2" indent="-228600">
              <a:lnSpc>
                <a:spcPct val="90000"/>
              </a:lnSpc>
              <a:spcBef>
                <a:spcPts val="500"/>
              </a:spcBef>
              <a:buChar char="•"/>
            </a:pPr>
            <a:endParaRPr lang="en-US" dirty="0"/>
          </a:p>
          <a:p>
            <a:pPr marL="1143000" lvl="2" indent="-228600">
              <a:lnSpc>
                <a:spcPct val="90000"/>
              </a:lnSpc>
              <a:spcBef>
                <a:spcPts val="500"/>
              </a:spcBef>
              <a:buChar char="•"/>
            </a:pPr>
            <a:endParaRPr lang="en-US" dirty="0"/>
          </a:p>
          <a:p>
            <a:pPr marL="1143000" lvl="2" indent="-228600">
              <a:lnSpc>
                <a:spcPct val="90000"/>
              </a:lnSpc>
              <a:spcBef>
                <a:spcPts val="500"/>
              </a:spcBef>
              <a:buChar char="•"/>
            </a:pPr>
            <a:endParaRPr lang="en-US" dirty="0"/>
          </a:p>
          <a:p>
            <a:endParaRPr lang="en-US" dirty="0"/>
          </a:p>
        </p:txBody>
      </p:sp>
      <p:sp>
        <p:nvSpPr>
          <p:cNvPr id="4" name="Slide Number Placeholder 3"/>
          <p:cNvSpPr>
            <a:spLocks noGrp="1"/>
          </p:cNvSpPr>
          <p:nvPr>
            <p:ph type="sldNum" sz="quarter" idx="10"/>
          </p:nvPr>
        </p:nvSpPr>
        <p:spPr/>
        <p:txBody>
          <a:bodyPr/>
          <a:lstStyle/>
          <a:p>
            <a:fld id="{DBFF92B2-6B4F-4523-87CF-6841BD97EE62}" type="slidenum">
              <a:rPr lang="en-US"/>
              <a:t>41</a:t>
            </a:fld>
            <a:endParaRPr lang="en-US"/>
          </a:p>
        </p:txBody>
      </p:sp>
    </p:spTree>
    <p:extLst>
      <p:ext uri="{BB962C8B-B14F-4D97-AF65-F5344CB8AC3E}">
        <p14:creationId xmlns:p14="http://schemas.microsoft.com/office/powerpoint/2010/main" val="1051908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endParaRPr lang="en-US" cap="all" dirty="0"/>
          </a:p>
          <a:p>
            <a:pPr>
              <a:lnSpc>
                <a:spcPct val="90000"/>
              </a:lnSpc>
              <a:spcBef>
                <a:spcPts val="500"/>
              </a:spcBef>
            </a:pPr>
            <a:r>
              <a:rPr lang="en-US" dirty="0"/>
              <a:t>BARTER</a:t>
            </a:r>
          </a:p>
          <a:p>
            <a:pPr marL="685800" lvl="1" indent="-228600">
              <a:lnSpc>
                <a:spcPct val="90000"/>
              </a:lnSpc>
              <a:spcBef>
                <a:spcPts val="500"/>
              </a:spcBef>
              <a:buChar char="•"/>
            </a:pPr>
            <a:r>
              <a:rPr lang="en-US" dirty="0"/>
              <a:t>dates back tens of thousands of year</a:t>
            </a:r>
          </a:p>
          <a:p>
            <a:pPr marL="685800" lvl="1" indent="-228600">
              <a:lnSpc>
                <a:spcPct val="90000"/>
              </a:lnSpc>
              <a:spcBef>
                <a:spcPts val="500"/>
              </a:spcBef>
              <a:buChar char="•"/>
            </a:pPr>
            <a:r>
              <a:rPr lang="en-US" dirty="0"/>
              <a:t>Today individuals, organizations, and governments still use, and often prefer, barter as a form of exchange of goods and services.</a:t>
            </a:r>
          </a:p>
          <a:p>
            <a:pPr>
              <a:lnSpc>
                <a:spcPct val="90000"/>
              </a:lnSpc>
              <a:spcBef>
                <a:spcPts val="500"/>
              </a:spcBef>
            </a:pPr>
            <a:r>
              <a:rPr lang="en-US" dirty="0"/>
              <a:t>Cattle</a:t>
            </a:r>
          </a:p>
          <a:p>
            <a:pPr marL="685800" lvl="1" indent="-228600">
              <a:lnSpc>
                <a:spcPct val="90000"/>
              </a:lnSpc>
              <a:spcBef>
                <a:spcPts val="500"/>
              </a:spcBef>
              <a:buChar char="•"/>
            </a:pPr>
            <a:r>
              <a:rPr lang="en-US" dirty="0"/>
              <a:t>With agriculture also came the use of grain and other vegetable or plant products.</a:t>
            </a:r>
          </a:p>
          <a:p>
            <a:pPr marL="685800" lvl="1" indent="-228600">
              <a:lnSpc>
                <a:spcPct val="90000"/>
              </a:lnSpc>
              <a:spcBef>
                <a:spcPts val="500"/>
              </a:spcBef>
              <a:buChar char="•"/>
            </a:pPr>
            <a:endParaRPr lang="en-US" dirty="0"/>
          </a:p>
          <a:p>
            <a:pPr>
              <a:lnSpc>
                <a:spcPct val="90000"/>
              </a:lnSpc>
              <a:spcBef>
                <a:spcPts val="500"/>
              </a:spcBef>
            </a:pPr>
            <a:r>
              <a:rPr lang="en-US" cap="all" dirty="0"/>
              <a:t>COWRIE SHELLS</a:t>
            </a:r>
            <a:endParaRPr lang="en-US" dirty="0"/>
          </a:p>
          <a:p>
            <a:pPr marL="685800" lvl="1" indent="-228600">
              <a:lnSpc>
                <a:spcPct val="90000"/>
              </a:lnSpc>
              <a:spcBef>
                <a:spcPts val="500"/>
              </a:spcBef>
              <a:buChar char="•"/>
            </a:pPr>
            <a:r>
              <a:rPr lang="en-US" dirty="0"/>
              <a:t>First use of cowries in China</a:t>
            </a:r>
          </a:p>
          <a:p>
            <a:pPr marL="685800" lvl="1" indent="-228600">
              <a:lnSpc>
                <a:spcPct val="90000"/>
              </a:lnSpc>
              <a:spcBef>
                <a:spcPts val="500"/>
              </a:spcBef>
              <a:buChar char="•"/>
            </a:pPr>
            <a:r>
              <a:rPr lang="en-US" dirty="0"/>
              <a:t>widely available</a:t>
            </a:r>
          </a:p>
          <a:p>
            <a:pPr marL="685800" lvl="1" indent="-228600">
              <a:lnSpc>
                <a:spcPct val="90000"/>
              </a:lnSpc>
              <a:spcBef>
                <a:spcPts val="500"/>
              </a:spcBef>
              <a:buChar char="•"/>
            </a:pPr>
            <a:r>
              <a:rPr lang="en-US" dirty="0"/>
              <a:t>many societies have used cowries as money</a:t>
            </a:r>
          </a:p>
          <a:p>
            <a:pPr marL="685800" lvl="1" indent="-228600">
              <a:lnSpc>
                <a:spcPct val="90000"/>
              </a:lnSpc>
              <a:spcBef>
                <a:spcPts val="500"/>
              </a:spcBef>
              <a:buChar char="•"/>
            </a:pPr>
            <a:r>
              <a:rPr lang="en-US" dirty="0"/>
              <a:t>As recent as the middle of this century, used in some parts of Africa</a:t>
            </a:r>
          </a:p>
          <a:p>
            <a:pPr marL="1143000" lvl="2" indent="-228600">
              <a:lnSpc>
                <a:spcPct val="90000"/>
              </a:lnSpc>
              <a:spcBef>
                <a:spcPts val="500"/>
              </a:spcBef>
              <a:buChar char="•"/>
            </a:pPr>
            <a:endParaRPr lang="en-US" dirty="0"/>
          </a:p>
          <a:p>
            <a:pPr>
              <a:lnSpc>
                <a:spcPct val="90000"/>
              </a:lnSpc>
              <a:spcBef>
                <a:spcPts val="500"/>
              </a:spcBef>
            </a:pPr>
            <a:r>
              <a:rPr lang="en-US" cap="all" dirty="0"/>
              <a:t>FIRST METAL MONEY AND COINS</a:t>
            </a:r>
            <a:endParaRPr lang="en-US" dirty="0"/>
          </a:p>
          <a:p>
            <a:pPr marL="685800" lvl="1" indent="-228600">
              <a:lnSpc>
                <a:spcPct val="90000"/>
              </a:lnSpc>
              <a:spcBef>
                <a:spcPts val="500"/>
              </a:spcBef>
              <a:buChar char="•"/>
            </a:pPr>
            <a:r>
              <a:rPr lang="en-US" cap="all" dirty="0"/>
              <a:t>could be considered some of the earliest forms of metal coins.</a:t>
            </a:r>
          </a:p>
          <a:p>
            <a:pPr marL="685800" lvl="1" indent="-228600">
              <a:lnSpc>
                <a:spcPct val="90000"/>
              </a:lnSpc>
              <a:spcBef>
                <a:spcPts val="500"/>
              </a:spcBef>
              <a:buChar char="•"/>
            </a:pPr>
            <a:r>
              <a:rPr lang="en-US" cap="all" dirty="0"/>
              <a:t>Metal tool money, such as knife and spade monies, was also first used in China</a:t>
            </a:r>
          </a:p>
          <a:p>
            <a:pPr marL="685800" lvl="1" indent="-228600">
              <a:lnSpc>
                <a:spcPct val="90000"/>
              </a:lnSpc>
              <a:spcBef>
                <a:spcPts val="500"/>
              </a:spcBef>
              <a:buChar char="•"/>
            </a:pPr>
            <a:r>
              <a:rPr lang="en-US" cap="all" dirty="0"/>
              <a:t>Chinese coins were made out of base metals</a:t>
            </a:r>
          </a:p>
          <a:p>
            <a:pPr marL="685800" lvl="1" indent="-228600">
              <a:lnSpc>
                <a:spcPct val="90000"/>
              </a:lnSpc>
              <a:spcBef>
                <a:spcPts val="500"/>
              </a:spcBef>
              <a:buChar char="•"/>
            </a:pPr>
            <a:r>
              <a:rPr lang="en-US" cap="all" dirty="0"/>
              <a:t>developed into primitive versions of round coins.</a:t>
            </a:r>
          </a:p>
          <a:p>
            <a:pPr marL="1143000" lvl="2" indent="-228600">
              <a:lnSpc>
                <a:spcPct val="90000"/>
              </a:lnSpc>
              <a:spcBef>
                <a:spcPts val="500"/>
              </a:spcBef>
              <a:buChar char="•"/>
            </a:pPr>
            <a:endParaRPr lang="en-US" cap="all" dirty="0"/>
          </a:p>
          <a:p>
            <a:pPr>
              <a:lnSpc>
                <a:spcPct val="90000"/>
              </a:lnSpc>
              <a:spcBef>
                <a:spcPts val="500"/>
              </a:spcBef>
            </a:pPr>
            <a:r>
              <a:rPr lang="en-US" cap="all" dirty="0"/>
              <a:t>Modern Coinage</a:t>
            </a:r>
            <a:endParaRPr lang="en-US" dirty="0"/>
          </a:p>
          <a:p>
            <a:pPr marL="685800" lvl="1" indent="-228600">
              <a:lnSpc>
                <a:spcPct val="90000"/>
              </a:lnSpc>
              <a:spcBef>
                <a:spcPts val="500"/>
              </a:spcBef>
              <a:buChar char="•"/>
            </a:pPr>
            <a:r>
              <a:rPr lang="en-US" cap="all" dirty="0"/>
              <a:t>familiar round form of today, </a:t>
            </a:r>
          </a:p>
          <a:p>
            <a:pPr marL="685800" lvl="1" indent="-228600">
              <a:lnSpc>
                <a:spcPct val="90000"/>
              </a:lnSpc>
              <a:spcBef>
                <a:spcPts val="500"/>
              </a:spcBef>
              <a:buChar char="•"/>
            </a:pPr>
            <a:r>
              <a:rPr lang="en-US" cap="all" dirty="0"/>
              <a:t>first appeared in Lydia, which is part of present-day Turkey</a:t>
            </a:r>
            <a:endParaRPr lang="en-US" dirty="0"/>
          </a:p>
          <a:p>
            <a:pPr marL="685800" lvl="1" indent="-228600">
              <a:lnSpc>
                <a:spcPct val="90000"/>
              </a:lnSpc>
              <a:spcBef>
                <a:spcPts val="500"/>
              </a:spcBef>
              <a:buChar char="•"/>
            </a:pPr>
            <a:r>
              <a:rPr lang="en-US" cap="all" dirty="0"/>
              <a:t>made from precious metals such as silver, bronze, and gold, which had </a:t>
            </a:r>
            <a:r>
              <a:rPr lang="en-US" b="1" cap="all" dirty="0"/>
              <a:t>more inherent value</a:t>
            </a:r>
            <a:r>
              <a:rPr lang="en-US" cap="all" dirty="0"/>
              <a:t>.</a:t>
            </a:r>
          </a:p>
          <a:p>
            <a:pPr marL="685800" lvl="1" indent="-228600">
              <a:lnSpc>
                <a:spcPct val="90000"/>
              </a:lnSpc>
              <a:spcBef>
                <a:spcPts val="500"/>
              </a:spcBef>
              <a:buChar char="•"/>
            </a:pPr>
            <a:r>
              <a:rPr lang="en-US" cap="all" dirty="0"/>
              <a:t>techniques quickly copied and further refined by the Greek, Persian, Macedonian, and later the Roman empires.</a:t>
            </a:r>
            <a:endParaRPr lang="en-US" dirty="0"/>
          </a:p>
          <a:p>
            <a:pPr marL="1143000" lvl="2" indent="-228600">
              <a:lnSpc>
                <a:spcPct val="90000"/>
              </a:lnSpc>
              <a:spcBef>
                <a:spcPts val="500"/>
              </a:spcBef>
              <a:buChar char="•"/>
            </a:pPr>
            <a:endParaRPr lang="en-US" cap="all" dirty="0"/>
          </a:p>
          <a:p>
            <a:pPr>
              <a:lnSpc>
                <a:spcPct val="90000"/>
              </a:lnSpc>
              <a:spcBef>
                <a:spcPts val="500"/>
              </a:spcBef>
            </a:pPr>
            <a:r>
              <a:rPr lang="en-US" cap="all" dirty="0"/>
              <a:t>LEATHER MONEY</a:t>
            </a:r>
            <a:endParaRPr lang="en-US" dirty="0"/>
          </a:p>
          <a:p>
            <a:pPr marL="685800" lvl="1" indent="-228600">
              <a:lnSpc>
                <a:spcPct val="90000"/>
              </a:lnSpc>
              <a:spcBef>
                <a:spcPts val="500"/>
              </a:spcBef>
              <a:buChar char="•"/>
            </a:pPr>
            <a:r>
              <a:rPr lang="en-US" cap="all" dirty="0"/>
              <a:t>used in China in the form of one-foot-square pieces of white deerskin with colorful borders.</a:t>
            </a:r>
          </a:p>
          <a:p>
            <a:pPr lvl="2">
              <a:lnSpc>
                <a:spcPct val="90000"/>
              </a:lnSpc>
              <a:spcBef>
                <a:spcPts val="500"/>
              </a:spcBef>
            </a:pPr>
            <a:endParaRPr lang="en-US" cap="all" dirty="0"/>
          </a:p>
          <a:p>
            <a:pPr>
              <a:lnSpc>
                <a:spcPct val="90000"/>
              </a:lnSpc>
              <a:spcBef>
                <a:spcPts val="500"/>
              </a:spcBef>
            </a:pPr>
            <a:r>
              <a:rPr lang="en-US" cap="all" dirty="0"/>
              <a:t>Pay through The Nose</a:t>
            </a:r>
            <a:endParaRPr lang="en-US" dirty="0"/>
          </a:p>
          <a:p>
            <a:pPr marL="685800" lvl="1" indent="-228600">
              <a:lnSpc>
                <a:spcPct val="90000"/>
              </a:lnSpc>
              <a:spcBef>
                <a:spcPts val="500"/>
              </a:spcBef>
              <a:buChar char="•"/>
            </a:pPr>
            <a:r>
              <a:rPr lang="en-US" cap="all" dirty="0"/>
              <a:t>who slit the noses of those who were remiss in paying the Danish poll tax. </a:t>
            </a:r>
            <a:endParaRPr lang="en-US" dirty="0"/>
          </a:p>
          <a:p>
            <a:pPr marL="1143000" lvl="2" indent="-228600">
              <a:lnSpc>
                <a:spcPct val="90000"/>
              </a:lnSpc>
              <a:spcBef>
                <a:spcPts val="500"/>
              </a:spcBef>
              <a:buChar char="•"/>
            </a:pPr>
            <a:endParaRPr lang="en-US" cap="all" dirty="0"/>
          </a:p>
          <a:p>
            <a:pPr>
              <a:lnSpc>
                <a:spcPct val="90000"/>
              </a:lnSpc>
              <a:spcBef>
                <a:spcPts val="500"/>
              </a:spcBef>
            </a:pPr>
            <a:r>
              <a:rPr lang="en-US" cap="all" dirty="0"/>
              <a:t>Paper Currency</a:t>
            </a:r>
          </a:p>
          <a:p>
            <a:pPr marL="685800" lvl="1" indent="-228600">
              <a:lnSpc>
                <a:spcPct val="90000"/>
              </a:lnSpc>
              <a:spcBef>
                <a:spcPts val="500"/>
              </a:spcBef>
              <a:buChar char="•"/>
            </a:pPr>
            <a:r>
              <a:rPr lang="en-US" cap="all" dirty="0"/>
              <a:t>China experienced over 500 years of early paper money, spanning from the ninth through the fifteenth century.</a:t>
            </a:r>
          </a:p>
          <a:p>
            <a:pPr marL="685800" lvl="1" indent="-228600">
              <a:lnSpc>
                <a:spcPct val="90000"/>
              </a:lnSpc>
              <a:spcBef>
                <a:spcPts val="500"/>
              </a:spcBef>
              <a:buChar char="•"/>
            </a:pPr>
            <a:r>
              <a:rPr lang="en-US" cap="all" dirty="0"/>
              <a:t>This was still many years before paper currency would reappear in Europe, and three centuries before it was considered common</a:t>
            </a:r>
          </a:p>
          <a:p>
            <a:pPr marL="685800" lvl="1" indent="-228600">
              <a:lnSpc>
                <a:spcPct val="90000"/>
              </a:lnSpc>
              <a:spcBef>
                <a:spcPts val="500"/>
              </a:spcBef>
              <a:buChar char="•"/>
            </a:pPr>
            <a:r>
              <a:rPr lang="en-US" cap="all" dirty="0">
                <a:solidFill>
                  <a:srgbClr val="FFFFFF"/>
                </a:solidFill>
              </a:rPr>
              <a:t>1455, paper money in China disappeared for several hundred years.</a:t>
            </a:r>
          </a:p>
          <a:p>
            <a:pPr marL="1143000" lvl="2" indent="-228600">
              <a:lnSpc>
                <a:spcPct val="90000"/>
              </a:lnSpc>
              <a:spcBef>
                <a:spcPts val="500"/>
              </a:spcBef>
              <a:buChar char="•"/>
            </a:pPr>
            <a:endParaRPr lang="en-US" cap="all" dirty="0"/>
          </a:p>
          <a:p>
            <a:pPr>
              <a:lnSpc>
                <a:spcPct val="90000"/>
              </a:lnSpc>
              <a:spcBef>
                <a:spcPts val="1000"/>
              </a:spcBef>
            </a:pPr>
            <a:r>
              <a:rPr lang="en-US" cap="all" dirty="0"/>
              <a:t>1500: POTLACH: "Potlach" comes from  Chinook Indian ceremony where not only were gifts exchanged, but dances, feasts, and other public rituals were performed.</a:t>
            </a:r>
          </a:p>
          <a:p>
            <a:pPr marL="685800" lvl="1" indent="-228600">
              <a:lnSpc>
                <a:spcPct val="90000"/>
              </a:lnSpc>
              <a:spcBef>
                <a:spcPts val="500"/>
              </a:spcBef>
              <a:buChar char="•"/>
            </a:pPr>
            <a:r>
              <a:rPr lang="en-US" cap="all" dirty="0"/>
              <a:t>In some instances potlach was a form of initiation into secret tribal societies. </a:t>
            </a:r>
            <a:endParaRPr lang="en-US" dirty="0"/>
          </a:p>
          <a:p>
            <a:pPr marL="685800" lvl="1" indent="-228600">
              <a:lnSpc>
                <a:spcPct val="90000"/>
              </a:lnSpc>
              <a:spcBef>
                <a:spcPts val="500"/>
              </a:spcBef>
              <a:buChar char="•"/>
            </a:pPr>
            <a:r>
              <a:rPr lang="en-US" cap="all" dirty="0"/>
              <a:t>Because the exchange of gifts was so important in establishing a leader's social rank, potlach often </a:t>
            </a:r>
            <a:r>
              <a:rPr lang="en-US" cap="all" dirty="0" err="1"/>
              <a:t>spiralled</a:t>
            </a:r>
            <a:r>
              <a:rPr lang="en-US" cap="all" dirty="0"/>
              <a:t> out of control as the gifts became progressively more lavish and tribes put on larger and grander feasts and celebrations in an attempt to out-do each other.</a:t>
            </a:r>
          </a:p>
          <a:p>
            <a:pPr marL="1143000" lvl="2" indent="-228600">
              <a:lnSpc>
                <a:spcPct val="90000"/>
              </a:lnSpc>
              <a:spcBef>
                <a:spcPts val="500"/>
              </a:spcBef>
              <a:buChar char="•"/>
            </a:pPr>
            <a:endParaRPr lang="en-US" cap="all" dirty="0"/>
          </a:p>
          <a:p>
            <a:pPr>
              <a:lnSpc>
                <a:spcPct val="90000"/>
              </a:lnSpc>
              <a:spcBef>
                <a:spcPts val="1000"/>
              </a:spcBef>
            </a:pPr>
            <a:r>
              <a:rPr lang="en-US" cap="all" dirty="0"/>
              <a:t>1535: WAMPUM: Strings of beads made from clam shells, was by North American Indians in 1535.</a:t>
            </a:r>
            <a:endParaRPr lang="en-US" dirty="0"/>
          </a:p>
          <a:p>
            <a:pPr marL="685800" lvl="1" indent="-228600">
              <a:lnSpc>
                <a:spcPct val="90000"/>
              </a:lnSpc>
              <a:spcBef>
                <a:spcPts val="1000"/>
              </a:spcBef>
              <a:buChar char="•"/>
            </a:pPr>
            <a:r>
              <a:rPr lang="en-US" cap="all" dirty="0"/>
              <a:t>The earliest known use of wampum</a:t>
            </a:r>
            <a:endParaRPr lang="en-US" dirty="0"/>
          </a:p>
          <a:p>
            <a:pPr marL="685800" lvl="1" indent="-228600">
              <a:lnSpc>
                <a:spcPct val="90000"/>
              </a:lnSpc>
              <a:spcBef>
                <a:spcPts val="500"/>
              </a:spcBef>
              <a:buChar char="•"/>
            </a:pPr>
            <a:r>
              <a:rPr lang="en-US" cap="all" dirty="0"/>
              <a:t>Most likely, this monetary medium existed well before this date.</a:t>
            </a:r>
          </a:p>
          <a:p>
            <a:pPr marL="685800" lvl="1" indent="-228600">
              <a:lnSpc>
                <a:spcPct val="90000"/>
              </a:lnSpc>
              <a:spcBef>
                <a:spcPts val="500"/>
              </a:spcBef>
              <a:buChar char="•"/>
            </a:pPr>
            <a:r>
              <a:rPr lang="en-US" cap="all" dirty="0"/>
              <a:t>Indian word "wampum" means white, which was the color of the beads</a:t>
            </a:r>
          </a:p>
          <a:p>
            <a:pPr marL="685800" lvl="1" indent="-228600">
              <a:lnSpc>
                <a:spcPct val="90000"/>
              </a:lnSpc>
              <a:spcBef>
                <a:spcPts val="500"/>
              </a:spcBef>
              <a:buChar char="•"/>
            </a:pPr>
            <a:endParaRPr lang="en-US" cap="all" dirty="0"/>
          </a:p>
          <a:p>
            <a:pPr>
              <a:lnSpc>
                <a:spcPct val="90000"/>
              </a:lnSpc>
              <a:spcBef>
                <a:spcPts val="500"/>
              </a:spcBef>
            </a:pPr>
            <a:r>
              <a:rPr lang="en-US" cap="all" dirty="0"/>
              <a:t>GOLD STANDARD</a:t>
            </a:r>
          </a:p>
          <a:p>
            <a:pPr marL="685800" lvl="1" indent="-228600">
              <a:lnSpc>
                <a:spcPct val="90000"/>
              </a:lnSpc>
              <a:spcBef>
                <a:spcPts val="500"/>
              </a:spcBef>
              <a:buChar char="•"/>
            </a:pPr>
            <a:r>
              <a:rPr lang="en-US" cap="all" dirty="0"/>
              <a:t>Banknotes had been used in England and Europe for several hundred years before this time, but their worth had never been tied directly to gold. </a:t>
            </a:r>
          </a:p>
          <a:p>
            <a:pPr marL="685800" lvl="1" indent="-228600">
              <a:lnSpc>
                <a:spcPct val="90000"/>
              </a:lnSpc>
              <a:spcBef>
                <a:spcPts val="500"/>
              </a:spcBef>
              <a:buChar char="•"/>
            </a:pPr>
            <a:r>
              <a:rPr lang="en-US" cap="all" dirty="0"/>
              <a:t>Devaluing was the first step in ending the relationship altogether.</a:t>
            </a:r>
          </a:p>
          <a:p>
            <a:pPr marL="685800" lvl="1"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685800" lvl="1" indent="-228600">
              <a:lnSpc>
                <a:spcPct val="90000"/>
              </a:lnSpc>
              <a:spcBef>
                <a:spcPts val="500"/>
              </a:spcBef>
              <a:buChar char="•"/>
            </a:pPr>
            <a:endParaRPr lang="en-US" cap="all" dirty="0"/>
          </a:p>
          <a:p>
            <a:pPr marL="1143000" lvl="2" indent="-228600">
              <a:lnSpc>
                <a:spcPct val="90000"/>
              </a:lnSpc>
              <a:spcBef>
                <a:spcPts val="500"/>
              </a:spcBef>
              <a:buChar char="•"/>
            </a:pPr>
            <a:endParaRPr lang="en-US" cap="all" dirty="0"/>
          </a:p>
          <a:p>
            <a:pPr marL="1143000" lvl="2" indent="-228600">
              <a:lnSpc>
                <a:spcPct val="90000"/>
              </a:lnSpc>
              <a:spcBef>
                <a:spcPts val="500"/>
              </a:spcBef>
              <a:buChar char="•"/>
            </a:pPr>
            <a:endParaRPr lang="en-US" dirty="0"/>
          </a:p>
          <a:p>
            <a:pPr marL="1143000" lvl="2" indent="-228600">
              <a:lnSpc>
                <a:spcPct val="90000"/>
              </a:lnSpc>
              <a:spcBef>
                <a:spcPts val="500"/>
              </a:spcBef>
              <a:buChar char="•"/>
            </a:pPr>
            <a:endParaRPr lang="en-US" dirty="0"/>
          </a:p>
          <a:p>
            <a:pPr marL="1143000" lvl="2" indent="-228600">
              <a:lnSpc>
                <a:spcPct val="90000"/>
              </a:lnSpc>
              <a:spcBef>
                <a:spcPts val="500"/>
              </a:spcBef>
              <a:buChar char="•"/>
            </a:pPr>
            <a:endParaRPr lang="en-US" dirty="0"/>
          </a:p>
          <a:p>
            <a:pPr marL="1143000" lvl="2" indent="-228600">
              <a:lnSpc>
                <a:spcPct val="90000"/>
              </a:lnSpc>
              <a:spcBef>
                <a:spcPts val="500"/>
              </a:spcBef>
              <a:buChar char="•"/>
            </a:pPr>
            <a:endParaRPr lang="en-US" dirty="0"/>
          </a:p>
          <a:p>
            <a:endParaRPr lang="en-US" dirty="0"/>
          </a:p>
        </p:txBody>
      </p:sp>
      <p:sp>
        <p:nvSpPr>
          <p:cNvPr id="4" name="Slide Number Placeholder 3"/>
          <p:cNvSpPr>
            <a:spLocks noGrp="1"/>
          </p:cNvSpPr>
          <p:nvPr>
            <p:ph type="sldNum" sz="quarter" idx="10"/>
          </p:nvPr>
        </p:nvSpPr>
        <p:spPr/>
        <p:txBody>
          <a:bodyPr/>
          <a:lstStyle/>
          <a:p>
            <a:fld id="{DBFF92B2-6B4F-4523-87CF-6841BD97EE62}" type="slidenum">
              <a:rPr lang="en-US"/>
              <a:t>42</a:t>
            </a:fld>
            <a:endParaRPr lang="en-US"/>
          </a:p>
        </p:txBody>
      </p:sp>
    </p:spTree>
    <p:extLst>
      <p:ext uri="{BB962C8B-B14F-4D97-AF65-F5344CB8AC3E}">
        <p14:creationId xmlns:p14="http://schemas.microsoft.com/office/powerpoint/2010/main" val="3995394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precious metals can be coined from bars or melted down into bars again.</a:t>
            </a:r>
          </a:p>
          <a:p>
            <a:endParaRPr lang="en-US" dirty="0"/>
          </a:p>
          <a:p>
            <a:r>
              <a:rPr lang="en-US" dirty="0"/>
              <a:t>This is why diamonds, works of art, or real estate are not suitable as money.</a:t>
            </a:r>
          </a:p>
          <a:p>
            <a:endParaRPr lang="en-US" dirty="0"/>
          </a:p>
          <a:p>
            <a:r>
              <a:rPr lang="en-US" dirty="0"/>
              <a:t> For instance, coins are often milled with a </a:t>
            </a:r>
            <a:r>
              <a:rPr lang="en-US" dirty="0" err="1"/>
              <a:t>reeded</a:t>
            </a:r>
            <a:r>
              <a:rPr lang="en-US" dirty="0"/>
              <a:t> edge, so that any removal of material from the coin (lowering its commodity value) will be easy to detect.</a:t>
            </a:r>
          </a:p>
          <a:p>
            <a:endParaRPr lang="en-US" dirty="0"/>
          </a:p>
          <a:p>
            <a:endParaRPr lang="en-US" dirty="0"/>
          </a:p>
        </p:txBody>
      </p:sp>
      <p:sp>
        <p:nvSpPr>
          <p:cNvPr id="4" name="Slide Number Placeholder 3"/>
          <p:cNvSpPr>
            <a:spLocks noGrp="1"/>
          </p:cNvSpPr>
          <p:nvPr>
            <p:ph type="sldNum" sz="quarter" idx="10"/>
          </p:nvPr>
        </p:nvSpPr>
        <p:spPr/>
        <p:txBody>
          <a:bodyPr/>
          <a:lstStyle/>
          <a:p>
            <a:fld id="{DBFF92B2-6B4F-4523-87CF-6841BD97EE62}" type="slidenum">
              <a:rPr lang="en-US"/>
              <a:t>43</a:t>
            </a:fld>
            <a:endParaRPr lang="en-US"/>
          </a:p>
        </p:txBody>
      </p:sp>
    </p:spTree>
    <p:extLst>
      <p:ext uri="{BB962C8B-B14F-4D97-AF65-F5344CB8AC3E}">
        <p14:creationId xmlns:p14="http://schemas.microsoft.com/office/powerpoint/2010/main" val="334801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 was popular as a medium of exchange and store of value because it was inert.</a:t>
            </a:r>
          </a:p>
          <a:p>
            <a:endParaRPr lang="en-US" dirty="0">
              <a:solidFill>
                <a:srgbClr val="FFFFFF"/>
              </a:solidFill>
            </a:endParaRPr>
          </a:p>
          <a:p>
            <a:r>
              <a:rPr lang="en-US" dirty="0"/>
              <a:t>Gold was convenient to move because even small amounts of it had considerable value.</a:t>
            </a:r>
          </a:p>
          <a:p>
            <a:endParaRPr lang="en-US" dirty="0">
              <a:solidFill>
                <a:srgbClr val="FFFFFF"/>
              </a:solidFill>
            </a:endParaRPr>
          </a:p>
          <a:p>
            <a:r>
              <a:rPr lang="en-US" dirty="0"/>
              <a:t>Gold also had a constant value due to its special physical and chemical properties, which made it cherished by men.</a:t>
            </a:r>
          </a:p>
          <a:p>
            <a:endParaRPr lang="en-US" dirty="0"/>
          </a:p>
        </p:txBody>
      </p:sp>
      <p:sp>
        <p:nvSpPr>
          <p:cNvPr id="4" name="Slide Number Placeholder 3"/>
          <p:cNvSpPr>
            <a:spLocks noGrp="1"/>
          </p:cNvSpPr>
          <p:nvPr>
            <p:ph type="sldNum" sz="quarter" idx="10"/>
          </p:nvPr>
        </p:nvSpPr>
        <p:spPr/>
        <p:txBody>
          <a:bodyPr/>
          <a:lstStyle/>
          <a:p>
            <a:fld id="{DBFF92B2-6B4F-4523-87CF-6841BD97EE62}" type="slidenum">
              <a:rPr lang="en-US"/>
              <a:t>44</a:t>
            </a:fld>
            <a:endParaRPr lang="en-US"/>
          </a:p>
        </p:txBody>
      </p:sp>
    </p:spTree>
    <p:extLst>
      <p:ext uri="{BB962C8B-B14F-4D97-AF65-F5344CB8AC3E}">
        <p14:creationId xmlns:p14="http://schemas.microsoft.com/office/powerpoint/2010/main" val="457698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Coin Market Cap</a:t>
            </a:r>
          </a:p>
          <a:p>
            <a:endParaRPr lang="en-US" dirty="0"/>
          </a:p>
          <a:p>
            <a:r>
              <a:rPr lang="en-US" dirty="0"/>
              <a:t>Top Cryptos in 4 words</a:t>
            </a:r>
          </a:p>
        </p:txBody>
      </p:sp>
      <p:sp>
        <p:nvSpPr>
          <p:cNvPr id="4" name="Slide Number Placeholder 3"/>
          <p:cNvSpPr>
            <a:spLocks noGrp="1"/>
          </p:cNvSpPr>
          <p:nvPr>
            <p:ph type="sldNum" sz="quarter" idx="10"/>
          </p:nvPr>
        </p:nvSpPr>
        <p:spPr/>
        <p:txBody>
          <a:bodyPr/>
          <a:lstStyle/>
          <a:p>
            <a:fld id="{DBFF92B2-6B4F-4523-87CF-6841BD97EE62}" type="slidenum">
              <a:rPr lang="en-US"/>
              <a:t>49</a:t>
            </a:fld>
            <a:endParaRPr lang="en-US"/>
          </a:p>
        </p:txBody>
      </p:sp>
    </p:spTree>
    <p:extLst>
      <p:ext uri="{BB962C8B-B14F-4D97-AF65-F5344CB8AC3E}">
        <p14:creationId xmlns:p14="http://schemas.microsoft.com/office/powerpoint/2010/main" val="1845617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Blockchain technologies break down into three categories: products, platforms, and protocols.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Products serve end users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Platforms serve product developers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Protocols serve platform &amp; product developers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Products sit at the top of the stack and are what end users interact with. These are often standalone assets: cryptocurrencies and tokens. Sometimes these assets serve a function within larger products called smart contracts or decentralized applications (</a:t>
            </a:r>
            <a:r>
              <a:rPr lang="en-US" sz="1200" b="0" i="0" kern="1200" dirty="0" err="1">
                <a:solidFill>
                  <a:schemeClr val="tx1"/>
                </a:solidFill>
                <a:effectLst/>
                <a:latin typeface="+mn-lt"/>
                <a:ea typeface="+mn-ea"/>
                <a:cs typeface="+mn-cs"/>
              </a:rPr>
              <a:t>dapps</a:t>
            </a:r>
            <a:r>
              <a:rPr lang="en-US" sz="1200" b="0" i="0" kern="1200" dirty="0">
                <a:solidFill>
                  <a:schemeClr val="tx1"/>
                </a:solidFill>
                <a:effectLst/>
                <a:latin typeface="+mn-lt"/>
                <a:ea typeface="+mn-ea"/>
                <a:cs typeface="+mn-cs"/>
              </a:rPr>
              <a:t>). Tokens are generally built by developers on top of a platform.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Platforms are a kind of middleware. Platforms facilitate the creation of products (in this case, tokens) and are usually associated with things like IDEs, high level languages, compilers, and other tools. These platforms, along with the products built on top of them, abide by conventions and procedures defined in their respective protocols.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Protocols are the set of rules that govern the network. Blockchain protocols usually include rules about consensus, transaction validation, and network participation. Protocols are often dependent on economic incentives — which generally means the protocol hinges upon an asset.</a:t>
            </a:r>
          </a:p>
          <a:p>
            <a:r>
              <a:rPr lang="en-US" sz="1200" b="0" i="0" kern="1200" dirty="0">
                <a:solidFill>
                  <a:schemeClr val="tx1"/>
                </a:solidFill>
                <a:effectLst/>
                <a:latin typeface="+mn-lt"/>
                <a:ea typeface="+mn-ea"/>
                <a:cs typeface="+mn-cs"/>
              </a:rPr>
              <a:t>Circularly, this protocol-level asset can also serve as the protocol’s native product (no platform required!)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Bitcoin is a good example of this. Bitcoin (capital B) refers to the protocol. The protocol hinges upon a native asset: bitcoin (lowercase b). This native asset is also what gets used as the end product: it is the user’s means of payment, store of value, and (let’s be honest) vehicle for speculation. Note that Bitcoin does not really offer a platform. It’s not very friendly for developers trying to build new products on top of it.</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Ethereum</a:t>
            </a:r>
            <a:r>
              <a:rPr lang="en-US" sz="1200" b="0" i="0" kern="1200" dirty="0">
                <a:solidFill>
                  <a:schemeClr val="tx1"/>
                </a:solidFill>
                <a:effectLst/>
                <a:latin typeface="+mn-lt"/>
                <a:ea typeface="+mn-ea"/>
                <a:cs typeface="+mn-cs"/>
              </a:rPr>
              <a:t>, on the other hand, exists at all three layers. It is a protocol, providing base-level rules. It is a platform, enabling developers to build new products on the system. And, because its protocol also has a native asset, it also gets a built-in product (in the form of ether).</a:t>
            </a:r>
          </a:p>
          <a:p>
            <a:endParaRPr lang="en-US" dirty="0"/>
          </a:p>
        </p:txBody>
      </p:sp>
      <p:sp>
        <p:nvSpPr>
          <p:cNvPr id="4" name="Slide Number Placeholder 3"/>
          <p:cNvSpPr>
            <a:spLocks noGrp="1"/>
          </p:cNvSpPr>
          <p:nvPr>
            <p:ph type="sldNum" sz="quarter" idx="10"/>
          </p:nvPr>
        </p:nvSpPr>
        <p:spPr/>
        <p:txBody>
          <a:bodyPr/>
          <a:lstStyle/>
          <a:p>
            <a:fld id="{C131D488-7679-4D12-9E43-B884EBA92CD8}" type="slidenum">
              <a:rPr lang="en-US" smtClean="0"/>
              <a:t>57</a:t>
            </a:fld>
            <a:endParaRPr lang="en-US"/>
          </a:p>
        </p:txBody>
      </p:sp>
    </p:spTree>
    <p:extLst>
      <p:ext uri="{BB962C8B-B14F-4D97-AF65-F5344CB8AC3E}">
        <p14:creationId xmlns:p14="http://schemas.microsoft.com/office/powerpoint/2010/main" val="1507522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E9DDA5-0AF2-40BD-AF16-6CD0D2AEF0E7}" type="slidenum">
              <a:rPr lang="en-US" smtClean="0"/>
              <a:t>59</a:t>
            </a:fld>
            <a:endParaRPr lang="en-US"/>
          </a:p>
        </p:txBody>
      </p:sp>
    </p:spTree>
    <p:extLst>
      <p:ext uri="{BB962C8B-B14F-4D97-AF65-F5344CB8AC3E}">
        <p14:creationId xmlns:p14="http://schemas.microsoft.com/office/powerpoint/2010/main" val="2989245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50388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75525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125266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38760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03850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88476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52411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a:t>
            </a:r>
          </a:p>
          <a:p>
            <a:r>
              <a:rPr lang="en-US" dirty="0">
                <a:hlinkClick r:id="rId3"/>
              </a:rPr>
              <a:t>https://www.flickr.com/photos/donkeyhotey/6262484026</a:t>
            </a:r>
            <a:endParaRPr lang="en-US">
              <a:hlinkClick r:id="rId3"/>
            </a:endParaRPr>
          </a:p>
          <a:p>
            <a:endParaRPr lang="en-US" dirty="0"/>
          </a:p>
        </p:txBody>
      </p:sp>
      <p:sp>
        <p:nvSpPr>
          <p:cNvPr id="4" name="Slide Number Placeholder 3"/>
          <p:cNvSpPr>
            <a:spLocks noGrp="1"/>
          </p:cNvSpPr>
          <p:nvPr>
            <p:ph type="sldNum" sz="quarter" idx="10"/>
          </p:nvPr>
        </p:nvSpPr>
        <p:spPr/>
        <p:txBody>
          <a:bodyPr/>
          <a:lstStyle/>
          <a:p>
            <a:fld id="{DBFF92B2-6B4F-4523-87CF-6841BD97EE62}" type="slidenum">
              <a:rPr lang="en-US"/>
              <a:t>87</a:t>
            </a:fld>
            <a:endParaRPr lang="en-US"/>
          </a:p>
        </p:txBody>
      </p:sp>
    </p:spTree>
    <p:extLst>
      <p:ext uri="{BB962C8B-B14F-4D97-AF65-F5344CB8AC3E}">
        <p14:creationId xmlns:p14="http://schemas.microsoft.com/office/powerpoint/2010/main" val="3941837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a:t>
            </a:r>
          </a:p>
          <a:p>
            <a:r>
              <a:rPr lang="en-US" dirty="0">
                <a:hlinkClick r:id="rId3"/>
              </a:rPr>
              <a:t>https://www.flickr.com/photos/donkeyhotey/6262484026</a:t>
            </a:r>
            <a:endParaRPr lang="en-US">
              <a:hlinkClick r:id="rId3"/>
            </a:endParaRPr>
          </a:p>
          <a:p>
            <a:endParaRPr lang="en-US" dirty="0"/>
          </a:p>
        </p:txBody>
      </p:sp>
      <p:sp>
        <p:nvSpPr>
          <p:cNvPr id="4" name="Slide Number Placeholder 3"/>
          <p:cNvSpPr>
            <a:spLocks noGrp="1"/>
          </p:cNvSpPr>
          <p:nvPr>
            <p:ph type="sldNum" sz="quarter" idx="10"/>
          </p:nvPr>
        </p:nvSpPr>
        <p:spPr/>
        <p:txBody>
          <a:bodyPr/>
          <a:lstStyle/>
          <a:p>
            <a:fld id="{DBFF92B2-6B4F-4523-87CF-6841BD97EE62}" type="slidenum">
              <a:rPr lang="en-US"/>
              <a:t>88</a:t>
            </a:fld>
            <a:endParaRPr lang="en-US"/>
          </a:p>
        </p:txBody>
      </p:sp>
    </p:spTree>
    <p:extLst>
      <p:ext uri="{BB962C8B-B14F-4D97-AF65-F5344CB8AC3E}">
        <p14:creationId xmlns:p14="http://schemas.microsoft.com/office/powerpoint/2010/main" val="3109376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a:t>
            </a:r>
          </a:p>
          <a:p>
            <a:r>
              <a:rPr lang="en-US" dirty="0">
                <a:hlinkClick r:id="rId3"/>
              </a:rPr>
              <a:t>https://pixabay.com/en/money-finance-business-wealth-1012597/</a:t>
            </a:r>
            <a:endParaRPr lang="en-US">
              <a:hlinkClick r:id="rId3"/>
            </a:endParaRPr>
          </a:p>
          <a:p>
            <a:endParaRPr lang="en-US" dirty="0"/>
          </a:p>
        </p:txBody>
      </p:sp>
      <p:sp>
        <p:nvSpPr>
          <p:cNvPr id="4" name="Slide Number Placeholder 3"/>
          <p:cNvSpPr>
            <a:spLocks noGrp="1"/>
          </p:cNvSpPr>
          <p:nvPr>
            <p:ph type="sldNum" sz="quarter" idx="10"/>
          </p:nvPr>
        </p:nvSpPr>
        <p:spPr/>
        <p:txBody>
          <a:bodyPr/>
          <a:lstStyle/>
          <a:p>
            <a:fld id="{DBFF92B2-6B4F-4523-87CF-6841BD97EE62}" type="slidenum">
              <a:rPr lang="en-US"/>
              <a:t>89</a:t>
            </a:fld>
            <a:endParaRPr lang="en-US"/>
          </a:p>
        </p:txBody>
      </p:sp>
    </p:spTree>
    <p:extLst>
      <p:ext uri="{BB962C8B-B14F-4D97-AF65-F5344CB8AC3E}">
        <p14:creationId xmlns:p14="http://schemas.microsoft.com/office/powerpoint/2010/main" val="3091024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a:t>
            </a:r>
          </a:p>
          <a:p>
            <a:r>
              <a:rPr lang="en-US" dirty="0">
                <a:solidFill>
                  <a:srgbClr val="FFFFFF"/>
                </a:solidFill>
                <a:hlinkClick r:id="rId3"/>
              </a:rPr>
              <a:t>http://maxpixel.freegreatpicture.com/Insolvency-Bankrupt-Debt-Bankruptcy-Insolvent-2922154</a:t>
            </a:r>
            <a:endParaRPr lang="en-US">
              <a:solidFill>
                <a:srgbClr val="000000"/>
              </a:solidFill>
              <a:hlinkClick r:id="rId3"/>
            </a:endParaRPr>
          </a:p>
          <a:p>
            <a:endParaRPr lang="en-US" dirty="0">
              <a:solidFill>
                <a:srgbClr val="FFFFFF"/>
              </a:solidFill>
            </a:endParaRPr>
          </a:p>
        </p:txBody>
      </p:sp>
      <p:sp>
        <p:nvSpPr>
          <p:cNvPr id="4" name="Slide Number Placeholder 3"/>
          <p:cNvSpPr>
            <a:spLocks noGrp="1"/>
          </p:cNvSpPr>
          <p:nvPr>
            <p:ph type="sldNum" sz="quarter" idx="10"/>
          </p:nvPr>
        </p:nvSpPr>
        <p:spPr/>
        <p:txBody>
          <a:bodyPr/>
          <a:lstStyle/>
          <a:p>
            <a:fld id="{DBFF92B2-6B4F-4523-87CF-6841BD97EE62}" type="slidenum">
              <a:rPr lang="en-US"/>
              <a:t>90</a:t>
            </a:fld>
            <a:endParaRPr lang="en-US"/>
          </a:p>
        </p:txBody>
      </p:sp>
    </p:spTree>
    <p:extLst>
      <p:ext uri="{BB962C8B-B14F-4D97-AF65-F5344CB8AC3E}">
        <p14:creationId xmlns:p14="http://schemas.microsoft.com/office/powerpoint/2010/main" val="3626088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solidFill>
                  <a:srgbClr val="FFFFFF"/>
                </a:solidFill>
                <a:hlinkClick r:id="rId3"/>
              </a:rPr>
              <a:t>http://maxpixel.freegreatpicture.com/Paper-Certificate-Roll-Scroll-Parchment-Sheet-154169</a:t>
            </a:r>
            <a:endParaRPr lang="en-US">
              <a:solidFill>
                <a:srgbClr val="000000"/>
              </a:solidFill>
              <a:hlinkClick r:id="rId3"/>
            </a:endParaRPr>
          </a:p>
          <a:p>
            <a:endParaRPr lang="en-US" dirty="0">
              <a:solidFill>
                <a:srgbClr val="FFFFFF"/>
              </a:solidFill>
            </a:endParaRPr>
          </a:p>
        </p:txBody>
      </p:sp>
      <p:sp>
        <p:nvSpPr>
          <p:cNvPr id="4" name="Slide Number Placeholder 3"/>
          <p:cNvSpPr>
            <a:spLocks noGrp="1"/>
          </p:cNvSpPr>
          <p:nvPr>
            <p:ph type="sldNum" sz="quarter" idx="10"/>
          </p:nvPr>
        </p:nvSpPr>
        <p:spPr/>
        <p:txBody>
          <a:bodyPr/>
          <a:lstStyle/>
          <a:p>
            <a:fld id="{DBFF92B2-6B4F-4523-87CF-6841BD97EE62}" type="slidenum">
              <a:rPr lang="en-US"/>
              <a:t>91</a:t>
            </a:fld>
            <a:endParaRPr lang="en-US"/>
          </a:p>
        </p:txBody>
      </p:sp>
    </p:spTree>
    <p:extLst>
      <p:ext uri="{BB962C8B-B14F-4D97-AF65-F5344CB8AC3E}">
        <p14:creationId xmlns:p14="http://schemas.microsoft.com/office/powerpoint/2010/main" val="2927790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hlinkClick r:id="rId3"/>
              </a:rPr>
              <a:t>https://www.quora.com/How-do-you-register-an-ICO-with-the-SEC</a:t>
            </a:r>
            <a:endParaRPr lang="en-US">
              <a:hlinkClick r:id="rId3"/>
            </a:endParaRPr>
          </a:p>
          <a:p>
            <a:r>
              <a:rPr lang="en-US" dirty="0">
                <a:hlinkClick r:id="rId4"/>
              </a:rPr>
              <a:t>https://www.sec.gov/news/public-statement/statement-clayton-2017-12-11</a:t>
            </a:r>
            <a:endParaRPr lang="en-US">
              <a:hlinkClick r:id="rId4"/>
            </a:endParaRPr>
          </a:p>
        </p:txBody>
      </p:sp>
      <p:sp>
        <p:nvSpPr>
          <p:cNvPr id="4" name="Slide Number Placeholder 3"/>
          <p:cNvSpPr>
            <a:spLocks noGrp="1"/>
          </p:cNvSpPr>
          <p:nvPr>
            <p:ph type="sldNum" sz="quarter" idx="10"/>
          </p:nvPr>
        </p:nvSpPr>
        <p:spPr/>
        <p:txBody>
          <a:bodyPr/>
          <a:lstStyle/>
          <a:p>
            <a:fld id="{DBFF92B2-6B4F-4523-87CF-6841BD97EE62}" type="slidenum">
              <a:rPr lang="en-US"/>
              <a:t>92</a:t>
            </a:fld>
            <a:endParaRPr lang="en-US"/>
          </a:p>
        </p:txBody>
      </p:sp>
    </p:spTree>
    <p:extLst>
      <p:ext uri="{BB962C8B-B14F-4D97-AF65-F5344CB8AC3E}">
        <p14:creationId xmlns:p14="http://schemas.microsoft.com/office/powerpoint/2010/main" val="314136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a:p>
            <a:pPr>
              <a:buSzPct val="25000"/>
            </a:pPr>
            <a:r>
              <a:rPr lang="en" sz="1200" dirty="0"/>
              <a:t>In summary….</a:t>
            </a:r>
            <a:br>
              <a:rPr lang="en" sz="1200" dirty="0"/>
            </a:br>
            <a:r>
              <a:rPr lang="en" sz="1200" dirty="0">
                <a:solidFill>
                  <a:schemeClr val="dk1"/>
                </a:solidFill>
                <a:latin typeface="Calibri"/>
                <a:ea typeface="Calibri"/>
                <a:cs typeface="Calibri"/>
                <a:sym typeface="Calibri"/>
              </a:rPr>
              <a:t>A digital asset can be anything that is stored electronically on a device such as a computer, phone or in the cloud.  The value is not related to the storage device, it is related to the information, not any physical product.</a:t>
            </a:r>
          </a:p>
        </p:txBody>
      </p:sp>
    </p:spTree>
    <p:extLst>
      <p:ext uri="{BB962C8B-B14F-4D97-AF65-F5344CB8AC3E}">
        <p14:creationId xmlns:p14="http://schemas.microsoft.com/office/powerpoint/2010/main" val="3780536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solidFill>
                  <a:srgbClr val="FFFFFF"/>
                </a:solidFill>
                <a:hlinkClick r:id="rId3"/>
              </a:rPr>
              <a:t>https://www.ccn.com/utility-token-ico-probably-securities-offering-sec-chairman/</a:t>
            </a:r>
            <a:endParaRPr lang="en-US">
              <a:solidFill>
                <a:srgbClr val="000000"/>
              </a:solidFill>
              <a:hlinkClick r:id="rId3"/>
            </a:endParaRPr>
          </a:p>
          <a:p>
            <a:endParaRPr lang="en-US" dirty="0">
              <a:solidFill>
                <a:srgbClr val="FFFFFF"/>
              </a:solidFill>
            </a:endParaRPr>
          </a:p>
        </p:txBody>
      </p:sp>
      <p:sp>
        <p:nvSpPr>
          <p:cNvPr id="4" name="Slide Number Placeholder 3"/>
          <p:cNvSpPr>
            <a:spLocks noGrp="1"/>
          </p:cNvSpPr>
          <p:nvPr>
            <p:ph type="sldNum" sz="quarter" idx="10"/>
          </p:nvPr>
        </p:nvSpPr>
        <p:spPr/>
        <p:txBody>
          <a:bodyPr/>
          <a:lstStyle/>
          <a:p>
            <a:fld id="{DBFF92B2-6B4F-4523-87CF-6841BD97EE62}" type="slidenum">
              <a:rPr lang="en-US"/>
              <a:t>93</a:t>
            </a:fld>
            <a:endParaRPr lang="en-US"/>
          </a:p>
        </p:txBody>
      </p:sp>
    </p:spTree>
    <p:extLst>
      <p:ext uri="{BB962C8B-B14F-4D97-AF65-F5344CB8AC3E}">
        <p14:creationId xmlns:p14="http://schemas.microsoft.com/office/powerpoint/2010/main" val="299139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836604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2406350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1282130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4027076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882428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17931142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5" name="Shape 245"/>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1366300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5205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dirty="0"/>
          </a:p>
        </p:txBody>
      </p:sp>
    </p:spTree>
    <p:extLst>
      <p:ext uri="{BB962C8B-B14F-4D97-AF65-F5344CB8AC3E}">
        <p14:creationId xmlns:p14="http://schemas.microsoft.com/office/powerpoint/2010/main" val="274521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dirty="0"/>
          </a:p>
        </p:txBody>
      </p:sp>
      <p:sp>
        <p:nvSpPr>
          <p:cNvPr id="303" name="Shape 3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9750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Shape 45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81578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780879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0533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614745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8502672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974020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9467279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Shape 50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2507391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3" name="Shape 51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1191191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0" name="Shape 52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44076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72" name="Shape 2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7048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1482444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256188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2" name="Shape 54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3781419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0" name="Shape 55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4136725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8" name="Shape 558"/>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598432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5" name="Shape 61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22112220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3" name="Shape 62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518251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9" name="Shape 71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794138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7" name="Shape 637"/>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6359221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5" name="Shape 64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88364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78" name="Shape 2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83561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4" name="Shape 65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6554148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4" name="Shape 65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27420021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4" name="Shape 70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2380667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47153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endParaRPr/>
          </a:p>
        </p:txBody>
      </p:sp>
      <p:sp>
        <p:nvSpPr>
          <p:cNvPr id="821" name="Shape 82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8585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endParaRPr/>
          </a:p>
        </p:txBody>
      </p:sp>
      <p:sp>
        <p:nvSpPr>
          <p:cNvPr id="828" name="Shape 82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17296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Shape 847"/>
          <p:cNvSpPr txBox="1">
            <a:spLocks noGrp="1"/>
          </p:cNvSpPr>
          <p:nvPr>
            <p:ph type="body" idx="1"/>
          </p:nvPr>
        </p:nvSpPr>
        <p:spPr>
          <a:xfrm>
            <a:off x="731521" y="4560570"/>
            <a:ext cx="5852159" cy="4320540"/>
          </a:xfrm>
          <a:prstGeom prst="rect">
            <a:avLst/>
          </a:prstGeom>
        </p:spPr>
        <p:txBody>
          <a:bodyPr wrap="square" lIns="96645" tIns="96645" rIns="96645" bIns="96645" anchor="t" anchorCtr="0">
            <a:noAutofit/>
          </a:bodyPr>
          <a:lstStyle/>
          <a:p>
            <a:endParaRPr/>
          </a:p>
        </p:txBody>
      </p:sp>
      <p:sp>
        <p:nvSpPr>
          <p:cNvPr id="848" name="Shape 84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00792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Shape 86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3" name="Shape 863"/>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endParaRPr/>
          </a:p>
        </p:txBody>
      </p:sp>
    </p:spTree>
    <p:extLst>
      <p:ext uri="{BB962C8B-B14F-4D97-AF65-F5344CB8AC3E}">
        <p14:creationId xmlns:p14="http://schemas.microsoft.com/office/powerpoint/2010/main" val="4275613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1" name="Shape 761"/>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12531934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4" name="Shape 734"/>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lnSpc>
                <a:spcPct val="115000"/>
              </a:lnSpc>
              <a:buClr>
                <a:schemeClr val="dk1"/>
              </a:buClr>
              <a:buSzPct val="25000"/>
            </a:pPr>
            <a:r>
              <a:rPr lang="en" dirty="0">
                <a:solidFill>
                  <a:srgbClr val="222222"/>
                </a:solidFill>
                <a:latin typeface="Calibri"/>
                <a:ea typeface="Calibri"/>
                <a:cs typeface="Calibri"/>
                <a:sym typeface="Calibri"/>
              </a:rPr>
              <a:t>Why is this interesting?</a:t>
            </a:r>
            <a:r>
              <a:rPr lang="en" dirty="0">
                <a:solidFill>
                  <a:schemeClr val="dk1"/>
                </a:solidFill>
                <a:latin typeface="Calibri"/>
                <a:ea typeface="Calibri"/>
                <a:cs typeface="Calibri"/>
                <a:sym typeface="Calibri"/>
              </a:rPr>
              <a:t> </a:t>
            </a:r>
          </a:p>
          <a:p>
            <a:pPr>
              <a:lnSpc>
                <a:spcPct val="115000"/>
              </a:lnSpc>
              <a:buClr>
                <a:schemeClr val="dk1"/>
              </a:buClr>
              <a:buSzPct val="25000"/>
            </a:pPr>
            <a:r>
              <a:rPr lang="en" dirty="0">
                <a:solidFill>
                  <a:schemeClr val="dk1"/>
                </a:solidFill>
                <a:latin typeface="Calibri"/>
                <a:ea typeface="Calibri"/>
                <a:cs typeface="Calibri"/>
                <a:sym typeface="Calibri"/>
              </a:rPr>
              <a:t> </a:t>
            </a:r>
          </a:p>
          <a:p>
            <a:pPr marL="724959" indent="-308779">
              <a:lnSpc>
                <a:spcPct val="115000"/>
              </a:lnSpc>
              <a:buSzPct val="25000"/>
            </a:pPr>
            <a:r>
              <a:rPr lang="en" dirty="0">
                <a:solidFill>
                  <a:srgbClr val="222222"/>
                </a:solidFill>
                <a:latin typeface="Calibri"/>
                <a:ea typeface="Calibri"/>
                <a:cs typeface="Calibri"/>
                <a:sym typeface="Calibri"/>
              </a:rPr>
              <a:t>By leveraging the POW aspects of a Blockchain network, it can become the basis of proving work is both completed and delivered per the contract.   This is very powerful when automated into a workflow that is distributed by every single member of the community that is affected.</a:t>
            </a:r>
            <a:r>
              <a:rPr lang="en" dirty="0">
                <a:solidFill>
                  <a:schemeClr val="dk1"/>
                </a:solidFill>
                <a:latin typeface="Calibri"/>
                <a:ea typeface="Calibri"/>
                <a:cs typeface="Calibri"/>
                <a:sym typeface="Calibri"/>
              </a:rPr>
              <a:t> </a:t>
            </a:r>
          </a:p>
          <a:p>
            <a:pPr marL="724959" indent="-308779">
              <a:lnSpc>
                <a:spcPct val="115000"/>
              </a:lnSpc>
              <a:buSzPct val="25000"/>
            </a:pPr>
            <a:r>
              <a:rPr lang="en" dirty="0">
                <a:solidFill>
                  <a:srgbClr val="222222"/>
                </a:solidFill>
                <a:latin typeface="Calibri"/>
                <a:ea typeface="Calibri"/>
                <a:cs typeface="Calibri"/>
                <a:sym typeface="Calibri"/>
              </a:rPr>
              <a:t>(No wonder the founder of Netscape, Marc Andressen has said the "software is eating the world".  This is why.)</a:t>
            </a:r>
            <a:r>
              <a:rPr lang="en" dirty="0">
                <a:solidFill>
                  <a:schemeClr val="dk1"/>
                </a:solidFill>
                <a:latin typeface="Calibri"/>
                <a:ea typeface="Calibri"/>
                <a:cs typeface="Calibri"/>
                <a:sym typeface="Calibri"/>
              </a:rPr>
              <a:t> </a:t>
            </a:r>
          </a:p>
          <a:p>
            <a:pPr marL="724959" indent="-308779">
              <a:lnSpc>
                <a:spcPct val="115000"/>
              </a:lnSpc>
              <a:buSzPct val="25000"/>
            </a:pPr>
            <a:r>
              <a:rPr lang="en" dirty="0">
                <a:solidFill>
                  <a:srgbClr val="222222"/>
                </a:solidFill>
                <a:latin typeface="Calibri"/>
                <a:ea typeface="Calibri"/>
                <a:cs typeface="Calibri"/>
                <a:sym typeface="Calibri"/>
              </a:rPr>
              <a:t>Think about new services that would not require you to trust a third party, and pay the related fees and suffer the related delays, but you are still able to enforce the terms of the contract.</a:t>
            </a:r>
            <a:r>
              <a:rPr lang="en" dirty="0">
                <a:solidFill>
                  <a:schemeClr val="dk1"/>
                </a:solidFill>
                <a:latin typeface="Calibri"/>
                <a:ea typeface="Calibri"/>
                <a:cs typeface="Calibri"/>
                <a:sym typeface="Calibri"/>
              </a:rPr>
              <a:t> </a:t>
            </a:r>
          </a:p>
          <a:p>
            <a:pPr marL="724959" indent="-308779">
              <a:lnSpc>
                <a:spcPct val="115000"/>
              </a:lnSpc>
              <a:buSzPct val="25000"/>
            </a:pPr>
            <a:r>
              <a:rPr lang="en" dirty="0">
                <a:solidFill>
                  <a:srgbClr val="222222"/>
                </a:solidFill>
                <a:latin typeface="Calibri"/>
                <a:ea typeface="Calibri"/>
                <a:cs typeface="Calibri"/>
                <a:sym typeface="Calibri"/>
              </a:rPr>
              <a:t>It will allow the creation of encryptable and financially binding workflows to be established for almost anything imaginable.</a:t>
            </a:r>
          </a:p>
        </p:txBody>
      </p:sp>
    </p:spTree>
    <p:extLst>
      <p:ext uri="{BB962C8B-B14F-4D97-AF65-F5344CB8AC3E}">
        <p14:creationId xmlns:p14="http://schemas.microsoft.com/office/powerpoint/2010/main" val="3665630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96" name="Shape 2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53595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2" name="Shape 742"/>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1295430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2" name="Shape 742"/>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18174950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2" name="Shape 742"/>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2663116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Shape 74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9" name="Shape 749"/>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marL="724959" indent="-322204">
              <a:lnSpc>
                <a:spcPct val="115000"/>
              </a:lnSpc>
              <a:buSzPct val="25000"/>
            </a:pPr>
            <a:r>
              <a:rPr lang="en" sz="1200" dirty="0">
                <a:solidFill>
                  <a:srgbClr val="222222"/>
                </a:solidFill>
                <a:highlight>
                  <a:srgbClr val="FFFFFF"/>
                </a:highlight>
                <a:latin typeface="Calibri"/>
                <a:ea typeface="Calibri"/>
                <a:cs typeface="Calibri"/>
                <a:sym typeface="Calibri"/>
              </a:rPr>
              <a:t>Federal, state or local </a:t>
            </a:r>
            <a:r>
              <a:rPr lang="en" sz="1200" b="1" dirty="0">
                <a:solidFill>
                  <a:srgbClr val="222222"/>
                </a:solidFill>
                <a:highlight>
                  <a:srgbClr val="FFFFFF"/>
                </a:highlight>
                <a:latin typeface="Calibri"/>
                <a:ea typeface="Calibri"/>
                <a:cs typeface="Calibri"/>
                <a:sym typeface="Calibri"/>
              </a:rPr>
              <a:t>government contracting</a:t>
            </a:r>
            <a:r>
              <a:rPr lang="en" sz="1200" dirty="0">
                <a:solidFill>
                  <a:srgbClr val="222222"/>
                </a:solidFill>
                <a:highlight>
                  <a:srgbClr val="FFFFFF"/>
                </a:highlight>
                <a:latin typeface="Calibri"/>
                <a:ea typeface="Calibri"/>
                <a:cs typeface="Calibri"/>
                <a:sym typeface="Calibri"/>
              </a:rPr>
              <a:t>... only pays for mile stones, deliverables and output... as the work is completed</a:t>
            </a:r>
            <a:r>
              <a:rPr lang="en" sz="1200" dirty="0">
                <a:highlight>
                  <a:srgbClr val="FFFFFF"/>
                </a:highlight>
                <a:latin typeface="Calibri"/>
                <a:ea typeface="Calibri"/>
                <a:cs typeface="Calibri"/>
                <a:sym typeface="Calibri"/>
              </a:rPr>
              <a:t> </a:t>
            </a:r>
          </a:p>
          <a:p>
            <a:pPr marL="724959" indent="-322204">
              <a:lnSpc>
                <a:spcPct val="115000"/>
              </a:lnSpc>
              <a:buSzPct val="25000"/>
            </a:pPr>
            <a:r>
              <a:rPr lang="en" sz="1200" dirty="0">
                <a:solidFill>
                  <a:srgbClr val="222222"/>
                </a:solidFill>
                <a:highlight>
                  <a:srgbClr val="FFFFFF"/>
                </a:highlight>
                <a:latin typeface="Calibri"/>
                <a:ea typeface="Calibri"/>
                <a:cs typeface="Calibri"/>
                <a:sym typeface="Calibri"/>
              </a:rPr>
              <a:t>For small contributions of work that can be </a:t>
            </a:r>
            <a:r>
              <a:rPr lang="en" sz="1200" b="1" dirty="0">
                <a:solidFill>
                  <a:srgbClr val="222222"/>
                </a:solidFill>
                <a:highlight>
                  <a:srgbClr val="FFFFFF"/>
                </a:highlight>
                <a:latin typeface="Calibri"/>
                <a:ea typeface="Calibri"/>
                <a:cs typeface="Calibri"/>
                <a:sym typeface="Calibri"/>
              </a:rPr>
              <a:t>piece-parted</a:t>
            </a:r>
            <a:r>
              <a:rPr lang="en" sz="1200" dirty="0">
                <a:solidFill>
                  <a:srgbClr val="222222"/>
                </a:solidFill>
                <a:highlight>
                  <a:srgbClr val="FFFFFF"/>
                </a:highlight>
                <a:latin typeface="Calibri"/>
                <a:ea typeface="Calibri"/>
                <a:cs typeface="Calibri"/>
                <a:sym typeface="Calibri"/>
              </a:rPr>
              <a:t> out to individual contributors and paid for as they are accomplished and "checked in" to the correct repository.</a:t>
            </a:r>
            <a:r>
              <a:rPr lang="en" sz="1200" dirty="0">
                <a:highlight>
                  <a:srgbClr val="FFFFFF"/>
                </a:highlight>
                <a:latin typeface="Calibri"/>
                <a:ea typeface="Calibri"/>
                <a:cs typeface="Calibri"/>
                <a:sym typeface="Calibri"/>
              </a:rPr>
              <a:t> </a:t>
            </a:r>
          </a:p>
          <a:p>
            <a:pPr marL="724959" indent="-322204">
              <a:lnSpc>
                <a:spcPct val="115000"/>
              </a:lnSpc>
              <a:buSzPct val="25000"/>
            </a:pPr>
            <a:r>
              <a:rPr lang="en" sz="1200" b="1" dirty="0">
                <a:solidFill>
                  <a:srgbClr val="222222"/>
                </a:solidFill>
                <a:highlight>
                  <a:srgbClr val="FFFFFF"/>
                </a:highlight>
                <a:latin typeface="Calibri"/>
                <a:ea typeface="Calibri"/>
                <a:cs typeface="Calibri"/>
                <a:sym typeface="Calibri"/>
              </a:rPr>
              <a:t>Benefits management</a:t>
            </a:r>
            <a:r>
              <a:rPr lang="en" sz="1200" dirty="0">
                <a:solidFill>
                  <a:srgbClr val="222222"/>
                </a:solidFill>
                <a:highlight>
                  <a:srgbClr val="FFFFFF"/>
                </a:highlight>
                <a:latin typeface="Calibri"/>
                <a:ea typeface="Calibri"/>
                <a:cs typeface="Calibri"/>
                <a:sym typeface="Calibri"/>
              </a:rPr>
              <a:t> – this is a multi-million dollar business for governments around the world where fraud is VERY expensive</a:t>
            </a:r>
            <a:r>
              <a:rPr lang="en" sz="1200" dirty="0">
                <a:highlight>
                  <a:srgbClr val="FFFFFF"/>
                </a:highlight>
                <a:latin typeface="Calibri"/>
                <a:ea typeface="Calibri"/>
                <a:cs typeface="Calibri"/>
                <a:sym typeface="Calibri"/>
              </a:rPr>
              <a:t> </a:t>
            </a:r>
          </a:p>
          <a:p>
            <a:pPr marL="724959" indent="-322204">
              <a:lnSpc>
                <a:spcPct val="115000"/>
              </a:lnSpc>
              <a:buSzPct val="25000"/>
            </a:pPr>
            <a:r>
              <a:rPr lang="en" sz="1200" b="1" dirty="0">
                <a:solidFill>
                  <a:srgbClr val="222222"/>
                </a:solidFill>
                <a:highlight>
                  <a:srgbClr val="FFFFFF"/>
                </a:highlight>
                <a:latin typeface="Calibri"/>
                <a:ea typeface="Calibri"/>
                <a:cs typeface="Calibri"/>
                <a:sym typeface="Calibri"/>
              </a:rPr>
              <a:t>Progress payments</a:t>
            </a:r>
            <a:r>
              <a:rPr lang="en" sz="1200" dirty="0">
                <a:solidFill>
                  <a:srgbClr val="222222"/>
                </a:solidFill>
                <a:highlight>
                  <a:srgbClr val="FFFFFF"/>
                </a:highlight>
                <a:latin typeface="Calibri"/>
                <a:ea typeface="Calibri"/>
                <a:cs typeface="Calibri"/>
                <a:sym typeface="Calibri"/>
              </a:rPr>
              <a:t> are very common in any field where a deliverable (I.e., hardware, software, objects, research, large assets, etc.) is expensive and takes a long time.</a:t>
            </a:r>
            <a:r>
              <a:rPr lang="en" sz="1200" dirty="0">
                <a:highlight>
                  <a:srgbClr val="FFFFFF"/>
                </a:highlight>
                <a:latin typeface="Calibri"/>
                <a:ea typeface="Calibri"/>
                <a:cs typeface="Calibri"/>
                <a:sym typeface="Calibri"/>
              </a:rPr>
              <a:t> </a:t>
            </a:r>
          </a:p>
          <a:p>
            <a:pPr marL="724959" indent="-322204">
              <a:lnSpc>
                <a:spcPct val="115000"/>
              </a:lnSpc>
              <a:buSzPct val="25000"/>
            </a:pPr>
            <a:r>
              <a:rPr lang="en" sz="1200" b="1" dirty="0">
                <a:solidFill>
                  <a:srgbClr val="222222"/>
                </a:solidFill>
                <a:highlight>
                  <a:srgbClr val="FFFFFF"/>
                </a:highlight>
                <a:latin typeface="Calibri"/>
                <a:ea typeface="Calibri"/>
                <a:cs typeface="Calibri"/>
                <a:sym typeface="Calibri"/>
              </a:rPr>
              <a:t>IP Management</a:t>
            </a:r>
            <a:r>
              <a:rPr lang="en" sz="1200" dirty="0">
                <a:solidFill>
                  <a:srgbClr val="222222"/>
                </a:solidFill>
                <a:highlight>
                  <a:srgbClr val="FFFFFF"/>
                </a:highlight>
                <a:latin typeface="Calibri"/>
                <a:ea typeface="Calibri"/>
                <a:cs typeface="Calibri"/>
                <a:sym typeface="Calibri"/>
              </a:rPr>
              <a:t>: Well known example is the music industry, where an artist is paid for their intellectual property (I.e., a copyrighted lyric or melody) and whenever a listener downloads their work, it triggers a royalty payment to the IP owner.</a:t>
            </a:r>
            <a:br>
              <a:rPr lang="en" sz="1200" dirty="0">
                <a:solidFill>
                  <a:srgbClr val="222222"/>
                </a:solidFill>
                <a:highlight>
                  <a:srgbClr val="FFFFFF"/>
                </a:highlight>
                <a:latin typeface="Calibri"/>
                <a:ea typeface="Calibri"/>
                <a:cs typeface="Calibri"/>
                <a:sym typeface="Calibri"/>
              </a:rPr>
            </a:br>
            <a:br>
              <a:rPr lang="en" sz="1200" dirty="0">
                <a:solidFill>
                  <a:srgbClr val="222222"/>
                </a:solidFill>
                <a:highlight>
                  <a:srgbClr val="FFFFFF"/>
                </a:highlight>
                <a:latin typeface="Calibri"/>
                <a:ea typeface="Calibri"/>
                <a:cs typeface="Calibri"/>
                <a:sym typeface="Calibri"/>
              </a:rPr>
            </a:br>
            <a:r>
              <a:rPr lang="en" sz="1200" dirty="0">
                <a:solidFill>
                  <a:srgbClr val="222222"/>
                </a:solidFill>
                <a:highlight>
                  <a:srgbClr val="FFFFFF"/>
                </a:highlight>
                <a:latin typeface="Calibri"/>
                <a:ea typeface="Calibri"/>
                <a:cs typeface="Calibri"/>
                <a:sym typeface="Calibri"/>
              </a:rPr>
              <a:t>This has the potential to do for contracting... what hyper-links did for computing and word processing... except "on steroids"</a:t>
            </a:r>
            <a:r>
              <a:rPr lang="en" sz="1200" dirty="0">
                <a:highlight>
                  <a:srgbClr val="FFFFFF"/>
                </a:highlight>
                <a:latin typeface="Calibri"/>
                <a:ea typeface="Calibri"/>
                <a:cs typeface="Calibri"/>
                <a:sym typeface="Calibri"/>
              </a:rPr>
              <a:t> </a:t>
            </a:r>
          </a:p>
          <a:p>
            <a:pPr marL="483306" indent="-322204">
              <a:lnSpc>
                <a:spcPct val="115000"/>
              </a:lnSpc>
              <a:buSzPct val="25000"/>
            </a:pPr>
            <a:r>
              <a:rPr lang="en" sz="1200" b="1" dirty="0">
                <a:solidFill>
                  <a:srgbClr val="222222"/>
                </a:solidFill>
                <a:highlight>
                  <a:srgbClr val="FFFFFF"/>
                </a:highlight>
                <a:latin typeface="Calibri"/>
                <a:ea typeface="Calibri"/>
                <a:cs typeface="Calibri"/>
                <a:sym typeface="Calibri"/>
              </a:rPr>
              <a:t>Enforce </a:t>
            </a:r>
            <a:r>
              <a:rPr lang="en" sz="1200" dirty="0">
                <a:solidFill>
                  <a:srgbClr val="222222"/>
                </a:solidFill>
                <a:highlight>
                  <a:srgbClr val="FFFFFF"/>
                </a:highlight>
                <a:latin typeface="Calibri"/>
                <a:ea typeface="Calibri"/>
                <a:cs typeface="Calibri"/>
                <a:sym typeface="Calibri"/>
              </a:rPr>
              <a:t>aspects of any given deliverable and work process without fear of tampering.</a:t>
            </a:r>
            <a:r>
              <a:rPr lang="en" sz="1200" dirty="0">
                <a:highlight>
                  <a:srgbClr val="FFFFFF"/>
                </a:highlight>
                <a:latin typeface="Calibri"/>
                <a:ea typeface="Calibri"/>
                <a:cs typeface="Calibri"/>
                <a:sym typeface="Calibri"/>
              </a:rPr>
              <a:t> </a:t>
            </a:r>
          </a:p>
          <a:p>
            <a:pPr marL="483306" indent="-322204">
              <a:lnSpc>
                <a:spcPct val="115000"/>
              </a:lnSpc>
              <a:buSzPct val="25000"/>
            </a:pPr>
            <a:r>
              <a:rPr lang="en" sz="1200" dirty="0">
                <a:solidFill>
                  <a:srgbClr val="222222"/>
                </a:solidFill>
                <a:highlight>
                  <a:srgbClr val="FFFFFF"/>
                </a:highlight>
                <a:latin typeface="Calibri"/>
                <a:ea typeface="Calibri"/>
                <a:cs typeface="Calibri"/>
                <a:sym typeface="Calibri"/>
              </a:rPr>
              <a:t>Will rely upon natural motivations of incentives and rewards;</a:t>
            </a:r>
            <a:r>
              <a:rPr lang="en" sz="1200" dirty="0">
                <a:highlight>
                  <a:srgbClr val="FFFFFF"/>
                </a:highlight>
                <a:latin typeface="Calibri"/>
                <a:ea typeface="Calibri"/>
                <a:cs typeface="Calibri"/>
                <a:sym typeface="Calibri"/>
              </a:rPr>
              <a:t> </a:t>
            </a:r>
          </a:p>
          <a:p>
            <a:pPr marL="483306" indent="-322204">
              <a:lnSpc>
                <a:spcPct val="115000"/>
              </a:lnSpc>
              <a:buSzPct val="25000"/>
            </a:pPr>
            <a:r>
              <a:rPr lang="en" sz="1200" dirty="0">
                <a:solidFill>
                  <a:srgbClr val="222222"/>
                </a:solidFill>
                <a:highlight>
                  <a:srgbClr val="FFFFFF"/>
                </a:highlight>
                <a:latin typeface="Calibri"/>
                <a:ea typeface="Calibri"/>
                <a:cs typeface="Calibri"/>
                <a:sym typeface="Calibri"/>
              </a:rPr>
              <a:t>Consider how many forms are completed in an average agency (local, county, state, federal, international). </a:t>
            </a:r>
            <a:r>
              <a:rPr lang="en" sz="1200" dirty="0">
                <a:highlight>
                  <a:srgbClr val="FFFFFF"/>
                </a:highlight>
                <a:latin typeface="Calibri"/>
                <a:ea typeface="Calibri"/>
                <a:cs typeface="Calibri"/>
                <a:sym typeface="Calibri"/>
              </a:rPr>
              <a:t> </a:t>
            </a:r>
          </a:p>
          <a:p>
            <a:pPr marL="483306" indent="-322204">
              <a:lnSpc>
                <a:spcPct val="115000"/>
              </a:lnSpc>
              <a:buSzPct val="25000"/>
            </a:pPr>
            <a:r>
              <a:rPr lang="en" sz="1200" dirty="0">
                <a:solidFill>
                  <a:srgbClr val="222222"/>
                </a:solidFill>
                <a:highlight>
                  <a:srgbClr val="FFFFFF"/>
                </a:highlight>
                <a:latin typeface="Calibri"/>
                <a:ea typeface="Calibri"/>
                <a:cs typeface="Calibri"/>
                <a:sym typeface="Calibri"/>
              </a:rPr>
              <a:t>When you automate citizen data, combine it with secure computing, and automatically triggered workflows, you can achieve true optimized efficiencies!  This is a process consultants dream!</a:t>
            </a:r>
            <a:r>
              <a:rPr lang="en" sz="1200" dirty="0">
                <a:highlight>
                  <a:srgbClr val="FFFFFF"/>
                </a:highlight>
                <a:latin typeface="Calibri"/>
                <a:ea typeface="Calibri"/>
                <a:cs typeface="Calibri"/>
                <a:sym typeface="Calibri"/>
              </a:rPr>
              <a:t> </a:t>
            </a:r>
          </a:p>
          <a:p>
            <a:pPr marL="483306" indent="-322204">
              <a:lnSpc>
                <a:spcPct val="115000"/>
              </a:lnSpc>
              <a:buSzPct val="25000"/>
            </a:pPr>
            <a:r>
              <a:rPr lang="en" sz="1200" dirty="0">
                <a:solidFill>
                  <a:srgbClr val="222222"/>
                </a:solidFill>
                <a:highlight>
                  <a:srgbClr val="FFFFFF"/>
                </a:highlight>
                <a:latin typeface="Calibri"/>
                <a:ea typeface="Calibri"/>
                <a:cs typeface="Calibri"/>
                <a:sym typeface="Calibri"/>
              </a:rPr>
              <a:t>Has potential to save hundreds of billions in the United States Federal government alone.</a:t>
            </a:r>
            <a:br>
              <a:rPr lang="en" sz="1200" dirty="0">
                <a:solidFill>
                  <a:srgbClr val="222222"/>
                </a:solidFill>
                <a:highlight>
                  <a:srgbClr val="FFFFFF"/>
                </a:highlight>
                <a:latin typeface="Calibri"/>
                <a:ea typeface="Calibri"/>
                <a:cs typeface="Calibri"/>
                <a:sym typeface="Calibri"/>
              </a:rPr>
            </a:br>
            <a:br>
              <a:rPr lang="en" sz="1200" dirty="0">
                <a:solidFill>
                  <a:srgbClr val="222222"/>
                </a:solidFill>
                <a:highlight>
                  <a:srgbClr val="FFFFFF"/>
                </a:highlight>
                <a:latin typeface="Calibri"/>
                <a:ea typeface="Calibri"/>
                <a:cs typeface="Calibri"/>
                <a:sym typeface="Calibri"/>
              </a:rPr>
            </a:br>
            <a:r>
              <a:rPr lang="en" sz="1500" dirty="0">
                <a:solidFill>
                  <a:srgbClr val="222222"/>
                </a:solidFill>
                <a:highlight>
                  <a:srgbClr val="FFFFFF"/>
                </a:highlight>
                <a:latin typeface="Calibri"/>
                <a:ea typeface="Calibri"/>
                <a:cs typeface="Calibri"/>
                <a:sym typeface="Calibri"/>
              </a:rPr>
              <a:t>Discussion </a:t>
            </a:r>
            <a:br>
              <a:rPr lang="en" sz="1200" dirty="0">
                <a:solidFill>
                  <a:srgbClr val="222222"/>
                </a:solidFill>
                <a:highlight>
                  <a:srgbClr val="FFFFFF"/>
                </a:highlight>
                <a:latin typeface="Calibri"/>
                <a:ea typeface="Calibri"/>
                <a:cs typeface="Calibri"/>
                <a:sym typeface="Calibri"/>
              </a:rPr>
            </a:br>
            <a:br>
              <a:rPr lang="en" sz="1200" dirty="0">
                <a:solidFill>
                  <a:srgbClr val="222222"/>
                </a:solidFill>
                <a:highlight>
                  <a:srgbClr val="FFFFFF"/>
                </a:highlight>
                <a:latin typeface="Calibri"/>
                <a:ea typeface="Calibri"/>
                <a:cs typeface="Calibri"/>
                <a:sym typeface="Calibri"/>
              </a:rPr>
            </a:br>
            <a:r>
              <a:rPr lang="en" sz="1200" i="1" dirty="0">
                <a:solidFill>
                  <a:srgbClr val="222222"/>
                </a:solidFill>
                <a:highlight>
                  <a:srgbClr val="FFFFFF"/>
                </a:highlight>
                <a:latin typeface="Calibri"/>
                <a:ea typeface="Calibri"/>
                <a:cs typeface="Calibri"/>
                <a:sym typeface="Calibri"/>
              </a:rPr>
              <a:t>Conclusion on the governmental use of smart contracts:</a:t>
            </a:r>
            <a:r>
              <a:rPr lang="en" sz="1200" i="1" dirty="0">
                <a:highlight>
                  <a:srgbClr val="FFFFFF"/>
                </a:highlight>
                <a:latin typeface="Calibri"/>
                <a:ea typeface="Calibri"/>
                <a:cs typeface="Calibri"/>
                <a:sym typeface="Calibri"/>
              </a:rPr>
              <a:t> </a:t>
            </a:r>
          </a:p>
          <a:p>
            <a:pPr marL="483306" indent="-322204">
              <a:lnSpc>
                <a:spcPct val="115000"/>
              </a:lnSpc>
              <a:buSzPct val="25000"/>
            </a:pPr>
            <a:r>
              <a:rPr lang="en" sz="1200" b="1" i="1" dirty="0">
                <a:solidFill>
                  <a:srgbClr val="222222"/>
                </a:solidFill>
                <a:highlight>
                  <a:srgbClr val="FFFFFF"/>
                </a:highlight>
                <a:latin typeface="Calibri"/>
                <a:ea typeface="Calibri"/>
                <a:cs typeface="Calibri"/>
                <a:sym typeface="Calibri"/>
              </a:rPr>
              <a:t>It has wide and deep potential to "lean-out" just about any governmental process where there is a transaction (exchanged of data, inputs, outputs, funds, forms, compliance details, condition, status, health, etc.).</a:t>
            </a:r>
          </a:p>
          <a:p>
            <a:pPr marL="483306" indent="-322204">
              <a:lnSpc>
                <a:spcPct val="115000"/>
              </a:lnSpc>
              <a:buSzPct val="25000"/>
            </a:pPr>
            <a:br>
              <a:rPr lang="en" sz="1200" dirty="0">
                <a:solidFill>
                  <a:srgbClr val="222222"/>
                </a:solidFill>
                <a:highlight>
                  <a:srgbClr val="FFFFFF"/>
                </a:highlight>
                <a:latin typeface="Calibri"/>
                <a:ea typeface="Calibri"/>
                <a:cs typeface="Calibri"/>
                <a:sym typeface="Calibri"/>
              </a:rPr>
            </a:br>
            <a:endParaRPr lang="en" sz="1200" dirty="0">
              <a:solidFill>
                <a:srgbClr val="222222"/>
              </a:solidFill>
              <a:highlight>
                <a:srgbClr val="FFFFFF"/>
              </a:highlight>
              <a:latin typeface="Calibri"/>
              <a:ea typeface="Calibri"/>
              <a:cs typeface="Calibri"/>
              <a:sym typeface="Calibri"/>
            </a:endParaRPr>
          </a:p>
          <a:p>
            <a:pPr marL="483306" indent="-281929">
              <a:lnSpc>
                <a:spcPct val="115000"/>
              </a:lnSpc>
              <a:buSzPct val="25000"/>
            </a:pPr>
            <a:endParaRPr sz="1200">
              <a:solidFill>
                <a:srgbClr val="222222"/>
              </a:solidFill>
              <a:highlight>
                <a:srgbClr val="FFFFFF"/>
              </a:highlight>
              <a:latin typeface="Calibri"/>
              <a:ea typeface="Calibri"/>
              <a:cs typeface="Calibri"/>
              <a:sym typeface="Calibri"/>
            </a:endParaRPr>
          </a:p>
          <a:p>
            <a:pPr>
              <a:lnSpc>
                <a:spcPct val="115000"/>
              </a:lnSpc>
              <a:buSzPct val="25000"/>
            </a:pPr>
            <a:endParaRPr sz="1200">
              <a:solidFill>
                <a:srgbClr val="222222"/>
              </a:solidFill>
              <a:highlight>
                <a:srgbClr val="FFFFFF"/>
              </a:highlight>
              <a:latin typeface="Calibri"/>
              <a:ea typeface="Calibri"/>
              <a:cs typeface="Calibri"/>
              <a:sym typeface="Calibri"/>
            </a:endParaRPr>
          </a:p>
        </p:txBody>
      </p:sp>
    </p:spTree>
    <p:extLst>
      <p:ext uri="{BB962C8B-B14F-4D97-AF65-F5344CB8AC3E}">
        <p14:creationId xmlns:p14="http://schemas.microsoft.com/office/powerpoint/2010/main" val="38447908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1" name="Shape 761"/>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34800699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6" name="Shape 776"/>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23828623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6" name="Shape 776"/>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11863159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3" name="Shape 94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698897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7" name="Shape 28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88" name="Shape 28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72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2B8A-6DF7-4457-BFA7-BC2301BB0A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BD347-6F3A-45F0-9C91-F3B1D23A9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44C2B5-C853-4E62-9040-E6F01E8DC27F}"/>
              </a:ext>
            </a:extLst>
          </p:cNvPr>
          <p:cNvSpPr>
            <a:spLocks noGrp="1"/>
          </p:cNvSpPr>
          <p:nvPr>
            <p:ph type="dt" sz="half" idx="10"/>
          </p:nvPr>
        </p:nvSpPr>
        <p:spPr>
          <a:xfrm>
            <a:off x="838200" y="6356350"/>
            <a:ext cx="2743200" cy="365125"/>
          </a:xfrm>
          <a:prstGeom prst="rect">
            <a:avLst/>
          </a:prstGeom>
        </p:spPr>
        <p:txBody>
          <a:bodyPr/>
          <a:lstStyle/>
          <a:p>
            <a:fld id="{05D453F7-57E0-48D8-91B8-5025ED758621}" type="datetime1">
              <a:rPr lang="en-US" smtClean="0"/>
              <a:t>12/17/2018</a:t>
            </a:fld>
            <a:endParaRPr lang="en-US"/>
          </a:p>
        </p:txBody>
      </p:sp>
      <p:sp>
        <p:nvSpPr>
          <p:cNvPr id="5" name="Footer Placeholder 4">
            <a:extLst>
              <a:ext uri="{FF2B5EF4-FFF2-40B4-BE49-F238E27FC236}">
                <a16:creationId xmlns:a16="http://schemas.microsoft.com/office/drawing/2014/main" id="{27189468-C090-48DB-9858-EA4E6F9CB959}"/>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5F444721-6C86-41ED-9EBB-5B2BB8126668}"/>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19884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6D534-D88D-4196-AE38-75FAB4EDEF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069ABD-2660-47F9-A57A-1BFEC27781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4946B-6604-44CC-949E-80B7918CED46}"/>
              </a:ext>
            </a:extLst>
          </p:cNvPr>
          <p:cNvSpPr>
            <a:spLocks noGrp="1"/>
          </p:cNvSpPr>
          <p:nvPr>
            <p:ph type="dt" sz="half" idx="10"/>
          </p:nvPr>
        </p:nvSpPr>
        <p:spPr>
          <a:xfrm>
            <a:off x="838200" y="6356350"/>
            <a:ext cx="2743200" cy="365125"/>
          </a:xfrm>
          <a:prstGeom prst="rect">
            <a:avLst/>
          </a:prstGeom>
        </p:spPr>
        <p:txBody>
          <a:bodyPr/>
          <a:lstStyle/>
          <a:p>
            <a:fld id="{57AA33AA-6347-4893-BC2D-8D3AF58745B5}" type="datetime1">
              <a:rPr lang="en-US" smtClean="0"/>
              <a:t>12/17/2018</a:t>
            </a:fld>
            <a:endParaRPr lang="en-US"/>
          </a:p>
        </p:txBody>
      </p:sp>
      <p:sp>
        <p:nvSpPr>
          <p:cNvPr id="5" name="Footer Placeholder 4">
            <a:extLst>
              <a:ext uri="{FF2B5EF4-FFF2-40B4-BE49-F238E27FC236}">
                <a16:creationId xmlns:a16="http://schemas.microsoft.com/office/drawing/2014/main" id="{15F41E57-3AB6-4D06-9163-317793256324}"/>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4D82873E-2A74-4655-BFDA-A41EF45B4E2D}"/>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19083134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3390-884F-40C5-973B-B257D8EAE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6C72E-B1FD-4E57-BC0A-3C1441F917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35C3C-0627-45C7-B401-185197D5365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54909E2-EFF2-4329-A240-2C8442E2BC46}"/>
              </a:ext>
            </a:extLst>
          </p:cNvPr>
          <p:cNvSpPr>
            <a:spLocks noGrp="1"/>
          </p:cNvSpPr>
          <p:nvPr>
            <p:ph type="ftr" sz="quarter" idx="11"/>
          </p:nvPr>
        </p:nvSpPr>
        <p:spPr/>
        <p:txBody>
          <a:bodyPr/>
          <a:lstStyle/>
          <a:p>
            <a:r>
              <a:rPr lang="en-US" dirty="0"/>
              <a:t>www.GBAglobal.org</a:t>
            </a:r>
          </a:p>
        </p:txBody>
      </p:sp>
      <p:sp>
        <p:nvSpPr>
          <p:cNvPr id="6" name="Slide Number Placeholder 5">
            <a:extLst>
              <a:ext uri="{FF2B5EF4-FFF2-40B4-BE49-F238E27FC236}">
                <a16:creationId xmlns:a16="http://schemas.microsoft.com/office/drawing/2014/main" id="{BAC6ADCC-483D-460D-B69A-43AA655A8DE9}"/>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1420361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06978A-D47D-4C35-B4AF-89744274DE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7C05F0-F9E2-4CBF-A0D5-A68B7A0A3C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46939-5E8C-4879-AD3D-475DC3E86BA0}"/>
              </a:ext>
            </a:extLst>
          </p:cNvPr>
          <p:cNvSpPr>
            <a:spLocks noGrp="1"/>
          </p:cNvSpPr>
          <p:nvPr>
            <p:ph type="dt" sz="half" idx="10"/>
          </p:nvPr>
        </p:nvSpPr>
        <p:spPr>
          <a:xfrm>
            <a:off x="838200" y="6356350"/>
            <a:ext cx="2743200" cy="365125"/>
          </a:xfrm>
          <a:prstGeom prst="rect">
            <a:avLst/>
          </a:prstGeom>
        </p:spPr>
        <p:txBody>
          <a:bodyPr/>
          <a:lstStyle/>
          <a:p>
            <a:fld id="{6A960E77-A772-4C6B-AF71-E4A20BD01661}" type="datetime1">
              <a:rPr lang="en-US" smtClean="0"/>
              <a:t>12/17/2018</a:t>
            </a:fld>
            <a:endParaRPr lang="en-US"/>
          </a:p>
        </p:txBody>
      </p:sp>
      <p:sp>
        <p:nvSpPr>
          <p:cNvPr id="5" name="Footer Placeholder 4">
            <a:extLst>
              <a:ext uri="{FF2B5EF4-FFF2-40B4-BE49-F238E27FC236}">
                <a16:creationId xmlns:a16="http://schemas.microsoft.com/office/drawing/2014/main" id="{0BD9FD06-FF4E-48F2-ACD1-D41045FE769E}"/>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F290F710-57B6-45E0-AF4C-34509F3C40AE}"/>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18438217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F6CD0-926C-44E5-8908-0BAF4A9F25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F0553D-F97E-4FCD-8CDA-16DC6FB9E4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0F1B0-8B6A-4EBD-A01E-A6C8D419B17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1164A7B-3D14-4A63-ABC0-D4B7D9C5A3F5}"/>
              </a:ext>
            </a:extLst>
          </p:cNvPr>
          <p:cNvSpPr>
            <a:spLocks noGrp="1"/>
          </p:cNvSpPr>
          <p:nvPr>
            <p:ph type="ftr" sz="quarter" idx="11"/>
          </p:nvPr>
        </p:nvSpPr>
        <p:spPr/>
        <p:txBody>
          <a:bodyPr/>
          <a:lstStyle/>
          <a:p>
            <a:r>
              <a:rPr lang="en-US" dirty="0"/>
              <a:t>www.GBAglobal.org</a:t>
            </a:r>
          </a:p>
        </p:txBody>
      </p:sp>
      <p:sp>
        <p:nvSpPr>
          <p:cNvPr id="6" name="Slide Number Placeholder 5">
            <a:extLst>
              <a:ext uri="{FF2B5EF4-FFF2-40B4-BE49-F238E27FC236}">
                <a16:creationId xmlns:a16="http://schemas.microsoft.com/office/drawing/2014/main" id="{3A44BD1D-B62E-4965-B55D-5735844B42E9}"/>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467863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15601" y="546667"/>
            <a:ext cx="8767105" cy="810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Roboto"/>
              <a:buNone/>
              <a:defRPr sz="4000" b="0" i="0" u="none" strike="noStrike" cap="none">
                <a:solidFill>
                  <a:schemeClr val="dk1"/>
                </a:solidFill>
                <a:latin typeface="Roboto"/>
                <a:ea typeface="Roboto"/>
                <a:cs typeface="Roboto"/>
                <a:sym typeface="Roboto"/>
              </a:defRPr>
            </a:lvl1pPr>
            <a:lvl2pPr lvl="1" indent="0">
              <a:spcBef>
                <a:spcPts val="0"/>
              </a:spcBef>
              <a:buClr>
                <a:schemeClr val="dk1"/>
              </a:buClr>
              <a:buFont typeface="Roboto"/>
              <a:buNone/>
              <a:defRPr sz="4000">
                <a:solidFill>
                  <a:schemeClr val="dk1"/>
                </a:solidFill>
                <a:latin typeface="Roboto"/>
                <a:ea typeface="Roboto"/>
                <a:cs typeface="Roboto"/>
                <a:sym typeface="Roboto"/>
              </a:defRPr>
            </a:lvl2pPr>
            <a:lvl3pPr lvl="2" indent="0">
              <a:spcBef>
                <a:spcPts val="0"/>
              </a:spcBef>
              <a:buClr>
                <a:schemeClr val="dk1"/>
              </a:buClr>
              <a:buFont typeface="Roboto"/>
              <a:buNone/>
              <a:defRPr sz="4000">
                <a:solidFill>
                  <a:schemeClr val="dk1"/>
                </a:solidFill>
                <a:latin typeface="Roboto"/>
                <a:ea typeface="Roboto"/>
                <a:cs typeface="Roboto"/>
                <a:sym typeface="Roboto"/>
              </a:defRPr>
            </a:lvl3pPr>
            <a:lvl4pPr lvl="3" indent="0">
              <a:spcBef>
                <a:spcPts val="0"/>
              </a:spcBef>
              <a:buClr>
                <a:schemeClr val="dk1"/>
              </a:buClr>
              <a:buFont typeface="Roboto"/>
              <a:buNone/>
              <a:defRPr sz="4000">
                <a:solidFill>
                  <a:schemeClr val="dk1"/>
                </a:solidFill>
                <a:latin typeface="Roboto"/>
                <a:ea typeface="Roboto"/>
                <a:cs typeface="Roboto"/>
                <a:sym typeface="Roboto"/>
              </a:defRPr>
            </a:lvl4pPr>
            <a:lvl5pPr lvl="4" indent="0">
              <a:spcBef>
                <a:spcPts val="0"/>
              </a:spcBef>
              <a:buClr>
                <a:schemeClr val="dk1"/>
              </a:buClr>
              <a:buFont typeface="Roboto"/>
              <a:buNone/>
              <a:defRPr sz="4000">
                <a:solidFill>
                  <a:schemeClr val="dk1"/>
                </a:solidFill>
                <a:latin typeface="Roboto"/>
                <a:ea typeface="Roboto"/>
                <a:cs typeface="Roboto"/>
                <a:sym typeface="Roboto"/>
              </a:defRPr>
            </a:lvl5pPr>
            <a:lvl6pPr lvl="5" indent="0">
              <a:spcBef>
                <a:spcPts val="0"/>
              </a:spcBef>
              <a:buClr>
                <a:schemeClr val="dk1"/>
              </a:buClr>
              <a:buFont typeface="Roboto"/>
              <a:buNone/>
              <a:defRPr sz="4000">
                <a:solidFill>
                  <a:schemeClr val="dk1"/>
                </a:solidFill>
                <a:latin typeface="Roboto"/>
                <a:ea typeface="Roboto"/>
                <a:cs typeface="Roboto"/>
                <a:sym typeface="Roboto"/>
              </a:defRPr>
            </a:lvl6pPr>
            <a:lvl7pPr lvl="6" indent="0">
              <a:spcBef>
                <a:spcPts val="0"/>
              </a:spcBef>
              <a:buClr>
                <a:schemeClr val="dk1"/>
              </a:buClr>
              <a:buFont typeface="Roboto"/>
              <a:buNone/>
              <a:defRPr sz="4000">
                <a:solidFill>
                  <a:schemeClr val="dk1"/>
                </a:solidFill>
                <a:latin typeface="Roboto"/>
                <a:ea typeface="Roboto"/>
                <a:cs typeface="Roboto"/>
                <a:sym typeface="Roboto"/>
              </a:defRPr>
            </a:lvl7pPr>
            <a:lvl8pPr lvl="7" indent="0">
              <a:spcBef>
                <a:spcPts val="0"/>
              </a:spcBef>
              <a:buClr>
                <a:schemeClr val="dk1"/>
              </a:buClr>
              <a:buFont typeface="Roboto"/>
              <a:buNone/>
              <a:defRPr sz="4000">
                <a:solidFill>
                  <a:schemeClr val="dk1"/>
                </a:solidFill>
                <a:latin typeface="Roboto"/>
                <a:ea typeface="Roboto"/>
                <a:cs typeface="Roboto"/>
                <a:sym typeface="Roboto"/>
              </a:defRPr>
            </a:lvl8pPr>
            <a:lvl9pPr lvl="8" indent="0">
              <a:spcBef>
                <a:spcPts val="0"/>
              </a:spcBef>
              <a:buClr>
                <a:schemeClr val="dk1"/>
              </a:buClr>
              <a:buFont typeface="Roboto"/>
              <a:buNone/>
              <a:defRPr sz="4000">
                <a:solidFill>
                  <a:schemeClr val="dk1"/>
                </a:solidFill>
                <a:latin typeface="Roboto"/>
                <a:ea typeface="Roboto"/>
                <a:cs typeface="Roboto"/>
                <a:sym typeface="Roboto"/>
              </a:defRPr>
            </a:lvl9pPr>
          </a:lstStyle>
          <a:p>
            <a:endParaRPr dirty="0"/>
          </a:p>
        </p:txBody>
      </p:sp>
      <p:sp>
        <p:nvSpPr>
          <p:cNvPr id="31" name="Shape 31"/>
          <p:cNvSpPr txBox="1">
            <a:spLocks noGrp="1"/>
          </p:cNvSpPr>
          <p:nvPr>
            <p:ph type="body" idx="1"/>
          </p:nvPr>
        </p:nvSpPr>
        <p:spPr>
          <a:xfrm>
            <a:off x="415601" y="1639967"/>
            <a:ext cx="5333199" cy="44520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1pPr>
            <a:lvl2pPr marL="609585" marR="0" lvl="1"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2pPr>
            <a:lvl3pPr marL="1219170" marR="0" lvl="2"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3pPr>
            <a:lvl4pPr marL="1828754" marR="0" lvl="3"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4pPr>
            <a:lvl5pPr marL="2438339" marR="0" lvl="4"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5pPr>
            <a:lvl6pPr marL="3047924" marR="0" lvl="5"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6pPr>
            <a:lvl7pPr marL="3657509" marR="0" lvl="6"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7pPr>
            <a:lvl8pPr marL="4267093" marR="0" lvl="7"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8pPr>
            <a:lvl9pPr marL="4876678" marR="0" lvl="8"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9pPr>
          </a:lstStyle>
          <a:p>
            <a:endParaRPr/>
          </a:p>
        </p:txBody>
      </p:sp>
      <p:sp>
        <p:nvSpPr>
          <p:cNvPr id="32" name="Shape 32"/>
          <p:cNvSpPr txBox="1">
            <a:spLocks noGrp="1"/>
          </p:cNvSpPr>
          <p:nvPr>
            <p:ph type="body" idx="2"/>
          </p:nvPr>
        </p:nvSpPr>
        <p:spPr>
          <a:xfrm>
            <a:off x="6443201" y="1639967"/>
            <a:ext cx="5333199" cy="44520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1pPr>
            <a:lvl2pPr marL="609585" marR="0" lvl="1"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2pPr>
            <a:lvl3pPr marL="1219170" marR="0" lvl="2"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3pPr>
            <a:lvl4pPr marL="1828754" marR="0" lvl="3"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4pPr>
            <a:lvl5pPr marL="2438339" marR="0" lvl="4"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5pPr>
            <a:lvl6pPr marL="3047924" marR="0" lvl="5"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6pPr>
            <a:lvl7pPr marL="3657509" marR="0" lvl="6"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7pPr>
            <a:lvl8pPr marL="4267093" marR="0" lvl="7"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8pPr>
            <a:lvl9pPr marL="4876678" marR="0" lvl="8" indent="0" algn="l" rtl="0">
              <a:lnSpc>
                <a:spcPct val="115000"/>
              </a:lnSpc>
              <a:spcBef>
                <a:spcPts val="0"/>
              </a:spcBef>
              <a:spcAft>
                <a:spcPts val="2133"/>
              </a:spcAft>
              <a:buClr>
                <a:schemeClr val="dk2"/>
              </a:buClr>
              <a:buFont typeface="Roboto"/>
              <a:buNone/>
              <a:defRPr sz="1600" b="0" i="0" u="none" strike="noStrike" cap="none">
                <a:solidFill>
                  <a:schemeClr val="dk2"/>
                </a:solidFill>
                <a:latin typeface="Roboto"/>
                <a:ea typeface="Roboto"/>
                <a:cs typeface="Roboto"/>
                <a:sym typeface="Roboto"/>
              </a:defRPr>
            </a:lvl9pPr>
          </a:lstStyle>
          <a:p>
            <a:endParaRPr/>
          </a:p>
        </p:txBody>
      </p:sp>
      <p:sp>
        <p:nvSpPr>
          <p:cNvPr id="33" name="Shape 33"/>
          <p:cNvSpPr txBox="1">
            <a:spLocks noGrp="1"/>
          </p:cNvSpPr>
          <p:nvPr>
            <p:ph type="sldNum" idx="12"/>
          </p:nvPr>
        </p:nvSpPr>
        <p:spPr>
          <a:xfrm>
            <a:off x="11280575" y="6201585"/>
            <a:ext cx="731599" cy="524800"/>
          </a:xfrm>
          <a:prstGeom prst="rect">
            <a:avLst/>
          </a:prstGeom>
          <a:noFill/>
          <a:ln>
            <a:noFill/>
          </a:ln>
        </p:spPr>
        <p:txBody>
          <a:bodyPr lIns="91425" tIns="91425" rIns="91425" bIns="91425" anchor="ctr" anchorCtr="0">
            <a:noAutofit/>
          </a:bodyPr>
          <a:lstStyle/>
          <a:p>
            <a:pPr algn="l">
              <a:buClr>
                <a:schemeClr val="dk2"/>
              </a:buClr>
              <a:buSzPct val="25000"/>
            </a:pPr>
            <a:fld id="{00000000-1234-1234-1234-123412341234}" type="slidenum">
              <a:rPr lang="en" sz="1867" smtClean="0">
                <a:solidFill>
                  <a:schemeClr val="dk2"/>
                </a:solidFill>
                <a:latin typeface="Arial"/>
                <a:ea typeface="Arial"/>
                <a:cs typeface="Arial"/>
                <a:sym typeface="Arial"/>
              </a:rPr>
              <a:pPr algn="l">
                <a:buClr>
                  <a:schemeClr val="dk2"/>
                </a:buClr>
                <a:buSzPct val="25000"/>
              </a:pPr>
              <a:t>‹#›</a:t>
            </a:fld>
            <a:endParaRPr lang="en" sz="1867"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3760615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6" name="Shape 26"/>
          <p:cNvSpPr txBox="1">
            <a:spLocks noGrp="1"/>
          </p:cNvSpPr>
          <p:nvPr>
            <p:ph type="title"/>
          </p:nvPr>
        </p:nvSpPr>
        <p:spPr>
          <a:xfrm>
            <a:off x="415602" y="546667"/>
            <a:ext cx="8776781" cy="810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Roboto"/>
              <a:buNone/>
              <a:defRPr sz="4000" b="0" i="0" u="none" strike="noStrike" cap="none">
                <a:solidFill>
                  <a:schemeClr val="dk1"/>
                </a:solidFill>
                <a:latin typeface="Roboto"/>
                <a:ea typeface="Roboto"/>
                <a:cs typeface="Roboto"/>
                <a:sym typeface="Roboto"/>
              </a:defRPr>
            </a:lvl1pPr>
            <a:lvl2pPr lvl="1" indent="0">
              <a:spcBef>
                <a:spcPts val="0"/>
              </a:spcBef>
              <a:buClr>
                <a:schemeClr val="dk1"/>
              </a:buClr>
              <a:buFont typeface="Roboto"/>
              <a:buNone/>
              <a:defRPr sz="4000">
                <a:solidFill>
                  <a:schemeClr val="dk1"/>
                </a:solidFill>
                <a:latin typeface="Roboto"/>
                <a:ea typeface="Roboto"/>
                <a:cs typeface="Roboto"/>
                <a:sym typeface="Roboto"/>
              </a:defRPr>
            </a:lvl2pPr>
            <a:lvl3pPr lvl="2" indent="0">
              <a:spcBef>
                <a:spcPts val="0"/>
              </a:spcBef>
              <a:buClr>
                <a:schemeClr val="dk1"/>
              </a:buClr>
              <a:buFont typeface="Roboto"/>
              <a:buNone/>
              <a:defRPr sz="4000">
                <a:solidFill>
                  <a:schemeClr val="dk1"/>
                </a:solidFill>
                <a:latin typeface="Roboto"/>
                <a:ea typeface="Roboto"/>
                <a:cs typeface="Roboto"/>
                <a:sym typeface="Roboto"/>
              </a:defRPr>
            </a:lvl3pPr>
            <a:lvl4pPr lvl="3" indent="0">
              <a:spcBef>
                <a:spcPts val="0"/>
              </a:spcBef>
              <a:buClr>
                <a:schemeClr val="dk1"/>
              </a:buClr>
              <a:buFont typeface="Roboto"/>
              <a:buNone/>
              <a:defRPr sz="4000">
                <a:solidFill>
                  <a:schemeClr val="dk1"/>
                </a:solidFill>
                <a:latin typeface="Roboto"/>
                <a:ea typeface="Roboto"/>
                <a:cs typeface="Roboto"/>
                <a:sym typeface="Roboto"/>
              </a:defRPr>
            </a:lvl4pPr>
            <a:lvl5pPr lvl="4" indent="0">
              <a:spcBef>
                <a:spcPts val="0"/>
              </a:spcBef>
              <a:buClr>
                <a:schemeClr val="dk1"/>
              </a:buClr>
              <a:buFont typeface="Roboto"/>
              <a:buNone/>
              <a:defRPr sz="4000">
                <a:solidFill>
                  <a:schemeClr val="dk1"/>
                </a:solidFill>
                <a:latin typeface="Roboto"/>
                <a:ea typeface="Roboto"/>
                <a:cs typeface="Roboto"/>
                <a:sym typeface="Roboto"/>
              </a:defRPr>
            </a:lvl5pPr>
            <a:lvl6pPr lvl="5" indent="0">
              <a:spcBef>
                <a:spcPts val="0"/>
              </a:spcBef>
              <a:buClr>
                <a:schemeClr val="dk1"/>
              </a:buClr>
              <a:buFont typeface="Roboto"/>
              <a:buNone/>
              <a:defRPr sz="4000">
                <a:solidFill>
                  <a:schemeClr val="dk1"/>
                </a:solidFill>
                <a:latin typeface="Roboto"/>
                <a:ea typeface="Roboto"/>
                <a:cs typeface="Roboto"/>
                <a:sym typeface="Roboto"/>
              </a:defRPr>
            </a:lvl6pPr>
            <a:lvl7pPr lvl="6" indent="0">
              <a:spcBef>
                <a:spcPts val="0"/>
              </a:spcBef>
              <a:buClr>
                <a:schemeClr val="dk1"/>
              </a:buClr>
              <a:buFont typeface="Roboto"/>
              <a:buNone/>
              <a:defRPr sz="4000">
                <a:solidFill>
                  <a:schemeClr val="dk1"/>
                </a:solidFill>
                <a:latin typeface="Roboto"/>
                <a:ea typeface="Roboto"/>
                <a:cs typeface="Roboto"/>
                <a:sym typeface="Roboto"/>
              </a:defRPr>
            </a:lvl7pPr>
            <a:lvl8pPr lvl="7" indent="0">
              <a:spcBef>
                <a:spcPts val="0"/>
              </a:spcBef>
              <a:buClr>
                <a:schemeClr val="dk1"/>
              </a:buClr>
              <a:buFont typeface="Roboto"/>
              <a:buNone/>
              <a:defRPr sz="4000">
                <a:solidFill>
                  <a:schemeClr val="dk1"/>
                </a:solidFill>
                <a:latin typeface="Roboto"/>
                <a:ea typeface="Roboto"/>
                <a:cs typeface="Roboto"/>
                <a:sym typeface="Roboto"/>
              </a:defRPr>
            </a:lvl8pPr>
            <a:lvl9pPr lvl="8" indent="0">
              <a:spcBef>
                <a:spcPts val="0"/>
              </a:spcBef>
              <a:buClr>
                <a:schemeClr val="dk1"/>
              </a:buClr>
              <a:buFont typeface="Roboto"/>
              <a:buNone/>
              <a:defRPr sz="4000">
                <a:solidFill>
                  <a:schemeClr val="dk1"/>
                </a:solidFill>
                <a:latin typeface="Roboto"/>
                <a:ea typeface="Roboto"/>
                <a:cs typeface="Roboto"/>
                <a:sym typeface="Roboto"/>
              </a:defRPr>
            </a:lvl9pPr>
          </a:lstStyle>
          <a:p>
            <a:endParaRPr dirty="0"/>
          </a:p>
        </p:txBody>
      </p:sp>
      <p:sp>
        <p:nvSpPr>
          <p:cNvPr id="27" name="Shape 27"/>
          <p:cNvSpPr txBox="1">
            <a:spLocks noGrp="1"/>
          </p:cNvSpPr>
          <p:nvPr>
            <p:ph type="body" idx="1"/>
          </p:nvPr>
        </p:nvSpPr>
        <p:spPr>
          <a:xfrm>
            <a:off x="415601" y="1639833"/>
            <a:ext cx="11360799" cy="44520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chemeClr val="dk2"/>
              </a:buClr>
              <a:buFont typeface="Roboto"/>
              <a:buNone/>
              <a:defRPr sz="2400" b="0" i="0" u="none" strike="noStrike" cap="none">
                <a:solidFill>
                  <a:schemeClr val="dk2"/>
                </a:solidFill>
                <a:latin typeface="Roboto"/>
                <a:ea typeface="Roboto"/>
                <a:cs typeface="Roboto"/>
                <a:sym typeface="Roboto"/>
              </a:defRPr>
            </a:lvl1pPr>
            <a:lvl2pPr marL="609585" marR="0" lvl="1"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2pPr>
            <a:lvl3pPr marL="1219170" marR="0" lvl="2"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3pPr>
            <a:lvl4pPr marL="1828754" marR="0" lvl="3"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4pPr>
            <a:lvl5pPr marL="2438339" marR="0" lvl="4"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5pPr>
            <a:lvl6pPr marL="3047924" marR="0" lvl="5"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6pPr>
            <a:lvl7pPr marL="3657509" marR="0" lvl="6"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7pPr>
            <a:lvl8pPr marL="4267093" marR="0" lvl="7"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8pPr>
            <a:lvl9pPr marL="4876678" marR="0" lvl="8"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9pPr>
          </a:lstStyle>
          <a:p>
            <a:endParaRPr/>
          </a:p>
        </p:txBody>
      </p:sp>
      <p:sp>
        <p:nvSpPr>
          <p:cNvPr id="28" name="Shape 28"/>
          <p:cNvSpPr txBox="1">
            <a:spLocks noGrp="1"/>
          </p:cNvSpPr>
          <p:nvPr>
            <p:ph type="sldNum" idx="12"/>
          </p:nvPr>
        </p:nvSpPr>
        <p:spPr>
          <a:xfrm>
            <a:off x="11280575" y="6201585"/>
            <a:ext cx="731599" cy="524800"/>
          </a:xfrm>
          <a:prstGeom prst="rect">
            <a:avLst/>
          </a:prstGeom>
          <a:noFill/>
          <a:ln>
            <a:noFill/>
          </a:ln>
        </p:spPr>
        <p:txBody>
          <a:bodyPr lIns="91425" tIns="91425" rIns="91425" bIns="91425" anchor="ctr" anchorCtr="0">
            <a:noAutofit/>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21679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6" name="Shape 26"/>
          <p:cNvSpPr txBox="1">
            <a:spLocks noGrp="1"/>
          </p:cNvSpPr>
          <p:nvPr>
            <p:ph type="title"/>
          </p:nvPr>
        </p:nvSpPr>
        <p:spPr>
          <a:xfrm>
            <a:off x="415602" y="546667"/>
            <a:ext cx="8776781" cy="810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Roboto"/>
              <a:buNone/>
              <a:defRPr sz="4000" b="0" i="0" u="none" strike="noStrike" cap="none">
                <a:solidFill>
                  <a:schemeClr val="dk1"/>
                </a:solidFill>
                <a:latin typeface="Roboto"/>
                <a:ea typeface="Roboto"/>
                <a:cs typeface="Roboto"/>
                <a:sym typeface="Roboto"/>
              </a:defRPr>
            </a:lvl1pPr>
            <a:lvl2pPr lvl="1" indent="0">
              <a:spcBef>
                <a:spcPts val="0"/>
              </a:spcBef>
              <a:buClr>
                <a:schemeClr val="dk1"/>
              </a:buClr>
              <a:buFont typeface="Roboto"/>
              <a:buNone/>
              <a:defRPr sz="4000">
                <a:solidFill>
                  <a:schemeClr val="dk1"/>
                </a:solidFill>
                <a:latin typeface="Roboto"/>
                <a:ea typeface="Roboto"/>
                <a:cs typeface="Roboto"/>
                <a:sym typeface="Roboto"/>
              </a:defRPr>
            </a:lvl2pPr>
            <a:lvl3pPr lvl="2" indent="0">
              <a:spcBef>
                <a:spcPts val="0"/>
              </a:spcBef>
              <a:buClr>
                <a:schemeClr val="dk1"/>
              </a:buClr>
              <a:buFont typeface="Roboto"/>
              <a:buNone/>
              <a:defRPr sz="4000">
                <a:solidFill>
                  <a:schemeClr val="dk1"/>
                </a:solidFill>
                <a:latin typeface="Roboto"/>
                <a:ea typeface="Roboto"/>
                <a:cs typeface="Roboto"/>
                <a:sym typeface="Roboto"/>
              </a:defRPr>
            </a:lvl3pPr>
            <a:lvl4pPr lvl="3" indent="0">
              <a:spcBef>
                <a:spcPts val="0"/>
              </a:spcBef>
              <a:buClr>
                <a:schemeClr val="dk1"/>
              </a:buClr>
              <a:buFont typeface="Roboto"/>
              <a:buNone/>
              <a:defRPr sz="4000">
                <a:solidFill>
                  <a:schemeClr val="dk1"/>
                </a:solidFill>
                <a:latin typeface="Roboto"/>
                <a:ea typeface="Roboto"/>
                <a:cs typeface="Roboto"/>
                <a:sym typeface="Roboto"/>
              </a:defRPr>
            </a:lvl4pPr>
            <a:lvl5pPr lvl="4" indent="0">
              <a:spcBef>
                <a:spcPts val="0"/>
              </a:spcBef>
              <a:buClr>
                <a:schemeClr val="dk1"/>
              </a:buClr>
              <a:buFont typeface="Roboto"/>
              <a:buNone/>
              <a:defRPr sz="4000">
                <a:solidFill>
                  <a:schemeClr val="dk1"/>
                </a:solidFill>
                <a:latin typeface="Roboto"/>
                <a:ea typeface="Roboto"/>
                <a:cs typeface="Roboto"/>
                <a:sym typeface="Roboto"/>
              </a:defRPr>
            </a:lvl5pPr>
            <a:lvl6pPr lvl="5" indent="0">
              <a:spcBef>
                <a:spcPts val="0"/>
              </a:spcBef>
              <a:buClr>
                <a:schemeClr val="dk1"/>
              </a:buClr>
              <a:buFont typeface="Roboto"/>
              <a:buNone/>
              <a:defRPr sz="4000">
                <a:solidFill>
                  <a:schemeClr val="dk1"/>
                </a:solidFill>
                <a:latin typeface="Roboto"/>
                <a:ea typeface="Roboto"/>
                <a:cs typeface="Roboto"/>
                <a:sym typeface="Roboto"/>
              </a:defRPr>
            </a:lvl6pPr>
            <a:lvl7pPr lvl="6" indent="0">
              <a:spcBef>
                <a:spcPts val="0"/>
              </a:spcBef>
              <a:buClr>
                <a:schemeClr val="dk1"/>
              </a:buClr>
              <a:buFont typeface="Roboto"/>
              <a:buNone/>
              <a:defRPr sz="4000">
                <a:solidFill>
                  <a:schemeClr val="dk1"/>
                </a:solidFill>
                <a:latin typeface="Roboto"/>
                <a:ea typeface="Roboto"/>
                <a:cs typeface="Roboto"/>
                <a:sym typeface="Roboto"/>
              </a:defRPr>
            </a:lvl7pPr>
            <a:lvl8pPr lvl="7" indent="0">
              <a:spcBef>
                <a:spcPts val="0"/>
              </a:spcBef>
              <a:buClr>
                <a:schemeClr val="dk1"/>
              </a:buClr>
              <a:buFont typeface="Roboto"/>
              <a:buNone/>
              <a:defRPr sz="4000">
                <a:solidFill>
                  <a:schemeClr val="dk1"/>
                </a:solidFill>
                <a:latin typeface="Roboto"/>
                <a:ea typeface="Roboto"/>
                <a:cs typeface="Roboto"/>
                <a:sym typeface="Roboto"/>
              </a:defRPr>
            </a:lvl8pPr>
            <a:lvl9pPr lvl="8" indent="0">
              <a:spcBef>
                <a:spcPts val="0"/>
              </a:spcBef>
              <a:buClr>
                <a:schemeClr val="dk1"/>
              </a:buClr>
              <a:buFont typeface="Roboto"/>
              <a:buNone/>
              <a:defRPr sz="4000">
                <a:solidFill>
                  <a:schemeClr val="dk1"/>
                </a:solidFill>
                <a:latin typeface="Roboto"/>
                <a:ea typeface="Roboto"/>
                <a:cs typeface="Roboto"/>
                <a:sym typeface="Roboto"/>
              </a:defRPr>
            </a:lvl9pPr>
          </a:lstStyle>
          <a:p>
            <a:endParaRPr dirty="0"/>
          </a:p>
        </p:txBody>
      </p:sp>
      <p:sp>
        <p:nvSpPr>
          <p:cNvPr id="27" name="Shape 27"/>
          <p:cNvSpPr txBox="1">
            <a:spLocks noGrp="1"/>
          </p:cNvSpPr>
          <p:nvPr>
            <p:ph type="body" idx="1"/>
          </p:nvPr>
        </p:nvSpPr>
        <p:spPr>
          <a:xfrm>
            <a:off x="415601" y="1639833"/>
            <a:ext cx="11360799" cy="44520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chemeClr val="dk2"/>
              </a:buClr>
              <a:buFont typeface="Roboto"/>
              <a:buNone/>
              <a:defRPr sz="2400" b="0" i="0" u="none" strike="noStrike" cap="none">
                <a:solidFill>
                  <a:schemeClr val="dk2"/>
                </a:solidFill>
                <a:latin typeface="Roboto"/>
                <a:ea typeface="Roboto"/>
                <a:cs typeface="Roboto"/>
                <a:sym typeface="Roboto"/>
              </a:defRPr>
            </a:lvl1pPr>
            <a:lvl2pPr marL="609585" marR="0" lvl="1"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2pPr>
            <a:lvl3pPr marL="1219170" marR="0" lvl="2"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3pPr>
            <a:lvl4pPr marL="1828754" marR="0" lvl="3"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4pPr>
            <a:lvl5pPr marL="2438339" marR="0" lvl="4"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5pPr>
            <a:lvl6pPr marL="3047924" marR="0" lvl="5"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6pPr>
            <a:lvl7pPr marL="3657509" marR="0" lvl="6"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7pPr>
            <a:lvl8pPr marL="4267093" marR="0" lvl="7"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8pPr>
            <a:lvl9pPr marL="4876678" marR="0" lvl="8"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9pPr>
          </a:lstStyle>
          <a:p>
            <a:endParaRPr/>
          </a:p>
        </p:txBody>
      </p:sp>
      <p:sp>
        <p:nvSpPr>
          <p:cNvPr id="28" name="Shape 28"/>
          <p:cNvSpPr txBox="1">
            <a:spLocks noGrp="1"/>
          </p:cNvSpPr>
          <p:nvPr>
            <p:ph type="sldNum" idx="12"/>
          </p:nvPr>
        </p:nvSpPr>
        <p:spPr>
          <a:xfrm>
            <a:off x="11280575" y="6201585"/>
            <a:ext cx="731599" cy="524800"/>
          </a:xfrm>
          <a:prstGeom prst="rect">
            <a:avLst/>
          </a:prstGeom>
          <a:noFill/>
          <a:ln>
            <a:noFill/>
          </a:ln>
        </p:spPr>
        <p:txBody>
          <a:bodyPr lIns="91425" tIns="91425" rIns="91425" bIns="91425" anchor="ctr" anchorCtr="0">
            <a:noAutofit/>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331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8760"/>
            <a:ext cx="11040000" cy="4680000"/>
          </a:xfrm>
        </p:spPr>
        <p:txBody>
          <a:bodyPr/>
          <a:lstStyle>
            <a:lvl1pPr>
              <a:defRPr>
                <a:solidFill>
                  <a:srgbClr val="095AA6"/>
                </a:solidFill>
                <a:latin typeface="Arial" pitchFamily="34" charset="0"/>
                <a:cs typeface="Arial" pitchFamily="34" charset="0"/>
              </a:defRPr>
            </a:lvl1pPr>
            <a:lvl2pPr>
              <a:defRPr>
                <a:solidFill>
                  <a:srgbClr val="095AA6"/>
                </a:solidFill>
                <a:latin typeface="Arial" pitchFamily="34" charset="0"/>
                <a:cs typeface="Arial" pitchFamily="34" charset="0"/>
              </a:defRPr>
            </a:lvl2pPr>
            <a:lvl3pPr>
              <a:defRPr>
                <a:solidFill>
                  <a:srgbClr val="095AA6"/>
                </a:solidFill>
                <a:latin typeface="Arial" pitchFamily="34" charset="0"/>
                <a:cs typeface="Arial" pitchFamily="34" charset="0"/>
              </a:defRPr>
            </a:lvl3pPr>
            <a:lvl4pPr>
              <a:defRPr>
                <a:solidFill>
                  <a:srgbClr val="095AA6"/>
                </a:solidFill>
                <a:latin typeface="Arial" pitchFamily="34" charset="0"/>
                <a:cs typeface="Arial" pitchFamily="34" charset="0"/>
              </a:defRPr>
            </a:lvl4pPr>
            <a:lvl5pPr>
              <a:defRPr>
                <a:solidFill>
                  <a:srgbClr val="095AA6"/>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385372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EE09-FD65-433B-AC08-EAE5974DFE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F6C461-93EB-4639-AC98-B44C54D31A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1EBA7D-0314-412F-9B76-C3DA85FFC3B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774C499-A4D8-4525-9A87-BA66489260E1}"/>
              </a:ext>
            </a:extLst>
          </p:cNvPr>
          <p:cNvSpPr>
            <a:spLocks noGrp="1"/>
          </p:cNvSpPr>
          <p:nvPr>
            <p:ph type="ftr" sz="quarter" idx="11"/>
          </p:nvPr>
        </p:nvSpPr>
        <p:spPr/>
        <p:txBody>
          <a:bodyPr/>
          <a:lstStyle/>
          <a:p>
            <a:r>
              <a:rPr lang="en-US" dirty="0"/>
              <a:t>www.GBAglobal.org</a:t>
            </a:r>
          </a:p>
        </p:txBody>
      </p:sp>
      <p:sp>
        <p:nvSpPr>
          <p:cNvPr id="6" name="Slide Number Placeholder 5">
            <a:extLst>
              <a:ext uri="{FF2B5EF4-FFF2-40B4-BE49-F238E27FC236}">
                <a16:creationId xmlns:a16="http://schemas.microsoft.com/office/drawing/2014/main" id="{BDEB86AB-4F9E-4E56-94FF-B5DFD622CAC1}"/>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115879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F75A-645E-414E-96B8-692450D812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1499B-605A-4D51-9FC2-9B36A6971D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11E80-EBC5-49AC-A56B-D620D746CD8E}"/>
              </a:ext>
            </a:extLst>
          </p:cNvPr>
          <p:cNvSpPr>
            <a:spLocks noGrp="1"/>
          </p:cNvSpPr>
          <p:nvPr>
            <p:ph type="dt" sz="half" idx="10"/>
          </p:nvPr>
        </p:nvSpPr>
        <p:spPr>
          <a:xfrm>
            <a:off x="838200" y="6356350"/>
            <a:ext cx="2743200" cy="365125"/>
          </a:xfrm>
          <a:prstGeom prst="rect">
            <a:avLst/>
          </a:prstGeom>
        </p:spPr>
        <p:txBody>
          <a:bodyPr/>
          <a:lstStyle/>
          <a:p>
            <a:fld id="{57970C03-CBF7-41BD-A0C4-A109294257C7}" type="datetime1">
              <a:rPr lang="en-US" smtClean="0"/>
              <a:t>12/17/2018</a:t>
            </a:fld>
            <a:endParaRPr lang="en-US"/>
          </a:p>
        </p:txBody>
      </p:sp>
      <p:sp>
        <p:nvSpPr>
          <p:cNvPr id="5" name="Footer Placeholder 4">
            <a:extLst>
              <a:ext uri="{FF2B5EF4-FFF2-40B4-BE49-F238E27FC236}">
                <a16:creationId xmlns:a16="http://schemas.microsoft.com/office/drawing/2014/main" id="{49F33A25-CEEA-421F-81B4-C23D6424AD63}"/>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83E238D9-5CD8-4D60-874A-AA1A08F4CA31}"/>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294823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F15E-3C22-4C00-8E77-3FF5ED4DF5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52B4A5-2D5A-4D36-946C-8FCDA892B9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91ABEFD-BAF7-443D-8CE2-32D2B5E4A0DD}"/>
              </a:ext>
            </a:extLst>
          </p:cNvPr>
          <p:cNvSpPr>
            <a:spLocks noGrp="1"/>
          </p:cNvSpPr>
          <p:nvPr>
            <p:ph type="ftr" sz="quarter" idx="11"/>
          </p:nvPr>
        </p:nvSpPr>
        <p:spPr/>
        <p:txBody>
          <a:bodyPr/>
          <a:lstStyle/>
          <a:p>
            <a:r>
              <a:rPr lang="en-US" dirty="0"/>
              <a:t>www.GBAglobal.org</a:t>
            </a:r>
          </a:p>
        </p:txBody>
      </p:sp>
      <p:sp>
        <p:nvSpPr>
          <p:cNvPr id="6" name="Slide Number Placeholder 5">
            <a:extLst>
              <a:ext uri="{FF2B5EF4-FFF2-40B4-BE49-F238E27FC236}">
                <a16:creationId xmlns:a16="http://schemas.microsoft.com/office/drawing/2014/main" id="{EFD061F9-DE82-4739-9631-40062D450524}"/>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359162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B5EF-4030-4D5B-A26E-0FA0292BB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E06931-7B02-4E3C-8350-22371C0CDE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EB00CB-A458-4CE5-B86E-9E2669223BDC}"/>
              </a:ext>
            </a:extLst>
          </p:cNvPr>
          <p:cNvSpPr>
            <a:spLocks noGrp="1"/>
          </p:cNvSpPr>
          <p:nvPr>
            <p:ph type="dt" sz="half" idx="10"/>
          </p:nvPr>
        </p:nvSpPr>
        <p:spPr>
          <a:xfrm>
            <a:off x="838200" y="6356350"/>
            <a:ext cx="2743200" cy="365125"/>
          </a:xfrm>
          <a:prstGeom prst="rect">
            <a:avLst/>
          </a:prstGeom>
        </p:spPr>
        <p:txBody>
          <a:bodyPr/>
          <a:lstStyle/>
          <a:p>
            <a:fld id="{CD480B8E-5B6E-4927-887B-19DEFEDFBA72}" type="datetime1">
              <a:rPr lang="en-US" smtClean="0"/>
              <a:t>12/17/2018</a:t>
            </a:fld>
            <a:endParaRPr lang="en-US"/>
          </a:p>
        </p:txBody>
      </p:sp>
      <p:sp>
        <p:nvSpPr>
          <p:cNvPr id="5" name="Footer Placeholder 4">
            <a:extLst>
              <a:ext uri="{FF2B5EF4-FFF2-40B4-BE49-F238E27FC236}">
                <a16:creationId xmlns:a16="http://schemas.microsoft.com/office/drawing/2014/main" id="{013FCC0D-98F0-4FCC-B2A8-3BADF14E8584}"/>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85CA0ABD-FCCC-4E0C-BBB8-FDEA55FA67F3}"/>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375052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2196-2139-4A59-B53C-14C12D6456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C87B64-90BD-49D8-8152-9AD9297699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C1D5D5-93CD-4D44-BC7D-FAE5392A4BB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A5C482A-BF41-4311-AC8A-99E42E550850}"/>
              </a:ext>
            </a:extLst>
          </p:cNvPr>
          <p:cNvSpPr>
            <a:spLocks noGrp="1"/>
          </p:cNvSpPr>
          <p:nvPr>
            <p:ph type="ftr" sz="quarter" idx="11"/>
          </p:nvPr>
        </p:nvSpPr>
        <p:spPr/>
        <p:txBody>
          <a:bodyPr/>
          <a:lstStyle/>
          <a:p>
            <a:r>
              <a:rPr lang="en-US" dirty="0"/>
              <a:t>www.GBAglobal.org</a:t>
            </a:r>
          </a:p>
        </p:txBody>
      </p:sp>
      <p:sp>
        <p:nvSpPr>
          <p:cNvPr id="6" name="Slide Number Placeholder 5">
            <a:extLst>
              <a:ext uri="{FF2B5EF4-FFF2-40B4-BE49-F238E27FC236}">
                <a16:creationId xmlns:a16="http://schemas.microsoft.com/office/drawing/2014/main" id="{8D0009BB-3ED1-48C8-BBF9-93AA7AFD9D9C}"/>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376946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2E983-8899-420D-AD30-C5F2EF7A7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B0D18-28C4-4EB0-9515-06DB95B814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56037C-216F-4B80-B96B-098BFBD3AA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06FB4-C6AC-4732-996C-0B71AFDDEA34}"/>
              </a:ext>
            </a:extLst>
          </p:cNvPr>
          <p:cNvSpPr>
            <a:spLocks noGrp="1"/>
          </p:cNvSpPr>
          <p:nvPr>
            <p:ph type="dt" sz="half" idx="10"/>
          </p:nvPr>
        </p:nvSpPr>
        <p:spPr>
          <a:xfrm>
            <a:off x="838200" y="6356350"/>
            <a:ext cx="2743200" cy="365125"/>
          </a:xfrm>
          <a:prstGeom prst="rect">
            <a:avLst/>
          </a:prstGeom>
        </p:spPr>
        <p:txBody>
          <a:bodyPr/>
          <a:lstStyle/>
          <a:p>
            <a:fld id="{7EEE4F16-ACC2-4281-BF8E-3BA7F6687D95}" type="datetime1">
              <a:rPr lang="en-US" smtClean="0"/>
              <a:t>12/17/2018</a:t>
            </a:fld>
            <a:endParaRPr lang="en-US"/>
          </a:p>
        </p:txBody>
      </p:sp>
      <p:sp>
        <p:nvSpPr>
          <p:cNvPr id="6" name="Footer Placeholder 5">
            <a:extLst>
              <a:ext uri="{FF2B5EF4-FFF2-40B4-BE49-F238E27FC236}">
                <a16:creationId xmlns:a16="http://schemas.microsoft.com/office/drawing/2014/main" id="{F6EC87A5-0916-498A-8B54-66A70751BAD8}"/>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4804FD96-9D01-4F9E-8CE5-BB3FB6234329}"/>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2921712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78CA-432E-4B61-A029-BE175A352A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789A8-E60B-41F5-A35E-FDED342897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03BEC5-F3B5-4126-A8BB-4E164E84EF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C76081-CE6C-4FEA-BAD7-876A6077574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ECEDB8F-CB9C-48C3-8B61-1BE9CCF90558}"/>
              </a:ext>
            </a:extLst>
          </p:cNvPr>
          <p:cNvSpPr>
            <a:spLocks noGrp="1"/>
          </p:cNvSpPr>
          <p:nvPr>
            <p:ph type="ftr" sz="quarter" idx="11"/>
          </p:nvPr>
        </p:nvSpPr>
        <p:spPr/>
        <p:txBody>
          <a:bodyPr/>
          <a:lstStyle/>
          <a:p>
            <a:r>
              <a:rPr lang="en-US" dirty="0"/>
              <a:t>www.GBAglobal.org</a:t>
            </a:r>
          </a:p>
        </p:txBody>
      </p:sp>
      <p:sp>
        <p:nvSpPr>
          <p:cNvPr id="7" name="Slide Number Placeholder 6">
            <a:extLst>
              <a:ext uri="{FF2B5EF4-FFF2-40B4-BE49-F238E27FC236}">
                <a16:creationId xmlns:a16="http://schemas.microsoft.com/office/drawing/2014/main" id="{A1F5ECC5-A189-464F-B658-B09AF7AADE66}"/>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132706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985AC-B9AC-409B-B52C-F5A35D7D13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A33CC0-0CA3-452B-8505-A555417D3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684643-A61D-428A-8872-09768990BA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AD87CF-07D6-4086-B060-8A4FE151F6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F7729F-AF38-4585-B499-D8173235EF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FB8DAF-5DD5-4B93-ABD0-D0350A04357B}"/>
              </a:ext>
            </a:extLst>
          </p:cNvPr>
          <p:cNvSpPr>
            <a:spLocks noGrp="1"/>
          </p:cNvSpPr>
          <p:nvPr>
            <p:ph type="dt" sz="half" idx="10"/>
          </p:nvPr>
        </p:nvSpPr>
        <p:spPr>
          <a:xfrm>
            <a:off x="838200" y="6356350"/>
            <a:ext cx="2743200" cy="365125"/>
          </a:xfrm>
          <a:prstGeom prst="rect">
            <a:avLst/>
          </a:prstGeom>
        </p:spPr>
        <p:txBody>
          <a:bodyPr/>
          <a:lstStyle/>
          <a:p>
            <a:fld id="{48210D68-E309-4F1D-BD09-8AC459549599}" type="datetime1">
              <a:rPr lang="en-US" smtClean="0"/>
              <a:t>12/17/2018</a:t>
            </a:fld>
            <a:endParaRPr lang="en-US"/>
          </a:p>
        </p:txBody>
      </p:sp>
      <p:sp>
        <p:nvSpPr>
          <p:cNvPr id="8" name="Footer Placeholder 7">
            <a:extLst>
              <a:ext uri="{FF2B5EF4-FFF2-40B4-BE49-F238E27FC236}">
                <a16:creationId xmlns:a16="http://schemas.microsoft.com/office/drawing/2014/main" id="{E68AFD89-38E3-4CD8-8159-1FC02E74FB43}"/>
              </a:ext>
            </a:extLst>
          </p:cNvPr>
          <p:cNvSpPr>
            <a:spLocks noGrp="1"/>
          </p:cNvSpPr>
          <p:nvPr>
            <p:ph type="ftr" sz="quarter" idx="11"/>
          </p:nvPr>
        </p:nvSpPr>
        <p:spPr/>
        <p:txBody>
          <a:bodyPr/>
          <a:lstStyle/>
          <a:p>
            <a:r>
              <a:rPr lang="en-US"/>
              <a:t>www.GBAglobal.org</a:t>
            </a:r>
          </a:p>
        </p:txBody>
      </p:sp>
      <p:sp>
        <p:nvSpPr>
          <p:cNvPr id="9" name="Slide Number Placeholder 8">
            <a:extLst>
              <a:ext uri="{FF2B5EF4-FFF2-40B4-BE49-F238E27FC236}">
                <a16:creationId xmlns:a16="http://schemas.microsoft.com/office/drawing/2014/main" id="{87B1760D-875C-4B1B-A129-2E084A410781}"/>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2281786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55C9-482A-45A9-94EA-325CBE106CBB}"/>
              </a:ext>
            </a:extLst>
          </p:cNvPr>
          <p:cNvSpPr>
            <a:spLocks noGrp="1"/>
          </p:cNvSpPr>
          <p:nvPr>
            <p:ph type="title"/>
          </p:nvPr>
        </p:nvSpPr>
        <p:spPr>
          <a:xfrm>
            <a:off x="839788" y="365125"/>
            <a:ext cx="858888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75D0FB-C66D-42FF-888D-B79C31EBDB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EE410F-6654-4445-AA83-D914ADA814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3083B8-64A7-4898-8DA9-7D55D62179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29A7FCF-6229-4B50-84E3-4417562A31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EEC72-1279-4BA5-BA41-8540D3C6A8C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2F2129A6-EF68-41F0-B5E0-118D166BE3E7}"/>
              </a:ext>
            </a:extLst>
          </p:cNvPr>
          <p:cNvSpPr>
            <a:spLocks noGrp="1"/>
          </p:cNvSpPr>
          <p:nvPr>
            <p:ph type="ftr" sz="quarter" idx="11"/>
          </p:nvPr>
        </p:nvSpPr>
        <p:spPr/>
        <p:txBody>
          <a:bodyPr/>
          <a:lstStyle/>
          <a:p>
            <a:r>
              <a:rPr lang="en-US" dirty="0"/>
              <a:t>www.GBAglobal.org</a:t>
            </a:r>
          </a:p>
        </p:txBody>
      </p:sp>
      <p:sp>
        <p:nvSpPr>
          <p:cNvPr id="9" name="Slide Number Placeholder 8">
            <a:extLst>
              <a:ext uri="{FF2B5EF4-FFF2-40B4-BE49-F238E27FC236}">
                <a16:creationId xmlns:a16="http://schemas.microsoft.com/office/drawing/2014/main" id="{00F1C36E-163C-4BFF-9390-97A608579718}"/>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417999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E78A8-F609-4FBD-986A-3A9B29AF41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5466E6-E7A4-4D0D-99C5-7848E798AE22}"/>
              </a:ext>
            </a:extLst>
          </p:cNvPr>
          <p:cNvSpPr>
            <a:spLocks noGrp="1"/>
          </p:cNvSpPr>
          <p:nvPr>
            <p:ph type="dt" sz="half" idx="10"/>
          </p:nvPr>
        </p:nvSpPr>
        <p:spPr>
          <a:xfrm>
            <a:off x="838200" y="6356350"/>
            <a:ext cx="2743200" cy="365125"/>
          </a:xfrm>
          <a:prstGeom prst="rect">
            <a:avLst/>
          </a:prstGeom>
        </p:spPr>
        <p:txBody>
          <a:bodyPr/>
          <a:lstStyle/>
          <a:p>
            <a:fld id="{0DD3BD86-D289-4061-B593-EB2AD763E386}" type="datetime1">
              <a:rPr lang="en-US" smtClean="0"/>
              <a:t>12/17/2018</a:t>
            </a:fld>
            <a:endParaRPr lang="en-US"/>
          </a:p>
        </p:txBody>
      </p:sp>
      <p:sp>
        <p:nvSpPr>
          <p:cNvPr id="4" name="Footer Placeholder 3">
            <a:extLst>
              <a:ext uri="{FF2B5EF4-FFF2-40B4-BE49-F238E27FC236}">
                <a16:creationId xmlns:a16="http://schemas.microsoft.com/office/drawing/2014/main" id="{E7E7541C-1458-4CE0-89DD-B53F7134DF0B}"/>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61A969DF-1FF1-438C-AEC3-1E42460B46C0}"/>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9447230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A44B-92FD-4388-9FDF-24CF728A3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65FA7-711E-4D6E-982A-5DA526E61C3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A7838F9-C340-461D-BEEC-3733F6570A58}"/>
              </a:ext>
            </a:extLst>
          </p:cNvPr>
          <p:cNvSpPr>
            <a:spLocks noGrp="1"/>
          </p:cNvSpPr>
          <p:nvPr>
            <p:ph type="ftr" sz="quarter" idx="11"/>
          </p:nvPr>
        </p:nvSpPr>
        <p:spPr/>
        <p:txBody>
          <a:bodyPr/>
          <a:lstStyle/>
          <a:p>
            <a:r>
              <a:rPr lang="en-US" dirty="0"/>
              <a:t>www.GBAglobal.org</a:t>
            </a:r>
          </a:p>
        </p:txBody>
      </p:sp>
      <p:sp>
        <p:nvSpPr>
          <p:cNvPr id="5" name="Slide Number Placeholder 4">
            <a:extLst>
              <a:ext uri="{FF2B5EF4-FFF2-40B4-BE49-F238E27FC236}">
                <a16:creationId xmlns:a16="http://schemas.microsoft.com/office/drawing/2014/main" id="{2A23D769-C2BE-4938-AE3C-3550D56788D7}"/>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2040616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ACA847-5941-4966-BD2D-A2ACFB0AE7EA}"/>
              </a:ext>
            </a:extLst>
          </p:cNvPr>
          <p:cNvSpPr>
            <a:spLocks noGrp="1"/>
          </p:cNvSpPr>
          <p:nvPr>
            <p:ph type="dt" sz="half" idx="10"/>
          </p:nvPr>
        </p:nvSpPr>
        <p:spPr>
          <a:xfrm>
            <a:off x="838200" y="6356350"/>
            <a:ext cx="2743200" cy="365125"/>
          </a:xfrm>
          <a:prstGeom prst="rect">
            <a:avLst/>
          </a:prstGeom>
        </p:spPr>
        <p:txBody>
          <a:bodyPr/>
          <a:lstStyle/>
          <a:p>
            <a:fld id="{FC2CD81E-0E1E-45A3-AE92-D45B8B9B49F6}" type="datetime1">
              <a:rPr lang="en-US" smtClean="0"/>
              <a:t>12/17/2018</a:t>
            </a:fld>
            <a:endParaRPr lang="en-US"/>
          </a:p>
        </p:txBody>
      </p:sp>
      <p:sp>
        <p:nvSpPr>
          <p:cNvPr id="3" name="Footer Placeholder 2">
            <a:extLst>
              <a:ext uri="{FF2B5EF4-FFF2-40B4-BE49-F238E27FC236}">
                <a16:creationId xmlns:a16="http://schemas.microsoft.com/office/drawing/2014/main" id="{FE50FB09-CBFC-46B8-9D34-4388F1A721F6}"/>
              </a:ext>
            </a:extLst>
          </p:cNvPr>
          <p:cNvSpPr>
            <a:spLocks noGrp="1"/>
          </p:cNvSpPr>
          <p:nvPr>
            <p:ph type="ftr" sz="quarter" idx="11"/>
          </p:nvPr>
        </p:nvSpPr>
        <p:spPr/>
        <p:txBody>
          <a:bodyPr/>
          <a:lstStyle/>
          <a:p>
            <a:r>
              <a:rPr lang="en-US"/>
              <a:t>www.GBAglobal.org</a:t>
            </a:r>
          </a:p>
        </p:txBody>
      </p:sp>
      <p:sp>
        <p:nvSpPr>
          <p:cNvPr id="4" name="Slide Number Placeholder 3">
            <a:extLst>
              <a:ext uri="{FF2B5EF4-FFF2-40B4-BE49-F238E27FC236}">
                <a16:creationId xmlns:a16="http://schemas.microsoft.com/office/drawing/2014/main" id="{93721CEE-AABC-4F7B-8CE1-9E4CE0C075E1}"/>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2931881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01D6C-E7F8-4329-B7D5-A34738A3488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53A68D2E-11C1-4EDD-A850-DC33FA0EEA1E}"/>
              </a:ext>
            </a:extLst>
          </p:cNvPr>
          <p:cNvSpPr>
            <a:spLocks noGrp="1"/>
          </p:cNvSpPr>
          <p:nvPr>
            <p:ph type="ftr" sz="quarter" idx="11"/>
          </p:nvPr>
        </p:nvSpPr>
        <p:spPr/>
        <p:txBody>
          <a:bodyPr/>
          <a:lstStyle/>
          <a:p>
            <a:r>
              <a:rPr lang="en-US" dirty="0"/>
              <a:t>www.GBAglobal.org</a:t>
            </a:r>
          </a:p>
        </p:txBody>
      </p:sp>
      <p:sp>
        <p:nvSpPr>
          <p:cNvPr id="4" name="Slide Number Placeholder 3">
            <a:extLst>
              <a:ext uri="{FF2B5EF4-FFF2-40B4-BE49-F238E27FC236}">
                <a16:creationId xmlns:a16="http://schemas.microsoft.com/office/drawing/2014/main" id="{ACFB9900-4A5F-43EC-9B30-748C5D9093C1}"/>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281573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F90A-359B-4DC1-972E-5870FA956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074BC-186F-44DC-8FF2-B92905EAF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8806C5-0D3C-4D58-84A6-63518DB16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5484D9-84F5-413C-ACED-CD55594CFEB3}"/>
              </a:ext>
            </a:extLst>
          </p:cNvPr>
          <p:cNvSpPr>
            <a:spLocks noGrp="1"/>
          </p:cNvSpPr>
          <p:nvPr>
            <p:ph type="dt" sz="half" idx="10"/>
          </p:nvPr>
        </p:nvSpPr>
        <p:spPr>
          <a:xfrm>
            <a:off x="838200" y="6356350"/>
            <a:ext cx="2743200" cy="365125"/>
          </a:xfrm>
          <a:prstGeom prst="rect">
            <a:avLst/>
          </a:prstGeom>
        </p:spPr>
        <p:txBody>
          <a:bodyPr/>
          <a:lstStyle/>
          <a:p>
            <a:fld id="{3A6C7593-8B20-4139-80C6-4537158258F7}" type="datetime1">
              <a:rPr lang="en-US" smtClean="0"/>
              <a:t>12/17/2018</a:t>
            </a:fld>
            <a:endParaRPr lang="en-US"/>
          </a:p>
        </p:txBody>
      </p:sp>
      <p:sp>
        <p:nvSpPr>
          <p:cNvPr id="6" name="Footer Placeholder 5">
            <a:extLst>
              <a:ext uri="{FF2B5EF4-FFF2-40B4-BE49-F238E27FC236}">
                <a16:creationId xmlns:a16="http://schemas.microsoft.com/office/drawing/2014/main" id="{ACF2D618-E932-4F84-8CF3-084EE9D6558E}"/>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B8D67654-AC84-4B9F-9A4A-28FD8B2F053B}"/>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33693057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3B713-324A-4494-B1F7-40BB2C2282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C7C56B-8175-4BBD-AAB7-2FD4909D9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E0B15-5BD5-4A60-B18E-48F557DEF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C75203-23FA-44C4-833F-1C6100E6BEE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D18FBF9-EF70-4C81-992C-C9592BD463B1}"/>
              </a:ext>
            </a:extLst>
          </p:cNvPr>
          <p:cNvSpPr>
            <a:spLocks noGrp="1"/>
          </p:cNvSpPr>
          <p:nvPr>
            <p:ph type="ftr" sz="quarter" idx="11"/>
          </p:nvPr>
        </p:nvSpPr>
        <p:spPr/>
        <p:txBody>
          <a:bodyPr/>
          <a:lstStyle/>
          <a:p>
            <a:r>
              <a:rPr lang="en-US" dirty="0"/>
              <a:t>www.GBAglobal.org</a:t>
            </a:r>
          </a:p>
        </p:txBody>
      </p:sp>
      <p:sp>
        <p:nvSpPr>
          <p:cNvPr id="7" name="Slide Number Placeholder 6">
            <a:extLst>
              <a:ext uri="{FF2B5EF4-FFF2-40B4-BE49-F238E27FC236}">
                <a16:creationId xmlns:a16="http://schemas.microsoft.com/office/drawing/2014/main" id="{51317DEF-14CF-4993-AAEA-B5A42F37CD59}"/>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361952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A307-7FC2-4438-971E-3DD30A158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213B4B-E355-4123-8854-5ED745E585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54BDCB-85A0-44CF-9474-589A08D09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50BE3D-7936-442A-A91E-4D8671CFE79C}"/>
              </a:ext>
            </a:extLst>
          </p:cNvPr>
          <p:cNvSpPr>
            <a:spLocks noGrp="1"/>
          </p:cNvSpPr>
          <p:nvPr>
            <p:ph type="dt" sz="half" idx="10"/>
          </p:nvPr>
        </p:nvSpPr>
        <p:spPr>
          <a:xfrm>
            <a:off x="838200" y="6356350"/>
            <a:ext cx="2743200" cy="365125"/>
          </a:xfrm>
          <a:prstGeom prst="rect">
            <a:avLst/>
          </a:prstGeom>
        </p:spPr>
        <p:txBody>
          <a:bodyPr/>
          <a:lstStyle/>
          <a:p>
            <a:fld id="{7189A26C-85D0-4C1F-A0EF-516C7A988659}" type="datetime1">
              <a:rPr lang="en-US" smtClean="0"/>
              <a:t>12/17/2018</a:t>
            </a:fld>
            <a:endParaRPr lang="en-US"/>
          </a:p>
        </p:txBody>
      </p:sp>
      <p:sp>
        <p:nvSpPr>
          <p:cNvPr id="6" name="Footer Placeholder 5">
            <a:extLst>
              <a:ext uri="{FF2B5EF4-FFF2-40B4-BE49-F238E27FC236}">
                <a16:creationId xmlns:a16="http://schemas.microsoft.com/office/drawing/2014/main" id="{0BFDA065-22B2-4054-B76B-28556412D5DD}"/>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CDD90BBF-5314-4A1E-A044-3AEB57F800BD}"/>
              </a:ext>
            </a:extLst>
          </p:cNvPr>
          <p:cNvSpPr>
            <a:spLocks noGrp="1"/>
          </p:cNvSpPr>
          <p:nvPr>
            <p:ph type="sldNum" sz="quarter" idx="12"/>
          </p:nvPr>
        </p:nvSpPr>
        <p:spPr/>
        <p:txBody>
          <a:bodyPr/>
          <a:lstStyle/>
          <a:p>
            <a:fld id="{1CA58C23-D6BE-4A36-B577-9D537A2A4E0E}" type="slidenum">
              <a:rPr lang="en-US" smtClean="0"/>
              <a:t>‹#›</a:t>
            </a:fld>
            <a:endParaRPr lang="en-US"/>
          </a:p>
        </p:txBody>
      </p:sp>
    </p:spTree>
    <p:extLst>
      <p:ext uri="{BB962C8B-B14F-4D97-AF65-F5344CB8AC3E}">
        <p14:creationId xmlns:p14="http://schemas.microsoft.com/office/powerpoint/2010/main" val="13719952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31C4B-A4D2-4395-9071-E244DC4574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2E26A4-71CD-4510-BAA2-57D5AFAE9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3CD3F0-A183-44BC-BC54-39ED5D60D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EF3459-41D5-47BB-82D8-0EED16E64A8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AB5A55B-725E-41B7-8E09-407DF71E5F99}"/>
              </a:ext>
            </a:extLst>
          </p:cNvPr>
          <p:cNvSpPr>
            <a:spLocks noGrp="1"/>
          </p:cNvSpPr>
          <p:nvPr>
            <p:ph type="ftr" sz="quarter" idx="11"/>
          </p:nvPr>
        </p:nvSpPr>
        <p:spPr/>
        <p:txBody>
          <a:bodyPr/>
          <a:lstStyle/>
          <a:p>
            <a:r>
              <a:rPr lang="en-US" dirty="0"/>
              <a:t>www.GBAglobal.org</a:t>
            </a:r>
          </a:p>
        </p:txBody>
      </p:sp>
      <p:sp>
        <p:nvSpPr>
          <p:cNvPr id="7" name="Slide Number Placeholder 6">
            <a:extLst>
              <a:ext uri="{FF2B5EF4-FFF2-40B4-BE49-F238E27FC236}">
                <a16:creationId xmlns:a16="http://schemas.microsoft.com/office/drawing/2014/main" id="{7EF43E98-AC45-48E1-B617-769F1362A9A2}"/>
              </a:ext>
            </a:extLst>
          </p:cNvPr>
          <p:cNvSpPr>
            <a:spLocks noGrp="1"/>
          </p:cNvSpPr>
          <p:nvPr>
            <p:ph type="sldNum" sz="quarter" idx="12"/>
          </p:nvPr>
        </p:nvSpPr>
        <p:spPr/>
        <p:txBody>
          <a:bodyPr/>
          <a:lstStyle/>
          <a:p>
            <a:fld id="{FC8F1843-268D-449B-998B-AE11B666F32B}" type="slidenum">
              <a:rPr lang="en-US" smtClean="0"/>
              <a:t>‹#›</a:t>
            </a:fld>
            <a:endParaRPr lang="en-US"/>
          </a:p>
        </p:txBody>
      </p:sp>
    </p:spTree>
    <p:extLst>
      <p:ext uri="{BB962C8B-B14F-4D97-AF65-F5344CB8AC3E}">
        <p14:creationId xmlns:p14="http://schemas.microsoft.com/office/powerpoint/2010/main" val="116385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2" Type="http://schemas.openxmlformats.org/officeDocument/2006/relationships/slideLayout" Target="../slideLayouts/slideLayout20.xml"/><Relationship Id="rId1" Type="http://schemas.openxmlformats.org/officeDocument/2006/relationships/slideLayout" Target="../slideLayouts/slideLayout15.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36A8F9-68DA-4B37-BD55-DF6BCE6178C0}"/>
              </a:ext>
            </a:extLst>
          </p:cNvPr>
          <p:cNvSpPr>
            <a:spLocks noGrp="1"/>
          </p:cNvSpPr>
          <p:nvPr>
            <p:ph type="title"/>
          </p:nvPr>
        </p:nvSpPr>
        <p:spPr>
          <a:xfrm>
            <a:off x="838200" y="365125"/>
            <a:ext cx="8590472" cy="75630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0B4C2F8-5024-417D-8795-670FED5023DE}"/>
              </a:ext>
            </a:extLst>
          </p:cNvPr>
          <p:cNvSpPr>
            <a:spLocks noGrp="1"/>
          </p:cNvSpPr>
          <p:nvPr>
            <p:ph type="body" idx="1"/>
          </p:nvPr>
        </p:nvSpPr>
        <p:spPr>
          <a:xfrm>
            <a:off x="838200" y="1285037"/>
            <a:ext cx="10515600" cy="48919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F5A9FF7-3DA6-4E70-BDA6-77586F95D533}"/>
              </a:ext>
            </a:extLst>
          </p:cNvPr>
          <p:cNvSpPr>
            <a:spLocks noGrp="1"/>
          </p:cNvSpPr>
          <p:nvPr>
            <p:ph type="ftr" sz="quarter" idx="3"/>
          </p:nvPr>
        </p:nvSpPr>
        <p:spPr>
          <a:xfrm>
            <a:off x="5262648" y="6310312"/>
            <a:ext cx="16667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www.GBAglobal.org</a:t>
            </a:r>
          </a:p>
        </p:txBody>
      </p:sp>
      <p:sp>
        <p:nvSpPr>
          <p:cNvPr id="6" name="Slide Number Placeholder 5">
            <a:extLst>
              <a:ext uri="{FF2B5EF4-FFF2-40B4-BE49-F238E27FC236}">
                <a16:creationId xmlns:a16="http://schemas.microsoft.com/office/drawing/2014/main" id="{32B63B1D-B2EB-4A1D-AD73-5D136E8FD195}"/>
              </a:ext>
            </a:extLst>
          </p:cNvPr>
          <p:cNvSpPr>
            <a:spLocks noGrp="1"/>
          </p:cNvSpPr>
          <p:nvPr>
            <p:ph type="sldNum" sz="quarter" idx="4"/>
          </p:nvPr>
        </p:nvSpPr>
        <p:spPr>
          <a:xfrm>
            <a:off x="8610600" y="6340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2495F-A58E-47EA-A699-2403A34AFA7A}" type="slidenum">
              <a:rPr lang="en-US" smtClean="0"/>
              <a:pPr/>
              <a:t>‹#›</a:t>
            </a:fld>
            <a:endParaRPr lang="en-US" dirty="0"/>
          </a:p>
        </p:txBody>
      </p:sp>
      <p:pic>
        <p:nvPicPr>
          <p:cNvPr id="8" name="Picture 7" descr="A drawing of a face&#10;&#10;Description automatically generated">
            <a:extLst>
              <a:ext uri="{FF2B5EF4-FFF2-40B4-BE49-F238E27FC236}">
                <a16:creationId xmlns:a16="http://schemas.microsoft.com/office/drawing/2014/main" id="{871D54AB-BBD2-4BEC-B05D-7A1E9683B78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696347" y="235237"/>
            <a:ext cx="2313779" cy="1016084"/>
          </a:xfrm>
          <a:prstGeom prst="rect">
            <a:avLst/>
          </a:prstGeom>
        </p:spPr>
      </p:pic>
      <p:pic>
        <p:nvPicPr>
          <p:cNvPr id="10" name="Picture 9">
            <a:extLst>
              <a:ext uri="{FF2B5EF4-FFF2-40B4-BE49-F238E27FC236}">
                <a16:creationId xmlns:a16="http://schemas.microsoft.com/office/drawing/2014/main" id="{58E4C5A5-96B7-4956-82FF-47A946A014D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31109" y="6143153"/>
            <a:ext cx="1740028" cy="628343"/>
          </a:xfrm>
          <a:prstGeom prst="rect">
            <a:avLst/>
          </a:prstGeom>
        </p:spPr>
      </p:pic>
    </p:spTree>
    <p:extLst>
      <p:ext uri="{BB962C8B-B14F-4D97-AF65-F5344CB8AC3E}">
        <p14:creationId xmlns:p14="http://schemas.microsoft.com/office/powerpoint/2010/main" val="166806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1253CA-9CC5-4380-B16B-6C5B8DEA3376}"/>
              </a:ext>
            </a:extLst>
          </p:cNvPr>
          <p:cNvSpPr>
            <a:spLocks noGrp="1"/>
          </p:cNvSpPr>
          <p:nvPr>
            <p:ph type="title"/>
          </p:nvPr>
        </p:nvSpPr>
        <p:spPr>
          <a:xfrm>
            <a:off x="838200" y="365125"/>
            <a:ext cx="8564592" cy="9041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F48C8B-DC82-4C9B-9B34-29294D5C24E8}"/>
              </a:ext>
            </a:extLst>
          </p:cNvPr>
          <p:cNvSpPr>
            <a:spLocks noGrp="1"/>
          </p:cNvSpPr>
          <p:nvPr>
            <p:ph type="body" idx="1"/>
          </p:nvPr>
        </p:nvSpPr>
        <p:spPr>
          <a:xfrm>
            <a:off x="838200" y="1388853"/>
            <a:ext cx="10515600" cy="466689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B018D75-15AF-4044-A438-CE7D356C5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www.GBAglobal.org</a:t>
            </a:r>
          </a:p>
        </p:txBody>
      </p:sp>
      <p:sp>
        <p:nvSpPr>
          <p:cNvPr id="6" name="Slide Number Placeholder 5">
            <a:extLst>
              <a:ext uri="{FF2B5EF4-FFF2-40B4-BE49-F238E27FC236}">
                <a16:creationId xmlns:a16="http://schemas.microsoft.com/office/drawing/2014/main" id="{C920CE1A-527C-487D-8B27-1FF324EFE4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8F1843-268D-449B-998B-AE11B666F32B}" type="slidenum">
              <a:rPr lang="en-US" smtClean="0"/>
              <a:t>‹#›</a:t>
            </a:fld>
            <a:endParaRPr lang="en-US"/>
          </a:p>
        </p:txBody>
      </p:sp>
      <p:pic>
        <p:nvPicPr>
          <p:cNvPr id="8" name="Picture 7">
            <a:extLst>
              <a:ext uri="{FF2B5EF4-FFF2-40B4-BE49-F238E27FC236}">
                <a16:creationId xmlns:a16="http://schemas.microsoft.com/office/drawing/2014/main" id="{B5D2FED1-D3BB-4A18-97BC-1D0FD828CCE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7028" y="6136912"/>
            <a:ext cx="1846059" cy="666633"/>
          </a:xfrm>
          <a:prstGeom prst="rect">
            <a:avLst/>
          </a:prstGeom>
        </p:spPr>
      </p:pic>
      <p:pic>
        <p:nvPicPr>
          <p:cNvPr id="1026" name="Picture 2" descr="http://www.commonsensesol.com/uploads/3/4/8/1/34817026/1453140301.png">
            <a:extLst>
              <a:ext uri="{FF2B5EF4-FFF2-40B4-BE49-F238E27FC236}">
                <a16:creationId xmlns:a16="http://schemas.microsoft.com/office/drawing/2014/main" id="{F315269C-E777-4882-9755-A4BECBF5515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402792" y="345385"/>
            <a:ext cx="238125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936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08.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www.freeformatter.com/sha256-generator.html#ad-outputa"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12.png"/><Relationship Id="rId4" Type="http://schemas.openxmlformats.org/officeDocument/2006/relationships/image" Target="../media/image111.png"/></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S9JGmA5_unY&amp;t=0s"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114.jpeg"/><Relationship Id="rId4" Type="http://schemas.openxmlformats.org/officeDocument/2006/relationships/image" Target="../media/image11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139.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r43LhSUUGTQ" TargetMode="Externa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hyperlink" Target="http://www.dhonor.org/"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hyperlink" Target="http://www.youtube.com/watch?v=gOJGOV3rCvY"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5" Type="http://schemas.openxmlformats.org/officeDocument/2006/relationships/image" Target="../media/image1500.png"/><Relationship Id="rId4" Type="http://schemas.openxmlformats.org/officeDocument/2006/relationships/slide" Target="slide1700.xml"/></Relationships>
</file>

<file path=ppt/slides/_rels/slide14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hyperlink" Target="https://coinmarketcap.com/currencies/dentacoin/?utm_medium=widget&amp;utm_campaign=cmcwidget&amp;utm_source=www.blockchainalmanac.com&amp;utm_content=dentacoin" TargetMode="External"/><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hyperlink" Target="https://coinmarketcap.com/currencies/patientory/?utm_medium=widget&amp;utm_campaign=cmcwidget&amp;utm_source=www.blockchainalmanac.com&amp;utm_content=patientory" TargetMode="External"/><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hyperlink" Target="https://medium.com/@ConsenSys/a-101-noob-intro-to-programming-smart-contracts-on-ethereum-695d15c1dab4" TargetMode="External"/><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hyperlink" Target="http://r3cev.com/" TargetMode="External"/><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3.xml"/><Relationship Id="rId1" Type="http://schemas.openxmlformats.org/officeDocument/2006/relationships/slideLayout" Target="../slideLayouts/slideLayout13.xml"/><Relationship Id="rId5" Type="http://schemas.openxmlformats.org/officeDocument/2006/relationships/image" Target="../media/image166.png"/><Relationship Id="rId4" Type="http://schemas.openxmlformats.org/officeDocument/2006/relationships/image" Target="../media/image165.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hyperlink" Target="https://bitcoinmagazine.com/articles/walmart-testing-blockchain-technology-for-supply-chain-management/" TargetMode="External"/><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hyperlink" Target="https://www2.deloitte.com/nl/nl/pages/consumer-industrial-products/articles/how-blockchain-can-create-more-transparency-in-the-food-chain.html"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13.xml"/></Relationships>
</file>

<file path=ppt/slides/_rels/slide17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5.png"/><Relationship Id="rId1" Type="http://schemas.openxmlformats.org/officeDocument/2006/relationships/slideLayout" Target="../slideLayouts/slideLayout70.xml"/><Relationship Id="rId5" Type="http://schemas.openxmlformats.org/officeDocument/2006/relationships/image" Target="../media/image1500.png"/><Relationship Id="rId4" Type="http://schemas.openxmlformats.org/officeDocument/2006/relationships/slide" Target="slide1700.xml"/></Relationships>
</file>

<file path=ppt/slides/_rels/slide17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hyperlink" Target="http://cryptoconsulting.info/" TargetMode="External"/><Relationship Id="rId3" Type="http://schemas.openxmlformats.org/officeDocument/2006/relationships/image" Target="../media/image58.png"/><Relationship Id="rId7" Type="http://schemas.openxmlformats.org/officeDocument/2006/relationships/image" Target="../media/image61.jpeg"/><Relationship Id="rId12"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4.jpeg"/><Relationship Id="rId5" Type="http://schemas.openxmlformats.org/officeDocument/2006/relationships/hyperlink" Target="https://www.finextra.com/pressarticle/70874/electron-wins-uk-government-award-to-advance-blockchain-in-balancing-electricity-markets" TargetMode="External"/><Relationship Id="rId10" Type="http://schemas.openxmlformats.org/officeDocument/2006/relationships/image" Target="../media/image63.jpeg"/><Relationship Id="rId4" Type="http://schemas.openxmlformats.org/officeDocument/2006/relationships/image" Target="../media/image59.jpeg"/><Relationship Id="rId9" Type="http://schemas.openxmlformats.org/officeDocument/2006/relationships/image" Target="../media/image6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m.bitkan.com/redirect?url=https://www.sec.gov/answers/about-lawsshtml.html"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E3F5-FF44-44A2-B9C5-81DBEBC0E735}"/>
              </a:ext>
            </a:extLst>
          </p:cNvPr>
          <p:cNvSpPr>
            <a:spLocks noGrp="1"/>
          </p:cNvSpPr>
          <p:nvPr>
            <p:ph type="ctrTitle"/>
          </p:nvPr>
        </p:nvSpPr>
        <p:spPr>
          <a:xfrm>
            <a:off x="1524000" y="1514763"/>
            <a:ext cx="9144000" cy="1995199"/>
          </a:xfrm>
        </p:spPr>
        <p:txBody>
          <a:bodyPr>
            <a:normAutofit/>
          </a:bodyPr>
          <a:lstStyle/>
          <a:p>
            <a:r>
              <a:rPr lang="en-US" sz="4000" dirty="0"/>
              <a:t>Government Blockchain Association (GBA)</a:t>
            </a:r>
            <a:br>
              <a:rPr lang="en-US" sz="4000" dirty="0"/>
            </a:br>
            <a:r>
              <a:rPr lang="en-US" sz="4000" dirty="0"/>
              <a:t>Blockchain Foundations for Healthcare</a:t>
            </a:r>
            <a:br>
              <a:rPr lang="en-US" sz="4000" dirty="0"/>
            </a:br>
            <a:r>
              <a:rPr lang="en-US" sz="4000" dirty="0"/>
              <a:t>Certified Course</a:t>
            </a:r>
          </a:p>
        </p:txBody>
      </p:sp>
      <p:sp>
        <p:nvSpPr>
          <p:cNvPr id="3" name="Subtitle 2">
            <a:extLst>
              <a:ext uri="{FF2B5EF4-FFF2-40B4-BE49-F238E27FC236}">
                <a16:creationId xmlns:a16="http://schemas.microsoft.com/office/drawing/2014/main" id="{EB80C0A2-56DF-49CF-8BA9-3E36E9F1EB07}"/>
              </a:ext>
            </a:extLst>
          </p:cNvPr>
          <p:cNvSpPr>
            <a:spLocks noGrp="1"/>
          </p:cNvSpPr>
          <p:nvPr>
            <p:ph type="subTitle" idx="1"/>
          </p:nvPr>
        </p:nvSpPr>
        <p:spPr/>
        <p:txBody>
          <a:bodyPr/>
          <a:lstStyle/>
          <a:p>
            <a:r>
              <a:rPr lang="en-US" dirty="0"/>
              <a:t>Gerard R. </a:t>
            </a:r>
            <a:r>
              <a:rPr lang="en-US" dirty="0" err="1"/>
              <a:t>Dache</a:t>
            </a:r>
            <a:endParaRPr lang="en-US" dirty="0"/>
          </a:p>
          <a:p>
            <a:r>
              <a:rPr lang="en-US" dirty="0"/>
              <a:t>Common Sense Solutions</a:t>
            </a:r>
          </a:p>
          <a:p>
            <a:r>
              <a:rPr lang="en-US" dirty="0"/>
              <a:t>GBA Licensed Training Partner</a:t>
            </a:r>
          </a:p>
        </p:txBody>
      </p:sp>
      <p:sp>
        <p:nvSpPr>
          <p:cNvPr id="4" name="Footer Placeholder 3">
            <a:extLst>
              <a:ext uri="{FF2B5EF4-FFF2-40B4-BE49-F238E27FC236}">
                <a16:creationId xmlns:a16="http://schemas.microsoft.com/office/drawing/2014/main" id="{F9E0E3FF-0671-4011-8D50-784D20C19822}"/>
              </a:ext>
            </a:extLst>
          </p:cNvPr>
          <p:cNvSpPr>
            <a:spLocks noGrp="1"/>
          </p:cNvSpPr>
          <p:nvPr>
            <p:ph type="ftr" sz="quarter" idx="11"/>
          </p:nvPr>
        </p:nvSpPr>
        <p:spPr/>
        <p:txBody>
          <a:bodyPr/>
          <a:lstStyle/>
          <a:p>
            <a:r>
              <a:rPr lang="en-US"/>
              <a:t>www.GBAglobal.org</a:t>
            </a:r>
            <a:endParaRPr lang="en-US" dirty="0"/>
          </a:p>
        </p:txBody>
      </p:sp>
      <p:sp>
        <p:nvSpPr>
          <p:cNvPr id="5" name="Slide Number Placeholder 4">
            <a:extLst>
              <a:ext uri="{FF2B5EF4-FFF2-40B4-BE49-F238E27FC236}">
                <a16:creationId xmlns:a16="http://schemas.microsoft.com/office/drawing/2014/main" id="{9A5EB941-69DF-4751-8CD6-730B04E36F3E}"/>
              </a:ext>
            </a:extLst>
          </p:cNvPr>
          <p:cNvSpPr>
            <a:spLocks noGrp="1"/>
          </p:cNvSpPr>
          <p:nvPr>
            <p:ph type="sldNum" sz="quarter" idx="12"/>
          </p:nvPr>
        </p:nvSpPr>
        <p:spPr/>
        <p:txBody>
          <a:bodyPr/>
          <a:lstStyle/>
          <a:p>
            <a:fld id="{FC8F1843-268D-449B-998B-AE11B666F32B}" type="slidenum">
              <a:rPr lang="en-US" smtClean="0"/>
              <a:t>1</a:t>
            </a:fld>
            <a:endParaRPr lang="en-US"/>
          </a:p>
        </p:txBody>
      </p:sp>
      <p:pic>
        <p:nvPicPr>
          <p:cNvPr id="8" name="Picture 7">
            <a:extLst>
              <a:ext uri="{FF2B5EF4-FFF2-40B4-BE49-F238E27FC236}">
                <a16:creationId xmlns:a16="http://schemas.microsoft.com/office/drawing/2014/main" id="{9A731BF5-FE13-42DC-BCC1-D6228FBE2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657" y="3164156"/>
            <a:ext cx="2857143" cy="2857143"/>
          </a:xfrm>
          <a:prstGeom prst="rect">
            <a:avLst/>
          </a:prstGeom>
        </p:spPr>
      </p:pic>
    </p:spTree>
    <p:extLst>
      <p:ext uri="{BB962C8B-B14F-4D97-AF65-F5344CB8AC3E}">
        <p14:creationId xmlns:p14="http://schemas.microsoft.com/office/powerpoint/2010/main" val="1922054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ABA9-02C0-4A2D-A9DB-0885E0544C1E}"/>
              </a:ext>
            </a:extLst>
          </p:cNvPr>
          <p:cNvSpPr>
            <a:spLocks noGrp="1"/>
          </p:cNvSpPr>
          <p:nvPr>
            <p:ph type="title"/>
          </p:nvPr>
        </p:nvSpPr>
        <p:spPr/>
        <p:txBody>
          <a:bodyPr/>
          <a:lstStyle/>
          <a:p>
            <a:r>
              <a:rPr lang="en-US" dirty="0"/>
              <a:t>But, Bitcoin Was Just The First</a:t>
            </a:r>
          </a:p>
        </p:txBody>
      </p:sp>
      <p:sp>
        <p:nvSpPr>
          <p:cNvPr id="4" name="Slide Number Placeholder 3">
            <a:extLst>
              <a:ext uri="{FF2B5EF4-FFF2-40B4-BE49-F238E27FC236}">
                <a16:creationId xmlns:a16="http://schemas.microsoft.com/office/drawing/2014/main" id="{19A86A6F-52DD-45D8-9F02-B67E6F67132E}"/>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10</a:t>
            </a:fld>
            <a:endParaRPr lang="en" sz="1867" dirty="0">
              <a:solidFill>
                <a:srgbClr val="000000"/>
              </a:solidFill>
              <a:latin typeface="Arial"/>
              <a:ea typeface="Arial"/>
              <a:cs typeface="Arial"/>
              <a:sym typeface="Arial"/>
            </a:endParaRPr>
          </a:p>
        </p:txBody>
      </p:sp>
      <p:pic>
        <p:nvPicPr>
          <p:cNvPr id="7" name="Picture 6" descr="A screenshot of a cell phone screen with text&#10;&#10;Description automatically generated">
            <a:extLst>
              <a:ext uri="{FF2B5EF4-FFF2-40B4-BE49-F238E27FC236}">
                <a16:creationId xmlns:a16="http://schemas.microsoft.com/office/drawing/2014/main" id="{74F67394-D6CC-41CF-9D14-E933AF925A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3" y="1684728"/>
            <a:ext cx="10148888" cy="4516857"/>
          </a:xfrm>
          <a:prstGeom prst="rect">
            <a:avLst/>
          </a:prstGeom>
        </p:spPr>
      </p:pic>
    </p:spTree>
    <p:extLst>
      <p:ext uri="{BB962C8B-B14F-4D97-AF65-F5344CB8AC3E}">
        <p14:creationId xmlns:p14="http://schemas.microsoft.com/office/powerpoint/2010/main" val="2836540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5" name="Shape 215" descr="yep.jpg"/>
          <p:cNvPicPr preferRelativeResize="0"/>
          <p:nvPr/>
        </p:nvPicPr>
        <p:blipFill rotWithShape="1">
          <a:blip r:embed="rId3">
            <a:alphaModFix amt="15000"/>
          </a:blip>
          <a:srcRect/>
          <a:stretch/>
        </p:blipFill>
        <p:spPr>
          <a:xfrm>
            <a:off x="1" y="0"/>
            <a:ext cx="10903065" cy="6539565"/>
          </a:xfrm>
          <a:prstGeom prst="rect">
            <a:avLst/>
          </a:prstGeom>
          <a:noFill/>
          <a:ln>
            <a:noFill/>
          </a:ln>
        </p:spPr>
      </p:pic>
      <p:sp>
        <p:nvSpPr>
          <p:cNvPr id="213" name="Shape 213"/>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Common Authentication Methods </a:t>
            </a:r>
          </a:p>
        </p:txBody>
      </p:sp>
      <p:sp>
        <p:nvSpPr>
          <p:cNvPr id="214" name="Shape 214"/>
          <p:cNvSpPr txBox="1">
            <a:spLocks noGrp="1"/>
          </p:cNvSpPr>
          <p:nvPr>
            <p:ph type="body" idx="1"/>
          </p:nvPr>
        </p:nvSpPr>
        <p:spPr>
          <a:xfrm>
            <a:off x="415601" y="1489367"/>
            <a:ext cx="11360799" cy="4555200"/>
          </a:xfrm>
          <a:prstGeom prst="rect">
            <a:avLst/>
          </a:prstGeom>
          <a:noFill/>
          <a:ln>
            <a:noFill/>
          </a:ln>
        </p:spPr>
        <p:txBody>
          <a:bodyPr vert="horz" lIns="121900" tIns="121900" rIns="121900" bIns="121900" rtlCol="0" anchor="t" anchorCtr="0">
            <a:noAutofit/>
          </a:bodyPr>
          <a:lstStyle/>
          <a:p>
            <a:pPr>
              <a:spcAft>
                <a:spcPts val="0"/>
              </a:spcAft>
              <a:buSzPct val="25000"/>
            </a:pPr>
            <a:r>
              <a:rPr lang="en" dirty="0">
                <a:solidFill>
                  <a:srgbClr val="1F4D78"/>
                </a:solidFill>
                <a:highlight>
                  <a:srgbClr val="FFFFFF"/>
                </a:highlight>
                <a:latin typeface="Calibri" charset="0"/>
                <a:ea typeface="Calibri" charset="0"/>
                <a:cs typeface="Calibri" charset="0"/>
              </a:rPr>
              <a:t>A </a:t>
            </a:r>
            <a:r>
              <a:rPr lang="en" i="1" dirty="0">
                <a:solidFill>
                  <a:srgbClr val="1F4D78"/>
                </a:solidFill>
                <a:highlight>
                  <a:srgbClr val="FFFFFF"/>
                </a:highlight>
                <a:latin typeface="Calibri" charset="0"/>
                <a:ea typeface="Calibri" charset="0"/>
                <a:cs typeface="Calibri" charset="0"/>
              </a:rPr>
              <a:t>Trusted Third Party</a:t>
            </a:r>
            <a:r>
              <a:rPr lang="en" dirty="0">
                <a:solidFill>
                  <a:srgbClr val="1F4D78"/>
                </a:solidFill>
                <a:highlight>
                  <a:srgbClr val="FFFFFF"/>
                </a:highlight>
                <a:latin typeface="Calibri" charset="0"/>
                <a:ea typeface="Calibri" charset="0"/>
                <a:cs typeface="Calibri" charset="0"/>
              </a:rPr>
              <a:t> is often used to authenticate someone/something</a:t>
            </a:r>
          </a:p>
          <a:p>
            <a:pPr marL="965176" indent="-101597">
              <a:spcAft>
                <a:spcPts val="0"/>
              </a:spcAft>
              <a:buClr>
                <a:schemeClr val="dk1"/>
              </a:buClr>
              <a:buSzPct val="25000"/>
            </a:pPr>
            <a:r>
              <a:rPr lang="en" dirty="0">
                <a:solidFill>
                  <a:schemeClr val="dk1"/>
                </a:solidFill>
                <a:highlight>
                  <a:srgbClr val="FFFFFF"/>
                </a:highlight>
                <a:latin typeface="Calibri" charset="0"/>
                <a:ea typeface="Calibri" charset="0"/>
                <a:cs typeface="Calibri" charset="0"/>
                <a:sym typeface="Calibri"/>
              </a:rPr>
              <a:t>Trusted third parties typically include: </a:t>
            </a:r>
          </a:p>
          <a:p>
            <a:pPr marL="1879553" indent="-457189">
              <a:spcAft>
                <a:spcPts val="0"/>
              </a:spcAft>
              <a:buClr>
                <a:schemeClr val="dk1"/>
              </a:buClr>
              <a:buSzPct val="25000"/>
            </a:pPr>
            <a:r>
              <a:rPr lang="en" dirty="0">
                <a:solidFill>
                  <a:schemeClr val="dk1"/>
                </a:solidFill>
                <a:highlight>
                  <a:srgbClr val="FFFFFF"/>
                </a:highlight>
                <a:latin typeface="Calibri" charset="0"/>
                <a:ea typeface="Calibri" charset="0"/>
                <a:cs typeface="Calibri" charset="0"/>
                <a:sym typeface="Calibri"/>
              </a:rPr>
              <a:t>Banks &amp; other financial institutions </a:t>
            </a:r>
          </a:p>
          <a:p>
            <a:pPr marL="1879553" indent="-457189">
              <a:spcAft>
                <a:spcPts val="0"/>
              </a:spcAft>
              <a:buClr>
                <a:schemeClr val="dk1"/>
              </a:buClr>
              <a:buSzPct val="25000"/>
            </a:pPr>
            <a:r>
              <a:rPr lang="en" dirty="0">
                <a:solidFill>
                  <a:schemeClr val="dk1"/>
                </a:solidFill>
                <a:highlight>
                  <a:srgbClr val="FFFFFF"/>
                </a:highlight>
                <a:latin typeface="Calibri" charset="0"/>
                <a:ea typeface="Calibri" charset="0"/>
                <a:cs typeface="Calibri" charset="0"/>
                <a:sym typeface="Calibri"/>
              </a:rPr>
              <a:t>Notary Publics </a:t>
            </a:r>
          </a:p>
          <a:p>
            <a:pPr marL="1879553" indent="-457189">
              <a:spcAft>
                <a:spcPts val="0"/>
              </a:spcAft>
              <a:buClr>
                <a:schemeClr val="dk1"/>
              </a:buClr>
              <a:buSzPct val="25000"/>
            </a:pPr>
            <a:r>
              <a:rPr lang="en" dirty="0">
                <a:solidFill>
                  <a:schemeClr val="dk1"/>
                </a:solidFill>
                <a:highlight>
                  <a:srgbClr val="FFFFFF"/>
                </a:highlight>
                <a:latin typeface="Calibri" charset="0"/>
                <a:ea typeface="Calibri" charset="0"/>
                <a:cs typeface="Calibri" charset="0"/>
                <a:sym typeface="Calibri"/>
              </a:rPr>
              <a:t>Government Offices (for property records)</a:t>
            </a:r>
          </a:p>
          <a:p>
            <a:pPr>
              <a:spcAft>
                <a:spcPts val="0"/>
              </a:spcAft>
              <a:buSzPct val="25000"/>
            </a:pPr>
            <a:r>
              <a:rPr lang="en" dirty="0">
                <a:solidFill>
                  <a:schemeClr val="dk1"/>
                </a:solidFill>
                <a:highlight>
                  <a:srgbClr val="FFFFFF"/>
                </a:highlight>
                <a:latin typeface="Calibri" charset="0"/>
                <a:ea typeface="Calibri" charset="0"/>
                <a:cs typeface="Calibri" charset="0"/>
                <a:sym typeface="Calibri"/>
              </a:rPr>
              <a:t>These are usually not free and can slow down a transaction</a:t>
            </a:r>
            <a:endParaRPr>
              <a:latin typeface="Calibri" charset="0"/>
              <a:ea typeface="Calibri" charset="0"/>
              <a:cs typeface="Calibri" charset="0"/>
            </a:endParaRPr>
          </a:p>
        </p:txBody>
      </p:sp>
      <p:pic>
        <p:nvPicPr>
          <p:cNvPr id="216" name="Shape 216"/>
          <p:cNvPicPr preferRelativeResize="0"/>
          <p:nvPr/>
        </p:nvPicPr>
        <p:blipFill rotWithShape="1">
          <a:blip r:embed="rId4">
            <a:alphaModFix/>
          </a:blip>
          <a:srcRect/>
          <a:stretch/>
        </p:blipFill>
        <p:spPr>
          <a:xfrm>
            <a:off x="9180654" y="2199873"/>
            <a:ext cx="1911167" cy="1896831"/>
          </a:xfrm>
          <a:prstGeom prst="rect">
            <a:avLst/>
          </a:prstGeom>
          <a:noFill/>
          <a:ln>
            <a:noFill/>
          </a:ln>
        </p:spPr>
      </p:pic>
      <p:sp>
        <p:nvSpPr>
          <p:cNvPr id="218" name="Shape 218"/>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100</a:t>
            </a:fld>
            <a:endParaRPr lang="en" sz="1867" dirty="0">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US" dirty="0">
                <a:latin typeface="Calibri" charset="0"/>
                <a:ea typeface="Calibri" charset="0"/>
                <a:cs typeface="Calibri" charset="0"/>
              </a:rPr>
              <a:t>Consensus Algorithms:  </a:t>
            </a:r>
            <a:r>
              <a:rPr lang="en" dirty="0">
                <a:latin typeface="Calibri" charset="0"/>
                <a:ea typeface="Calibri" charset="0"/>
                <a:cs typeface="Calibri" charset="0"/>
              </a:rPr>
              <a:t>Proof-Of-Work </a:t>
            </a:r>
          </a:p>
        </p:txBody>
      </p:sp>
      <p:sp>
        <p:nvSpPr>
          <p:cNvPr id="240" name="Shape 240"/>
          <p:cNvSpPr txBox="1">
            <a:spLocks noGrp="1"/>
          </p:cNvSpPr>
          <p:nvPr>
            <p:ph type="body" idx="1"/>
          </p:nvPr>
        </p:nvSpPr>
        <p:spPr>
          <a:xfrm>
            <a:off x="415601" y="1639833"/>
            <a:ext cx="11360799" cy="4452000"/>
          </a:xfrm>
          <a:prstGeom prst="rect">
            <a:avLst/>
          </a:prstGeom>
          <a:noFill/>
          <a:ln>
            <a:noFill/>
          </a:ln>
        </p:spPr>
        <p:txBody>
          <a:bodyPr vert="horz" lIns="121900" tIns="121900" rIns="121900" bIns="121900" rtlCol="0" anchor="t" anchorCtr="0">
            <a:noAutofit/>
          </a:bodyPr>
          <a:lstStyle/>
          <a:p>
            <a:pPr marL="609585" indent="-304792">
              <a:spcAft>
                <a:spcPts val="0"/>
              </a:spcAft>
              <a:buClr>
                <a:schemeClr val="dk1"/>
              </a:buClr>
              <a:buSzPct val="100000"/>
              <a:buFont typeface="Calibri"/>
              <a:buChar char="●"/>
            </a:pPr>
            <a:r>
              <a:rPr lang="en" dirty="0">
                <a:solidFill>
                  <a:schemeClr val="dk1"/>
                </a:solidFill>
                <a:highlight>
                  <a:srgbClr val="FFFFFF"/>
                </a:highlight>
                <a:latin typeface="Calibri"/>
                <a:ea typeface="Calibri"/>
                <a:cs typeface="Calibri"/>
                <a:sym typeface="Calibri"/>
              </a:rPr>
              <a:t>A proof-of-work (POW) system (or protocol, or function) is </a:t>
            </a:r>
            <a:r>
              <a:rPr lang="en" b="1" dirty="0">
                <a:solidFill>
                  <a:schemeClr val="dk1"/>
                </a:solidFill>
                <a:highlight>
                  <a:srgbClr val="FFFFFF"/>
                </a:highlight>
                <a:latin typeface="Calibri"/>
                <a:ea typeface="Calibri"/>
                <a:cs typeface="Calibri"/>
                <a:sym typeface="Calibri"/>
              </a:rPr>
              <a:t>an economic measure to deter denial of service attacks</a:t>
            </a:r>
            <a:r>
              <a:rPr lang="en" dirty="0">
                <a:solidFill>
                  <a:schemeClr val="dk1"/>
                </a:solidFill>
                <a:highlight>
                  <a:srgbClr val="FFFFFF"/>
                </a:highlight>
                <a:latin typeface="Calibri"/>
                <a:ea typeface="Calibri"/>
                <a:cs typeface="Calibri"/>
                <a:sym typeface="Calibri"/>
              </a:rPr>
              <a:t> and other service abuses (such as spam on a network) by requiring some work from the service requester, usually meaning processing time by a computer.  </a:t>
            </a:r>
          </a:p>
          <a:p>
            <a:pPr marL="609585" indent="-304792">
              <a:spcAft>
                <a:spcPts val="0"/>
              </a:spcAft>
              <a:buClr>
                <a:schemeClr val="dk1"/>
              </a:buClr>
              <a:buSzPct val="100000"/>
              <a:buFont typeface="Calibri"/>
              <a:buChar char="●"/>
            </a:pPr>
            <a:r>
              <a:rPr lang="en" dirty="0">
                <a:solidFill>
                  <a:schemeClr val="dk1"/>
                </a:solidFill>
                <a:highlight>
                  <a:srgbClr val="FFFFFF"/>
                </a:highlight>
                <a:latin typeface="Calibri"/>
                <a:ea typeface="Calibri"/>
                <a:cs typeface="Calibri"/>
                <a:sym typeface="Calibri"/>
              </a:rPr>
              <a:t>A key feature of these schemes is their </a:t>
            </a:r>
            <a:r>
              <a:rPr lang="en" b="1" dirty="0">
                <a:solidFill>
                  <a:schemeClr val="dk1"/>
                </a:solidFill>
                <a:highlight>
                  <a:srgbClr val="FFFFFF"/>
                </a:highlight>
                <a:latin typeface="Calibri"/>
                <a:ea typeface="Calibri"/>
                <a:cs typeface="Calibri"/>
                <a:sym typeface="Calibri"/>
              </a:rPr>
              <a:t>asymmetry</a:t>
            </a:r>
            <a:r>
              <a:rPr lang="en" dirty="0">
                <a:solidFill>
                  <a:schemeClr val="dk1"/>
                </a:solidFill>
                <a:highlight>
                  <a:srgbClr val="FFFFFF"/>
                </a:highlight>
                <a:latin typeface="Calibri"/>
                <a:ea typeface="Calibri"/>
                <a:cs typeface="Calibri"/>
                <a:sym typeface="Calibri"/>
              </a:rPr>
              <a:t>: the work must be moderately hard (but feasible) on the requester side </a:t>
            </a:r>
            <a:r>
              <a:rPr lang="en" b="1" i="1" dirty="0">
                <a:solidFill>
                  <a:schemeClr val="accent1"/>
                </a:solidFill>
                <a:highlight>
                  <a:srgbClr val="FFFFFF"/>
                </a:highlight>
                <a:latin typeface="Calibri"/>
                <a:ea typeface="Calibri"/>
                <a:cs typeface="Calibri"/>
                <a:sym typeface="Calibri"/>
              </a:rPr>
              <a:t>but</a:t>
            </a:r>
            <a:r>
              <a:rPr lang="en" b="1" i="1" dirty="0">
                <a:solidFill>
                  <a:srgbClr val="FF0000"/>
                </a:solidFill>
                <a:highlight>
                  <a:srgbClr val="FFFFFF"/>
                </a:highlight>
                <a:latin typeface="Calibri"/>
                <a:ea typeface="Calibri"/>
                <a:cs typeface="Calibri"/>
                <a:sym typeface="Calibri"/>
              </a:rPr>
              <a:t> </a:t>
            </a:r>
            <a:r>
              <a:rPr lang="en" dirty="0">
                <a:solidFill>
                  <a:schemeClr val="dk1"/>
                </a:solidFill>
                <a:highlight>
                  <a:srgbClr val="FFFFFF"/>
                </a:highlight>
                <a:latin typeface="Calibri"/>
                <a:ea typeface="Calibri"/>
                <a:cs typeface="Calibri"/>
                <a:sym typeface="Calibri"/>
              </a:rPr>
              <a:t>easy to check for the service provider. </a:t>
            </a:r>
          </a:p>
          <a:p>
            <a:pPr marL="609585" indent="-304792">
              <a:spcAft>
                <a:spcPts val="0"/>
              </a:spcAft>
              <a:buClr>
                <a:schemeClr val="dk1"/>
              </a:buClr>
              <a:buSzPct val="100000"/>
              <a:buFont typeface="Calibri"/>
              <a:buChar char="●"/>
            </a:pPr>
            <a:r>
              <a:rPr lang="en" dirty="0">
                <a:solidFill>
                  <a:schemeClr val="dk1"/>
                </a:solidFill>
                <a:highlight>
                  <a:srgbClr val="FFFFFF"/>
                </a:highlight>
                <a:latin typeface="Calibri"/>
                <a:ea typeface="Calibri"/>
                <a:cs typeface="Calibri"/>
                <a:sym typeface="Calibri"/>
              </a:rPr>
              <a:t>This idea is also known as a CPU cost function, client puzzle, computational puzzle or CPU pricing function. </a:t>
            </a:r>
          </a:p>
          <a:p>
            <a:pPr marL="609585" indent="-304792">
              <a:spcAft>
                <a:spcPts val="0"/>
              </a:spcAft>
              <a:buClr>
                <a:schemeClr val="dk1"/>
              </a:buClr>
              <a:buSzPct val="100000"/>
              <a:buFont typeface="Calibri"/>
              <a:buChar char="●"/>
            </a:pPr>
            <a:r>
              <a:rPr lang="en" dirty="0">
                <a:solidFill>
                  <a:schemeClr val="dk1"/>
                </a:solidFill>
                <a:highlight>
                  <a:srgbClr val="FFFFFF"/>
                </a:highlight>
                <a:latin typeface="Calibri"/>
                <a:ea typeface="Calibri"/>
                <a:cs typeface="Calibri"/>
                <a:sym typeface="Calibri"/>
              </a:rPr>
              <a:t>Distinct from a CAPTCHA, which is intended for a human to solve quickly, </a:t>
            </a:r>
            <a:r>
              <a:rPr lang="en" i="1" dirty="0">
                <a:solidFill>
                  <a:schemeClr val="accent1"/>
                </a:solidFill>
                <a:highlight>
                  <a:srgbClr val="FFFFFF"/>
                </a:highlight>
                <a:latin typeface="Calibri"/>
                <a:ea typeface="Calibri"/>
                <a:cs typeface="Calibri"/>
                <a:sym typeface="Calibri"/>
              </a:rPr>
              <a:t>rather than a computer.</a:t>
            </a:r>
            <a:r>
              <a:rPr lang="en" dirty="0">
                <a:solidFill>
                  <a:schemeClr val="accent1"/>
                </a:solidFill>
                <a:highlight>
                  <a:srgbClr val="FFFFFF"/>
                </a:highlight>
                <a:latin typeface="Calibri"/>
                <a:ea typeface="Calibri"/>
                <a:cs typeface="Calibri"/>
                <a:sym typeface="Calibri"/>
              </a:rPr>
              <a:t> </a:t>
            </a:r>
          </a:p>
          <a:p>
            <a:pPr>
              <a:spcAft>
                <a:spcPts val="0"/>
              </a:spcAft>
              <a:buSzPct val="25000"/>
            </a:pPr>
            <a:endParaRPr/>
          </a:p>
        </p:txBody>
      </p:sp>
      <p:sp>
        <p:nvSpPr>
          <p:cNvPr id="242" name="Shape 242"/>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101</a:t>
            </a:fld>
            <a:endParaRPr lang="en" sz="1867" dirty="0">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1136428" y="627564"/>
            <a:ext cx="7474172" cy="793463"/>
          </a:xfrm>
          <a:prstGeom prst="rect">
            <a:avLst/>
          </a:prstGeom>
        </p:spPr>
        <p:txBody>
          <a:bodyPr vert="horz" lIns="91440" tIns="45720" rIns="91440" bIns="45720" rtlCol="0" anchor="ctr" anchorCtr="0">
            <a:normAutofit/>
          </a:bodyPr>
          <a:lstStyle/>
          <a:p>
            <a:pPr>
              <a:lnSpc>
                <a:spcPct val="90000"/>
              </a:lnSpc>
              <a:spcBef>
                <a:spcPct val="0"/>
              </a:spcBef>
              <a:buSzPct val="25000"/>
            </a:pPr>
            <a:r>
              <a:rPr lang="en-US" sz="4400" kern="1200" dirty="0">
                <a:solidFill>
                  <a:schemeClr val="tx1"/>
                </a:solidFill>
                <a:latin typeface="+mj-lt"/>
                <a:ea typeface="+mj-ea"/>
                <a:cs typeface="+mj-cs"/>
              </a:rPr>
              <a:t>Other Consensus Algorithms</a:t>
            </a:r>
          </a:p>
        </p:txBody>
      </p:sp>
      <p:sp>
        <p:nvSpPr>
          <p:cNvPr id="248" name="Shape 248"/>
          <p:cNvSpPr txBox="1">
            <a:spLocks noGrp="1"/>
          </p:cNvSpPr>
          <p:nvPr>
            <p:ph type="body" idx="1"/>
          </p:nvPr>
        </p:nvSpPr>
        <p:spPr>
          <a:xfrm>
            <a:off x="840259" y="1421027"/>
            <a:ext cx="7770341" cy="4307760"/>
          </a:xfrm>
          <a:prstGeom prst="rect">
            <a:avLst/>
          </a:prstGeom>
        </p:spPr>
        <p:txBody>
          <a:bodyPr vert="horz" lIns="91440" tIns="45720" rIns="91440" bIns="45720" rtlCol="0" anchor="ctr" anchorCtr="0">
            <a:normAutofit/>
          </a:bodyPr>
          <a:lstStyle/>
          <a:p>
            <a:pPr indent="-228600">
              <a:lnSpc>
                <a:spcPct val="90000"/>
              </a:lnSpc>
              <a:spcAft>
                <a:spcPts val="600"/>
              </a:spcAft>
              <a:buSzPct val="25000"/>
              <a:buFont typeface="Arial" panose="020B0604020202020204" pitchFamily="34" charset="0"/>
              <a:buChar char="•"/>
            </a:pPr>
            <a:r>
              <a:rPr lang="en-US" sz="2800" dirty="0">
                <a:solidFill>
                  <a:schemeClr val="tx1"/>
                </a:solidFill>
                <a:highlight>
                  <a:srgbClr val="FFFFFF"/>
                </a:highlight>
                <a:latin typeface="+mn-lt"/>
                <a:ea typeface="+mn-ea"/>
                <a:cs typeface="+mn-cs"/>
              </a:rPr>
              <a:t>Proof of Bandwidth </a:t>
            </a:r>
          </a:p>
          <a:p>
            <a:pPr marL="965176" indent="-228600">
              <a:lnSpc>
                <a:spcPct val="90000"/>
              </a:lnSpc>
              <a:spcAft>
                <a:spcPts val="600"/>
              </a:spcAft>
              <a:buClr>
                <a:schemeClr val="dk1"/>
              </a:buClr>
              <a:buSzPct val="25000"/>
              <a:buFont typeface="Arial" panose="020B0604020202020204" pitchFamily="34" charset="0"/>
              <a:buChar char="•"/>
            </a:pPr>
            <a:r>
              <a:rPr lang="en-US" sz="2800" dirty="0">
                <a:solidFill>
                  <a:schemeClr val="tx1"/>
                </a:solidFill>
                <a:highlight>
                  <a:srgbClr val="FFFFFF"/>
                </a:highlight>
                <a:latin typeface="+mn-lt"/>
                <a:ea typeface="+mn-ea"/>
                <a:cs typeface="+mn-cs"/>
                <a:sym typeface="Calibri"/>
              </a:rPr>
              <a:t>Proof of bandwidth approaches have been discussed in the context of cryptocurrency</a:t>
            </a:r>
          </a:p>
          <a:p>
            <a:pPr indent="-228600">
              <a:lnSpc>
                <a:spcPct val="90000"/>
              </a:lnSpc>
              <a:spcAft>
                <a:spcPts val="600"/>
              </a:spcAft>
              <a:buSzPct val="25000"/>
              <a:buFont typeface="Arial" panose="020B0604020202020204" pitchFamily="34" charset="0"/>
              <a:buChar char="•"/>
            </a:pPr>
            <a:r>
              <a:rPr lang="en-US" sz="2800" dirty="0">
                <a:solidFill>
                  <a:schemeClr val="tx1"/>
                </a:solidFill>
                <a:highlight>
                  <a:srgbClr val="FFFFFF"/>
                </a:highlight>
                <a:latin typeface="+mn-lt"/>
                <a:ea typeface="+mn-ea"/>
                <a:cs typeface="+mn-cs"/>
              </a:rPr>
              <a:t>Proof of Space (</a:t>
            </a:r>
            <a:r>
              <a:rPr lang="en-US" sz="2800" dirty="0" err="1">
                <a:solidFill>
                  <a:schemeClr val="tx1"/>
                </a:solidFill>
                <a:highlight>
                  <a:srgbClr val="FFFFFF"/>
                </a:highlight>
                <a:latin typeface="+mn-lt"/>
                <a:ea typeface="+mn-ea"/>
                <a:cs typeface="+mn-cs"/>
              </a:rPr>
              <a:t>PoS</a:t>
            </a:r>
            <a:r>
              <a:rPr lang="en-US" sz="2800" dirty="0">
                <a:solidFill>
                  <a:schemeClr val="tx1"/>
                </a:solidFill>
                <a:highlight>
                  <a:srgbClr val="FFFFFF"/>
                </a:highlight>
                <a:latin typeface="+mn-lt"/>
                <a:ea typeface="+mn-ea"/>
                <a:cs typeface="+mn-cs"/>
              </a:rPr>
              <a:t>) </a:t>
            </a:r>
          </a:p>
          <a:p>
            <a:pPr marL="965176" indent="-228600">
              <a:lnSpc>
                <a:spcPct val="90000"/>
              </a:lnSpc>
              <a:spcAft>
                <a:spcPts val="600"/>
              </a:spcAft>
              <a:buClr>
                <a:schemeClr val="dk1"/>
              </a:buClr>
              <a:buSzPct val="25000"/>
              <a:buFont typeface="Arial" panose="020B0604020202020204" pitchFamily="34" charset="0"/>
              <a:buChar char="•"/>
            </a:pPr>
            <a:r>
              <a:rPr lang="en-US" sz="2800" dirty="0" err="1">
                <a:solidFill>
                  <a:schemeClr val="tx1"/>
                </a:solidFill>
                <a:highlight>
                  <a:srgbClr val="FFFFFF"/>
                </a:highlight>
                <a:latin typeface="+mn-lt"/>
                <a:ea typeface="+mn-ea"/>
                <a:cs typeface="+mn-cs"/>
                <a:sym typeface="Calibri"/>
              </a:rPr>
              <a:t>PoS</a:t>
            </a:r>
            <a:r>
              <a:rPr lang="en-US" sz="2800" dirty="0">
                <a:solidFill>
                  <a:schemeClr val="tx1"/>
                </a:solidFill>
                <a:highlight>
                  <a:srgbClr val="FFFFFF"/>
                </a:highlight>
                <a:latin typeface="+mn-lt"/>
                <a:ea typeface="+mn-ea"/>
                <a:cs typeface="+mn-cs"/>
                <a:sym typeface="Calibri"/>
              </a:rPr>
              <a:t> proposals apply the same principle by proving a dedicated amount of memory or disk space instead of CPU time</a:t>
            </a:r>
          </a:p>
          <a:p>
            <a:pPr indent="-228600">
              <a:lnSpc>
                <a:spcPct val="90000"/>
              </a:lnSpc>
              <a:spcAft>
                <a:spcPts val="600"/>
              </a:spcAft>
              <a:buSzPct val="25000"/>
              <a:buFont typeface="Arial" panose="020B0604020202020204" pitchFamily="34" charset="0"/>
              <a:buChar char="•"/>
            </a:pPr>
            <a:r>
              <a:rPr lang="en-US" sz="2800" dirty="0">
                <a:solidFill>
                  <a:schemeClr val="tx1"/>
                </a:solidFill>
                <a:highlight>
                  <a:srgbClr val="FFFFFF"/>
                </a:highlight>
                <a:latin typeface="+mn-lt"/>
                <a:ea typeface="+mn-ea"/>
                <a:cs typeface="+mn-cs"/>
              </a:rPr>
              <a:t>Proof of Ownership (</a:t>
            </a:r>
            <a:r>
              <a:rPr lang="en-US" sz="2800" dirty="0" err="1">
                <a:solidFill>
                  <a:schemeClr val="tx1"/>
                </a:solidFill>
                <a:highlight>
                  <a:srgbClr val="FFFFFF"/>
                </a:highlight>
                <a:latin typeface="+mn-lt"/>
                <a:ea typeface="+mn-ea"/>
                <a:cs typeface="+mn-cs"/>
              </a:rPr>
              <a:t>PoW</a:t>
            </a:r>
            <a:r>
              <a:rPr lang="en-US" sz="2800" dirty="0">
                <a:solidFill>
                  <a:schemeClr val="tx1"/>
                </a:solidFill>
                <a:highlight>
                  <a:srgbClr val="FFFFFF"/>
                </a:highlight>
                <a:latin typeface="+mn-lt"/>
                <a:ea typeface="+mn-ea"/>
                <a:cs typeface="+mn-cs"/>
              </a:rPr>
              <a:t>) </a:t>
            </a:r>
          </a:p>
          <a:p>
            <a:pPr indent="-228600">
              <a:lnSpc>
                <a:spcPct val="90000"/>
              </a:lnSpc>
              <a:spcAft>
                <a:spcPts val="600"/>
              </a:spcAft>
              <a:buClr>
                <a:schemeClr val="dk1"/>
              </a:buClr>
              <a:buSzPct val="25000"/>
              <a:buFont typeface="Arial" panose="020B0604020202020204" pitchFamily="34" charset="0"/>
              <a:buChar char="•"/>
            </a:pPr>
            <a:r>
              <a:rPr lang="en-US" sz="2800" dirty="0">
                <a:solidFill>
                  <a:schemeClr val="tx1"/>
                </a:solidFill>
                <a:latin typeface="+mn-lt"/>
                <a:ea typeface="+mn-ea"/>
                <a:cs typeface="+mn-cs"/>
              </a:rPr>
              <a:t>Proof of Stake</a:t>
            </a:r>
          </a:p>
          <a:p>
            <a:pPr indent="-228600">
              <a:lnSpc>
                <a:spcPct val="90000"/>
              </a:lnSpc>
              <a:spcAft>
                <a:spcPts val="600"/>
              </a:spcAft>
              <a:buSzPct val="25000"/>
              <a:buFont typeface="Arial" panose="020B0604020202020204" pitchFamily="34" charset="0"/>
              <a:buChar char="•"/>
            </a:pPr>
            <a:endParaRPr lang="en-US" sz="2200" dirty="0">
              <a:solidFill>
                <a:schemeClr val="tx1"/>
              </a:solidFill>
              <a:latin typeface="+mn-lt"/>
              <a:ea typeface="+mn-ea"/>
              <a:cs typeface="+mn-cs"/>
            </a:endParaRPr>
          </a:p>
        </p:txBody>
      </p:sp>
      <p:sp>
        <p:nvSpPr>
          <p:cNvPr id="129" name="Rectangle 12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Graphic 125" descr="Checkmark">
            <a:extLst>
              <a:ext uri="{FF2B5EF4-FFF2-40B4-BE49-F238E27FC236}">
                <a16:creationId xmlns:a16="http://schemas.microsoft.com/office/drawing/2014/main" id="{9AC78F6C-40C5-4CED-8935-EC3B939960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
        <p:nvSpPr>
          <p:cNvPr id="250" name="Shape 250"/>
          <p:cNvSpPr txBox="1">
            <a:spLocks noGrp="1"/>
          </p:cNvSpPr>
          <p:nvPr>
            <p:ph type="sldNum" idx="12"/>
          </p:nvPr>
        </p:nvSpPr>
        <p:spPr>
          <a:xfrm>
            <a:off x="10341428" y="6356350"/>
            <a:ext cx="1012371" cy="365125"/>
          </a:xfrm>
          <a:prstGeom prst="rect">
            <a:avLst/>
          </a:prstGeom>
        </p:spPr>
        <p:txBody>
          <a:bodyPr vert="horz" lIns="91440" tIns="45720" rIns="91440" bIns="45720" rtlCol="0" anchor="ctr" anchorCtr="0">
            <a:normAutofit/>
          </a:bodyPr>
          <a:lstStyle/>
          <a:p>
            <a:pPr>
              <a:spcAft>
                <a:spcPts val="600"/>
              </a:spcAft>
              <a:buClr>
                <a:srgbClr val="000000"/>
              </a:buClr>
              <a:buSzPct val="25000"/>
            </a:pPr>
            <a:fld id="{00000000-1234-1234-1234-123412341234}" type="slidenum">
              <a:rPr lang="en-US">
                <a:solidFill>
                  <a:srgbClr val="FFFFFF"/>
                </a:solidFill>
                <a:sym typeface="Arial"/>
              </a:rPr>
              <a:pPr>
                <a:spcAft>
                  <a:spcPts val="600"/>
                </a:spcAft>
                <a:buClr>
                  <a:srgbClr val="000000"/>
                </a:buClr>
                <a:buSzPct val="25000"/>
              </a:pPr>
              <a:t>102</a:t>
            </a:fld>
            <a:endParaRPr lang="en-US">
              <a:solidFill>
                <a:srgbClr val="FFFFFF"/>
              </a:solidFill>
              <a:sym typeface="Arial"/>
            </a:endParaRPr>
          </a:p>
        </p:txBody>
      </p:sp>
      <p:sp>
        <p:nvSpPr>
          <p:cNvPr id="2" name="Rectangle 1">
            <a:extLst>
              <a:ext uri="{FF2B5EF4-FFF2-40B4-BE49-F238E27FC236}">
                <a16:creationId xmlns:a16="http://schemas.microsoft.com/office/drawing/2014/main" id="{43A4EEC0-D6EF-4AE4-BD17-5BEED48797B1}"/>
              </a:ext>
            </a:extLst>
          </p:cNvPr>
          <p:cNvSpPr/>
          <p:nvPr/>
        </p:nvSpPr>
        <p:spPr>
          <a:xfrm>
            <a:off x="9413987" y="210065"/>
            <a:ext cx="674893" cy="642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extLst/>
          </p:nvPr>
        </p:nvSpPr>
        <p:spPr/>
        <p:txBody>
          <a:bodyPr/>
          <a:lstStyle/>
          <a:p>
            <a:r>
              <a:rPr lang="en-US" dirty="0"/>
              <a:t>What's in the Hash?</a:t>
            </a:r>
          </a:p>
        </p:txBody>
      </p:sp>
      <p:sp>
        <p:nvSpPr>
          <p:cNvPr id="4" name="Slide Number Placeholder 3"/>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103</a:t>
            </a:fld>
            <a:endParaRPr lang="en" sz="1867" dirty="0">
              <a:solidFill>
                <a:srgbClr val="000000"/>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17C9B566-EC39-4772-A009-278D618B829C}"/>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7955227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8"/>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B5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9" name="Shape 449"/>
          <p:cNvSpPr txBox="1">
            <a:spLocks noGrp="1"/>
          </p:cNvSpPr>
          <p:nvPr>
            <p:ph type="title"/>
          </p:nvPr>
        </p:nvSpPr>
        <p:spPr>
          <a:xfrm>
            <a:off x="524256" y="4767072"/>
            <a:ext cx="6594189" cy="1625210"/>
          </a:xfrm>
          <a:prstGeom prst="rect">
            <a:avLst/>
          </a:prstGeom>
        </p:spPr>
        <p:txBody>
          <a:bodyPr vert="horz" lIns="91440" tIns="45720" rIns="91440" bIns="45720" rtlCol="0" anchor="ctr" anchorCtr="0">
            <a:normAutofit/>
          </a:bodyPr>
          <a:lstStyle/>
          <a:p>
            <a:pPr algn="r">
              <a:lnSpc>
                <a:spcPct val="90000"/>
              </a:lnSpc>
              <a:spcBef>
                <a:spcPct val="0"/>
              </a:spcBef>
            </a:pPr>
            <a:r>
              <a:rPr lang="en-US" sz="4400">
                <a:solidFill>
                  <a:srgbClr val="FFFFFF"/>
                </a:solidFill>
                <a:latin typeface="+mj-lt"/>
                <a:ea typeface="+mj-ea"/>
                <a:cs typeface="+mj-cs"/>
              </a:rPr>
              <a:t>Hash / Hash function	</a:t>
            </a:r>
          </a:p>
        </p:txBody>
      </p:sp>
      <p:pic>
        <p:nvPicPr>
          <p:cNvPr id="452" name="Shape 452"/>
          <p:cNvPicPr preferRelativeResize="0"/>
          <p:nvPr/>
        </p:nvPicPr>
        <p:blipFill rotWithShape="1">
          <a:blip r:embed="rId3">
            <a:extLst/>
          </a:blip>
          <a:srcRect l="6156" r="13508" b="2"/>
          <a:stretch/>
        </p:blipFill>
        <p:spPr>
          <a:xfrm>
            <a:off x="327547" y="321733"/>
            <a:ext cx="7058306" cy="4107392"/>
          </a:xfrm>
          <a:prstGeom prst="rect">
            <a:avLst/>
          </a:prstGeom>
          <a:noFill/>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0" name="Shape 450"/>
          <p:cNvSpPr txBox="1">
            <a:spLocks noGrp="1"/>
          </p:cNvSpPr>
          <p:nvPr>
            <p:ph type="body" idx="1"/>
          </p:nvPr>
        </p:nvSpPr>
        <p:spPr>
          <a:xfrm>
            <a:off x="8029319" y="917725"/>
            <a:ext cx="3424739" cy="4852362"/>
          </a:xfrm>
          <a:prstGeom prst="rect">
            <a:avLst/>
          </a:prstGeom>
        </p:spPr>
        <p:txBody>
          <a:bodyPr vert="horz" lIns="91440" tIns="45720" rIns="91440" bIns="45720" rtlCol="0" anchor="ctr" anchorCtr="0">
            <a:normAutofit/>
          </a:bodyPr>
          <a:lstStyle/>
          <a:p>
            <a:pPr marL="342900" indent="-342900">
              <a:lnSpc>
                <a:spcPct val="90000"/>
              </a:lnSpc>
              <a:buClr>
                <a:schemeClr val="bg1"/>
              </a:buClr>
              <a:buFont typeface="Arial" panose="020B0604020202020204" pitchFamily="34" charset="0"/>
              <a:buChar char="•"/>
            </a:pPr>
            <a:r>
              <a:rPr lang="en-US" sz="2000" dirty="0">
                <a:solidFill>
                  <a:srgbClr val="FFFFFF"/>
                </a:solidFill>
                <a:latin typeface="+mn-lt"/>
                <a:ea typeface="+mn-ea"/>
                <a:cs typeface="+mn-cs"/>
              </a:rPr>
              <a:t>Hashes are the foundation of the Blockchain</a:t>
            </a:r>
          </a:p>
          <a:p>
            <a:pPr marL="342900" indent="-342900">
              <a:lnSpc>
                <a:spcPct val="90000"/>
              </a:lnSpc>
              <a:buClr>
                <a:schemeClr val="bg1"/>
              </a:buClr>
              <a:buFont typeface="Arial" panose="020B0604020202020204" pitchFamily="34" charset="0"/>
              <a:buChar char="•"/>
            </a:pPr>
            <a:r>
              <a:rPr lang="en-US" sz="2000" dirty="0">
                <a:solidFill>
                  <a:srgbClr val="FFFFFF"/>
                </a:solidFill>
                <a:latin typeface="+mn-lt"/>
                <a:ea typeface="+mn-ea"/>
                <a:cs typeface="+mn-cs"/>
              </a:rPr>
              <a:t>Formal definition of </a:t>
            </a:r>
            <a:r>
              <a:rPr lang="en-US" sz="2000" b="1" dirty="0">
                <a:solidFill>
                  <a:srgbClr val="FFFFFF"/>
                </a:solidFill>
                <a:latin typeface="+mn-lt"/>
                <a:ea typeface="+mn-ea"/>
                <a:cs typeface="+mn-cs"/>
              </a:rPr>
              <a:t>hash function</a:t>
            </a:r>
            <a:r>
              <a:rPr lang="en-US" sz="2000" dirty="0">
                <a:solidFill>
                  <a:srgbClr val="FFFFFF"/>
                </a:solidFill>
                <a:latin typeface="+mn-lt"/>
                <a:ea typeface="+mn-ea"/>
                <a:cs typeface="+mn-cs"/>
              </a:rPr>
              <a:t>: any function that can be used to map data of arbitrary size to data of fixed size</a:t>
            </a:r>
          </a:p>
          <a:p>
            <a:pPr marL="342900" indent="-342900">
              <a:lnSpc>
                <a:spcPct val="90000"/>
              </a:lnSpc>
              <a:buClr>
                <a:schemeClr val="bg1"/>
              </a:buClr>
              <a:buFont typeface="Arial" panose="020B0604020202020204" pitchFamily="34" charset="0"/>
              <a:buChar char="•"/>
            </a:pPr>
            <a:r>
              <a:rPr lang="en-US" sz="2000" dirty="0">
                <a:solidFill>
                  <a:srgbClr val="FFFFFF"/>
                </a:solidFill>
                <a:latin typeface="+mn-lt"/>
                <a:ea typeface="+mn-ea"/>
                <a:cs typeface="+mn-cs"/>
              </a:rPr>
              <a:t>The value returned are known as </a:t>
            </a:r>
            <a:r>
              <a:rPr lang="en-US" sz="2000" b="1" dirty="0">
                <a:solidFill>
                  <a:srgbClr val="FFFFFF"/>
                </a:solidFill>
                <a:latin typeface="+mn-lt"/>
                <a:ea typeface="+mn-ea"/>
                <a:cs typeface="+mn-cs"/>
              </a:rPr>
              <a:t>hashes</a:t>
            </a:r>
            <a:endParaRPr lang="en-US" sz="2000" dirty="0">
              <a:solidFill>
                <a:srgbClr val="FFFFFF"/>
              </a:solidFill>
              <a:latin typeface="+mn-lt"/>
              <a:ea typeface="+mn-ea"/>
              <a:cs typeface="+mn-cs"/>
            </a:endParaRPr>
          </a:p>
          <a:p>
            <a:pPr indent="-228600">
              <a:lnSpc>
                <a:spcPct val="90000"/>
              </a:lnSpc>
              <a:buFont typeface="Arial" panose="020B0604020202020204" pitchFamily="34" charset="0"/>
              <a:buChar char="•"/>
            </a:pPr>
            <a:endParaRPr lang="en-US" sz="2000" dirty="0">
              <a:solidFill>
                <a:srgbClr val="FFFFFF"/>
              </a:solidFill>
              <a:latin typeface="+mn-lt"/>
              <a:ea typeface="+mn-ea"/>
              <a:cs typeface="+mn-cs"/>
            </a:endParaRPr>
          </a:p>
          <a:p>
            <a:pPr indent="-228600">
              <a:lnSpc>
                <a:spcPct val="90000"/>
              </a:lnSpc>
              <a:buFont typeface="Arial" panose="020B0604020202020204" pitchFamily="34" charset="0"/>
              <a:buChar char="•"/>
            </a:pPr>
            <a:endParaRPr lang="en-US" sz="2000" dirty="0">
              <a:solidFill>
                <a:srgbClr val="FFFFFF"/>
              </a:solidFill>
              <a:latin typeface="+mn-lt"/>
              <a:ea typeface="+mn-ea"/>
              <a:cs typeface="+mn-cs"/>
            </a:endParaRPr>
          </a:p>
        </p:txBody>
      </p:sp>
      <p:sp>
        <p:nvSpPr>
          <p:cNvPr id="451" name="Shape 451"/>
          <p:cNvSpPr txBox="1">
            <a:spLocks noGrp="1"/>
          </p:cNvSpPr>
          <p:nvPr>
            <p:ph type="sldNum" idx="12"/>
          </p:nvPr>
        </p:nvSpPr>
        <p:spPr>
          <a:xfrm>
            <a:off x="10837333" y="6535157"/>
            <a:ext cx="973667" cy="274320"/>
          </a:xfrm>
          <a:prstGeom prst="rect">
            <a:avLst/>
          </a:prstGeom>
        </p:spPr>
        <p:txBody>
          <a:bodyPr vert="horz" lIns="91440" tIns="45720" rIns="91440" bIns="45720" rtlCol="0" anchor="ctr" anchorCtr="0">
            <a:normAutofit/>
          </a:bodyPr>
          <a:lstStyle/>
          <a:p>
            <a:pPr>
              <a:spcAft>
                <a:spcPts val="600"/>
              </a:spcAft>
              <a:defRPr/>
            </a:pPr>
            <a:fld id="{00000000-1234-1234-1234-123412341234}" type="slidenum">
              <a:rPr lang="en-US">
                <a:solidFill>
                  <a:prstClr val="black">
                    <a:tint val="75000"/>
                  </a:prstClr>
                </a:solidFill>
                <a:latin typeface="Calibri" panose="020F0502020204030204"/>
              </a:rPr>
              <a:pPr>
                <a:spcAft>
                  <a:spcPts val="600"/>
                </a:spcAft>
                <a:defRPr/>
              </a:pPr>
              <a:t>104</a:t>
            </a:fld>
            <a:endParaRPr lang="en-US">
              <a:solidFill>
                <a:prstClr val="black">
                  <a:tint val="75000"/>
                </a:prstClr>
              </a:solidFill>
              <a:latin typeface="Calibri" panose="020F0502020204030204"/>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a:t>
            </a:r>
            <a:r>
              <a:rPr lang="en-US" dirty="0">
                <a:latin typeface="Calibri" charset="0"/>
                <a:ea typeface="Calibri" charset="0"/>
                <a:cs typeface="Calibri" charset="0"/>
              </a:rPr>
              <a:t> </a:t>
            </a:r>
            <a:r>
              <a:rPr lang="en" dirty="0">
                <a:latin typeface="Calibri" charset="0"/>
                <a:ea typeface="Calibri" charset="0"/>
                <a:cs typeface="Calibri" charset="0"/>
              </a:rPr>
              <a:t>/</a:t>
            </a:r>
            <a:r>
              <a:rPr lang="en-US" dirty="0">
                <a:latin typeface="Calibri" charset="0"/>
                <a:ea typeface="Calibri" charset="0"/>
                <a:cs typeface="Calibri" charset="0"/>
              </a:rPr>
              <a:t> </a:t>
            </a:r>
            <a:r>
              <a:rPr lang="en" dirty="0">
                <a:latin typeface="Calibri" charset="0"/>
                <a:ea typeface="Calibri" charset="0"/>
                <a:cs typeface="Calibri" charset="0"/>
              </a:rPr>
              <a:t>Hash function</a:t>
            </a:r>
          </a:p>
        </p:txBody>
      </p:sp>
      <p:sp>
        <p:nvSpPr>
          <p:cNvPr id="458" name="Shape 458"/>
          <p:cNvSpPr txBox="1">
            <a:spLocks noGrp="1"/>
          </p:cNvSpPr>
          <p:nvPr>
            <p:ph type="body" idx="1"/>
          </p:nvPr>
        </p:nvSpPr>
        <p:spPr>
          <a:xfrm>
            <a:off x="415600" y="1639833"/>
            <a:ext cx="11360800" cy="4452000"/>
          </a:xfrm>
          <a:prstGeom prst="rect">
            <a:avLst/>
          </a:prstGeom>
        </p:spPr>
        <p:txBody>
          <a:bodyPr vert="horz" lIns="121900" tIns="121900" rIns="121900" bIns="121900" rtlCol="0" anchor="t" anchorCtr="0">
            <a:noAutofit/>
          </a:bodyPr>
          <a:lstStyle/>
          <a:p>
            <a:r>
              <a:rPr lang="en" dirty="0">
                <a:solidFill>
                  <a:schemeClr val="tx1"/>
                </a:solidFill>
                <a:latin typeface="Calibri" charset="0"/>
                <a:ea typeface="Calibri" charset="0"/>
                <a:cs typeface="Calibri" charset="0"/>
              </a:rPr>
              <a:t>Put simply, It is a function that takes in data of </a:t>
            </a:r>
            <a:r>
              <a:rPr lang="en" b="1" i="1" dirty="0">
                <a:solidFill>
                  <a:schemeClr val="tx1"/>
                </a:solidFill>
                <a:latin typeface="Calibri" charset="0"/>
                <a:ea typeface="Calibri" charset="0"/>
                <a:cs typeface="Calibri" charset="0"/>
              </a:rPr>
              <a:t>any</a:t>
            </a:r>
            <a:r>
              <a:rPr lang="en" dirty="0">
                <a:solidFill>
                  <a:schemeClr val="tx1"/>
                </a:solidFill>
                <a:latin typeface="Calibri" charset="0"/>
                <a:ea typeface="Calibri" charset="0"/>
                <a:cs typeface="Calibri" charset="0"/>
              </a:rPr>
              <a:t> size and returns an output with a </a:t>
            </a:r>
            <a:r>
              <a:rPr lang="en" b="1" i="1" dirty="0">
                <a:solidFill>
                  <a:schemeClr val="tx1"/>
                </a:solidFill>
                <a:latin typeface="Calibri" charset="0"/>
                <a:ea typeface="Calibri" charset="0"/>
                <a:cs typeface="Calibri" charset="0"/>
              </a:rPr>
              <a:t>specific </a:t>
            </a:r>
            <a:r>
              <a:rPr lang="en" dirty="0">
                <a:solidFill>
                  <a:schemeClr val="tx1"/>
                </a:solidFill>
                <a:latin typeface="Calibri" charset="0"/>
                <a:ea typeface="Calibri" charset="0"/>
                <a:cs typeface="Calibri" charset="0"/>
              </a:rPr>
              <a:t>size. That output is known as a hash. </a:t>
            </a:r>
          </a:p>
          <a:p>
            <a:r>
              <a:rPr lang="en" dirty="0">
                <a:solidFill>
                  <a:schemeClr val="tx1"/>
                </a:solidFill>
                <a:latin typeface="Calibri" charset="0"/>
                <a:ea typeface="Calibri" charset="0"/>
                <a:cs typeface="Calibri" charset="0"/>
              </a:rPr>
              <a:t>Example: 3-digit value hash function</a:t>
            </a:r>
          </a:p>
          <a:p>
            <a:r>
              <a:rPr lang="en" dirty="0">
                <a:solidFill>
                  <a:schemeClr val="tx1"/>
                </a:solidFill>
                <a:latin typeface="Calibri" charset="0"/>
                <a:ea typeface="Calibri" charset="0"/>
                <a:cs typeface="Calibri" charset="0"/>
                <a:sym typeface="Calibri"/>
              </a:rPr>
              <a:t>“Adfoadihfopahfeoapfjda”   ---&gt;  “391”</a:t>
            </a:r>
          </a:p>
          <a:p>
            <a:r>
              <a:rPr lang="en" dirty="0">
                <a:solidFill>
                  <a:schemeClr val="tx1"/>
                </a:solidFill>
                <a:latin typeface="Calibri" charset="0"/>
                <a:ea typeface="Calibri" charset="0"/>
                <a:cs typeface="Calibri" charset="0"/>
                <a:sym typeface="Calibri"/>
              </a:rPr>
              <a:t>“Adfjka”                                   ---&gt;  “126”</a:t>
            </a:r>
          </a:p>
          <a:p>
            <a:r>
              <a:rPr lang="en" dirty="0">
                <a:solidFill>
                  <a:schemeClr val="tx1"/>
                </a:solidFill>
                <a:latin typeface="Calibri" charset="0"/>
                <a:ea typeface="Calibri" charset="0"/>
                <a:cs typeface="Calibri" charset="0"/>
                <a:sym typeface="Calibri"/>
              </a:rPr>
              <a:t>“A”                                            ---&gt;  “792”</a:t>
            </a:r>
          </a:p>
          <a:p>
            <a:endParaRPr dirty="0"/>
          </a:p>
        </p:txBody>
      </p:sp>
      <p:sp>
        <p:nvSpPr>
          <p:cNvPr id="459" name="Shape 459"/>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105</a:t>
            </a:fld>
            <a:endParaRPr lang="en" dirty="0"/>
          </a:p>
        </p:txBody>
      </p:sp>
      <p:pic>
        <p:nvPicPr>
          <p:cNvPr id="460" name="Shape 460"/>
          <p:cNvPicPr preferRelativeResize="0"/>
          <p:nvPr/>
        </p:nvPicPr>
        <p:blipFill>
          <a:blip r:embed="rId3">
            <a:alphaModFix/>
          </a:blip>
          <a:stretch>
            <a:fillRect/>
          </a:stretch>
        </p:blipFill>
        <p:spPr>
          <a:xfrm>
            <a:off x="7203001" y="2231334"/>
            <a:ext cx="3645367" cy="427579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 Function</a:t>
            </a:r>
          </a:p>
        </p:txBody>
      </p:sp>
      <p:sp>
        <p:nvSpPr>
          <p:cNvPr id="466" name="Shape 466"/>
          <p:cNvSpPr txBox="1">
            <a:spLocks noGrp="1"/>
          </p:cNvSpPr>
          <p:nvPr>
            <p:ph type="body" idx="1"/>
          </p:nvPr>
        </p:nvSpPr>
        <p:spPr>
          <a:xfrm>
            <a:off x="415600" y="1538233"/>
            <a:ext cx="11134800" cy="2076000"/>
          </a:xfrm>
          <a:prstGeom prst="rect">
            <a:avLst/>
          </a:prstGeom>
        </p:spPr>
        <p:txBody>
          <a:bodyPr vert="horz" lIns="121900" tIns="121900" rIns="121900" bIns="121900" rtlCol="0" anchor="t" anchorCtr="0">
            <a:noAutofit/>
          </a:bodyPr>
          <a:lstStyle/>
          <a:p>
            <a:r>
              <a:rPr lang="en" dirty="0">
                <a:solidFill>
                  <a:schemeClr val="tx1"/>
                </a:solidFill>
                <a:latin typeface="Calibri"/>
                <a:ea typeface="Calibri"/>
                <a:cs typeface="Calibri"/>
                <a:sym typeface="Calibri"/>
              </a:rPr>
              <a:t>Hash functions are not unique, there are many different versions of them! The one that bitcoin uses is called the SHA-256 function and it specifically returns hashes that are 256 bits long in hexadecimal format.</a:t>
            </a:r>
          </a:p>
        </p:txBody>
      </p:sp>
      <p:sp>
        <p:nvSpPr>
          <p:cNvPr id="467" name="Shape 467"/>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106</a:t>
            </a:fld>
            <a:endParaRPr lang="en" dirty="0"/>
          </a:p>
        </p:txBody>
      </p:sp>
      <p:pic>
        <p:nvPicPr>
          <p:cNvPr id="468" name="Shape 468">
            <a:hlinkClick r:id="rId3"/>
          </p:cNvPr>
          <p:cNvPicPr preferRelativeResize="0"/>
          <p:nvPr/>
        </p:nvPicPr>
        <p:blipFill>
          <a:blip r:embed="rId4">
            <a:alphaModFix/>
          </a:blip>
          <a:stretch>
            <a:fillRect/>
          </a:stretch>
        </p:blipFill>
        <p:spPr>
          <a:xfrm>
            <a:off x="9200" y="3183683"/>
            <a:ext cx="2805667" cy="2805667"/>
          </a:xfrm>
          <a:prstGeom prst="rect">
            <a:avLst/>
          </a:prstGeom>
          <a:noFill/>
          <a:ln>
            <a:noFill/>
          </a:ln>
        </p:spPr>
      </p:pic>
      <p:sp>
        <p:nvSpPr>
          <p:cNvPr id="469" name="Shape 469"/>
          <p:cNvSpPr txBox="1"/>
          <p:nvPr/>
        </p:nvSpPr>
        <p:spPr>
          <a:xfrm>
            <a:off x="1946910" y="3930406"/>
            <a:ext cx="10426741" cy="731324"/>
          </a:xfrm>
          <a:prstGeom prst="rect">
            <a:avLst/>
          </a:prstGeom>
          <a:noFill/>
          <a:ln>
            <a:noFill/>
          </a:ln>
        </p:spPr>
        <p:txBody>
          <a:bodyPr lIns="121900" tIns="121900" rIns="121900" bIns="121900" anchor="t" anchorCtr="0">
            <a:noAutofit/>
          </a:bodyPr>
          <a:lstStyle/>
          <a:p>
            <a:r>
              <a:rPr lang="en" sz="2400" dirty="0">
                <a:latin typeface="Calibri" charset="0"/>
                <a:ea typeface="Calibri" charset="0"/>
                <a:cs typeface="Calibri" charset="0"/>
                <a:sym typeface="Roboto"/>
              </a:rPr>
              <a:t>07123e1f482356c415f684407a3b8723e10b2cbbc0b8fcd6282c49d37c9c1abc</a:t>
            </a:r>
          </a:p>
        </p:txBody>
      </p:sp>
      <p:sp>
        <p:nvSpPr>
          <p:cNvPr id="470" name="Shape 470"/>
          <p:cNvSpPr txBox="1"/>
          <p:nvPr/>
        </p:nvSpPr>
        <p:spPr>
          <a:xfrm>
            <a:off x="3365467" y="5423319"/>
            <a:ext cx="6083200" cy="524800"/>
          </a:xfrm>
          <a:prstGeom prst="rect">
            <a:avLst/>
          </a:prstGeom>
          <a:noFill/>
          <a:ln>
            <a:noFill/>
          </a:ln>
        </p:spPr>
        <p:txBody>
          <a:bodyPr lIns="121900" tIns="121900" rIns="121900" bIns="121900" anchor="t" anchorCtr="0">
            <a:noAutofit/>
          </a:bodyPr>
          <a:lstStyle/>
          <a:p>
            <a:r>
              <a:rPr lang="en" sz="1333" dirty="0">
                <a:latin typeface="Calibri" charset="0"/>
                <a:ea typeface="Calibri" charset="0"/>
                <a:cs typeface="Calibri" charset="0"/>
                <a:sym typeface="Roboto"/>
              </a:rPr>
              <a:t>https://www.freeformatter.com/sha256-generator.html#ad-outputa</a:t>
            </a:r>
          </a:p>
          <a:p>
            <a:endParaRPr sz="2400" dirty="0"/>
          </a:p>
        </p:txBody>
      </p:sp>
      <p:pic>
        <p:nvPicPr>
          <p:cNvPr id="471" name="Shape 471"/>
          <p:cNvPicPr preferRelativeResize="0"/>
          <p:nvPr/>
        </p:nvPicPr>
        <p:blipFill>
          <a:blip r:embed="rId5">
            <a:alphaModFix/>
          </a:blip>
          <a:stretch>
            <a:fillRect/>
          </a:stretch>
        </p:blipFill>
        <p:spPr>
          <a:xfrm>
            <a:off x="3467066" y="4529115"/>
            <a:ext cx="1096989" cy="9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nvPr>
        </p:nvSpPr>
        <p:spPr/>
        <p:txBody>
          <a:bodyPr/>
          <a:lstStyle/>
          <a:p>
            <a:r>
              <a:rPr lang="en-US" dirty="0">
                <a:latin typeface="Calibri" charset="0"/>
                <a:ea typeface="Calibri" charset="0"/>
                <a:cs typeface="Calibri" charset="0"/>
              </a:rPr>
              <a:t>How Secure Is Hash a Encryption?</a:t>
            </a:r>
          </a:p>
        </p:txBody>
      </p:sp>
      <p:sp>
        <p:nvSpPr>
          <p:cNvPr id="4" name="Slide Number Placeholder 3"/>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107</a:t>
            </a:fld>
            <a:endParaRPr lang="en" sz="1867" dirty="0">
              <a:solidFill>
                <a:srgbClr val="000000"/>
              </a:solidFill>
              <a:latin typeface="Arial"/>
              <a:ea typeface="Arial"/>
              <a:cs typeface="Arial"/>
              <a:sym typeface="Arial"/>
            </a:endParaRPr>
          </a:p>
        </p:txBody>
      </p:sp>
      <p:pic>
        <p:nvPicPr>
          <p:cNvPr id="1026" name="Picture 2" descr="Image result for secure">
            <a:hlinkClick r:id="rId3"/>
            <a:extLst>
              <a:ext uri="{FF2B5EF4-FFF2-40B4-BE49-F238E27FC236}">
                <a16:creationId xmlns:a16="http://schemas.microsoft.com/office/drawing/2014/main" id="{088A9FDE-ACF4-40D0-8E28-9B626CC55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538" y="2021365"/>
            <a:ext cx="3250353" cy="3250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cure">
            <a:extLst>
              <a:ext uri="{FF2B5EF4-FFF2-40B4-BE49-F238E27FC236}">
                <a16:creationId xmlns:a16="http://schemas.microsoft.com/office/drawing/2014/main" id="{4142BF3F-36FB-4666-8AA0-AC2E1C8E8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5" y="2458730"/>
            <a:ext cx="30607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70212" y="5345471"/>
            <a:ext cx="2944688" cy="584775"/>
          </a:xfrm>
          <a:prstGeom prst="rect">
            <a:avLst/>
          </a:prstGeom>
          <a:noFill/>
        </p:spPr>
        <p:txBody>
          <a:bodyPr wrap="square" rtlCol="0">
            <a:spAutoFit/>
          </a:bodyPr>
          <a:lstStyle/>
          <a:p>
            <a:r>
              <a:rPr lang="en-US" sz="1600" dirty="0"/>
              <a:t>https://www.youtube.com/watch?v=S9JGmA5_unY&amp;t=0s</a:t>
            </a:r>
          </a:p>
        </p:txBody>
      </p:sp>
      <p:sp>
        <p:nvSpPr>
          <p:cNvPr id="3" name="Arrow: Left 2">
            <a:extLst>
              <a:ext uri="{FF2B5EF4-FFF2-40B4-BE49-F238E27FC236}">
                <a16:creationId xmlns:a16="http://schemas.microsoft.com/office/drawing/2014/main" id="{31862F29-5183-4BFC-9734-67EABD95FD83}"/>
              </a:ext>
            </a:extLst>
          </p:cNvPr>
          <p:cNvSpPr/>
          <p:nvPr/>
        </p:nvSpPr>
        <p:spPr>
          <a:xfrm>
            <a:off x="5146771" y="2969623"/>
            <a:ext cx="2412275" cy="10972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Click This Link</a:t>
            </a:r>
          </a:p>
        </p:txBody>
      </p:sp>
    </p:spTree>
    <p:extLst>
      <p:ext uri="{BB962C8B-B14F-4D97-AF65-F5344CB8AC3E}">
        <p14:creationId xmlns:p14="http://schemas.microsoft.com/office/powerpoint/2010/main" val="37897348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Hexadecimal</a:t>
            </a:r>
          </a:p>
        </p:txBody>
      </p:sp>
      <p:sp>
        <p:nvSpPr>
          <p:cNvPr id="477" name="Shape 477"/>
          <p:cNvSpPr txBox="1">
            <a:spLocks noGrp="1"/>
          </p:cNvSpPr>
          <p:nvPr>
            <p:ph type="body" idx="1"/>
          </p:nvPr>
        </p:nvSpPr>
        <p:spPr>
          <a:xfrm>
            <a:off x="415600" y="1670500"/>
            <a:ext cx="6977200" cy="3882000"/>
          </a:xfrm>
          <a:prstGeom prst="rect">
            <a:avLst/>
          </a:prstGeom>
        </p:spPr>
        <p:txBody>
          <a:bodyPr vert="horz" lIns="121900" tIns="121900" rIns="121900" bIns="121900" rtlCol="0" anchor="t" anchorCtr="0">
            <a:noAutofit/>
          </a:bodyPr>
          <a:lstStyle/>
          <a:p>
            <a:pPr algn="just">
              <a:spcAft>
                <a:spcPts val="0"/>
              </a:spcAft>
            </a:pPr>
            <a:r>
              <a:rPr lang="en" dirty="0">
                <a:solidFill>
                  <a:schemeClr val="tx1"/>
                </a:solidFill>
                <a:latin typeface="Calibri" charset="0"/>
                <a:ea typeface="Calibri" charset="0"/>
                <a:cs typeface="Calibri" charset="0"/>
              </a:rPr>
              <a:t>In mathematics and computing, hexadecimal (also base 16, or hex) is a positional numeral system with a radix, or base, of 16. It uses sixteen distinct symbols, most often the symbols 0–9 to represent values zero to nine, and A, B, C, D, E, F (or alternatively a, b, c, d, e, f) to represent values ten to fifteen.</a:t>
            </a:r>
          </a:p>
          <a:p>
            <a:endParaRPr>
              <a:latin typeface="Calibri"/>
              <a:ea typeface="Calibri"/>
              <a:cs typeface="Calibri"/>
              <a:sym typeface="Calibri"/>
            </a:endParaRPr>
          </a:p>
        </p:txBody>
      </p:sp>
      <p:sp>
        <p:nvSpPr>
          <p:cNvPr id="478" name="Shape 478"/>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108</a:t>
            </a:fld>
            <a:endParaRPr lang="en" dirty="0"/>
          </a:p>
        </p:txBody>
      </p:sp>
      <p:pic>
        <p:nvPicPr>
          <p:cNvPr id="479" name="Shape 479"/>
          <p:cNvPicPr preferRelativeResize="0"/>
          <p:nvPr/>
        </p:nvPicPr>
        <p:blipFill>
          <a:blip r:embed="rId3">
            <a:alphaModFix/>
          </a:blip>
          <a:stretch>
            <a:fillRect/>
          </a:stretch>
        </p:blipFill>
        <p:spPr>
          <a:xfrm>
            <a:off x="7874379" y="1670499"/>
            <a:ext cx="4332253" cy="3527699"/>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7" name="Shape 487"/>
          <p:cNvPicPr preferRelativeResize="0"/>
          <p:nvPr/>
        </p:nvPicPr>
        <p:blipFill>
          <a:blip r:embed="rId3">
            <a:alphaModFix/>
          </a:blip>
          <a:stretch>
            <a:fillRect/>
          </a:stretch>
        </p:blipFill>
        <p:spPr>
          <a:xfrm>
            <a:off x="4260782" y="4312120"/>
            <a:ext cx="3864177" cy="2087699"/>
          </a:xfrm>
          <a:prstGeom prst="rect">
            <a:avLst/>
          </a:prstGeom>
          <a:noFill/>
          <a:ln>
            <a:noFill/>
          </a:ln>
        </p:spPr>
      </p:pic>
      <p:sp>
        <p:nvSpPr>
          <p:cNvPr id="484" name="Shape 484"/>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Hashes are Unique</a:t>
            </a:r>
          </a:p>
        </p:txBody>
      </p:sp>
      <p:sp>
        <p:nvSpPr>
          <p:cNvPr id="485" name="Shape 485"/>
          <p:cNvSpPr txBox="1">
            <a:spLocks noGrp="1"/>
          </p:cNvSpPr>
          <p:nvPr>
            <p:ph type="body" idx="1"/>
          </p:nvPr>
        </p:nvSpPr>
        <p:spPr>
          <a:xfrm>
            <a:off x="415600" y="1436633"/>
            <a:ext cx="11596400" cy="4452000"/>
          </a:xfrm>
          <a:prstGeom prst="rect">
            <a:avLst/>
          </a:prstGeom>
        </p:spPr>
        <p:txBody>
          <a:bodyPr vert="horz" lIns="121900" tIns="121900" rIns="121900" bIns="121900" rtlCol="0" anchor="t" anchorCtr="0">
            <a:noAutofit/>
          </a:bodyPr>
          <a:lstStyle/>
          <a:p>
            <a:pPr marL="609585" indent="-304792" algn="just">
              <a:spcAft>
                <a:spcPts val="0"/>
              </a:spcAft>
              <a:buChar char="●"/>
            </a:pPr>
            <a:r>
              <a:rPr lang="en" dirty="0">
                <a:solidFill>
                  <a:schemeClr val="tx1"/>
                </a:solidFill>
                <a:latin typeface="Calibri" charset="0"/>
                <a:ea typeface="Calibri" charset="0"/>
                <a:cs typeface="Calibri" charset="0"/>
              </a:rPr>
              <a:t>This makes a hash an effective </a:t>
            </a:r>
            <a:r>
              <a:rPr lang="en" b="1" i="1" dirty="0">
                <a:solidFill>
                  <a:schemeClr val="tx1"/>
                </a:solidFill>
                <a:latin typeface="Calibri" charset="0"/>
                <a:ea typeface="Calibri" charset="0"/>
                <a:cs typeface="Calibri" charset="0"/>
              </a:rPr>
              <a:t>identifier</a:t>
            </a:r>
            <a:r>
              <a:rPr lang="en" dirty="0">
                <a:solidFill>
                  <a:schemeClr val="tx1"/>
                </a:solidFill>
                <a:latin typeface="Calibri" charset="0"/>
                <a:ea typeface="Calibri" charset="0"/>
                <a:cs typeface="Calibri" charset="0"/>
              </a:rPr>
              <a:t> of a specific input</a:t>
            </a:r>
          </a:p>
          <a:p>
            <a:pPr marL="1219170" lvl="1" indent="-304792" algn="just">
              <a:spcAft>
                <a:spcPts val="0"/>
              </a:spcAft>
              <a:buChar char="○"/>
            </a:pPr>
            <a:r>
              <a:rPr lang="en" sz="2400" dirty="0">
                <a:solidFill>
                  <a:schemeClr val="tx1"/>
                </a:solidFill>
                <a:latin typeface="Calibri" charset="0"/>
                <a:ea typeface="Calibri" charset="0"/>
                <a:cs typeface="Calibri" charset="0"/>
              </a:rPr>
              <a:t>One hash represents one specific input </a:t>
            </a:r>
          </a:p>
          <a:p>
            <a:pPr marL="1219170" lvl="1" indent="-304792" algn="just">
              <a:spcAft>
                <a:spcPts val="0"/>
              </a:spcAft>
              <a:buChar char="○"/>
            </a:pPr>
            <a:r>
              <a:rPr lang="en" sz="2400" dirty="0">
                <a:solidFill>
                  <a:schemeClr val="tx1"/>
                </a:solidFill>
                <a:latin typeface="Calibri" charset="0"/>
                <a:ea typeface="Calibri" charset="0"/>
                <a:cs typeface="Calibri" charset="0"/>
              </a:rPr>
              <a:t>A hash never represents two or more inputs</a:t>
            </a:r>
            <a:endParaRPr lang="en-US" sz="2400" dirty="0">
              <a:solidFill>
                <a:schemeClr val="tx1"/>
              </a:solidFill>
              <a:latin typeface="Calibri" charset="0"/>
              <a:ea typeface="Calibri" charset="0"/>
              <a:cs typeface="Calibri" charset="0"/>
            </a:endParaRPr>
          </a:p>
          <a:p>
            <a:pPr marL="914377" lvl="1" algn="just">
              <a:spcAft>
                <a:spcPts val="0"/>
              </a:spcAft>
            </a:pPr>
            <a:endParaRPr lang="en" sz="2400" dirty="0">
              <a:solidFill>
                <a:schemeClr val="tx1"/>
              </a:solidFill>
              <a:latin typeface="Calibri" charset="0"/>
              <a:ea typeface="Calibri" charset="0"/>
              <a:cs typeface="Calibri" charset="0"/>
            </a:endParaRPr>
          </a:p>
          <a:p>
            <a:pPr marL="609585" indent="-304792" algn="just">
              <a:spcAft>
                <a:spcPts val="0"/>
              </a:spcAft>
              <a:buChar char="●"/>
            </a:pPr>
            <a:r>
              <a:rPr lang="en" dirty="0">
                <a:solidFill>
                  <a:schemeClr val="tx1"/>
                </a:solidFill>
                <a:latin typeface="Calibri" charset="0"/>
                <a:ea typeface="Calibri" charset="0"/>
                <a:cs typeface="Calibri" charset="0"/>
              </a:rPr>
              <a:t>SHA-256 hash function generates hashes of 256 bits</a:t>
            </a:r>
          </a:p>
          <a:p>
            <a:pPr marL="1219170" lvl="1" indent="-304792" algn="just">
              <a:spcAft>
                <a:spcPts val="0"/>
              </a:spcAft>
              <a:buChar char="○"/>
            </a:pPr>
            <a:r>
              <a:rPr lang="en" sz="2400" dirty="0">
                <a:solidFill>
                  <a:schemeClr val="tx1"/>
                </a:solidFill>
                <a:latin typeface="Calibri" charset="0"/>
                <a:ea typeface="Calibri" charset="0"/>
                <a:cs typeface="Calibri" charset="0"/>
              </a:rPr>
              <a:t>Each bit represents either a 0 or a 1</a:t>
            </a:r>
          </a:p>
          <a:p>
            <a:pPr marL="1219170" lvl="1" indent="-304792" algn="just">
              <a:spcAft>
                <a:spcPts val="0"/>
              </a:spcAft>
              <a:buChar char="○"/>
            </a:pPr>
            <a:r>
              <a:rPr lang="en" sz="2400" dirty="0">
                <a:solidFill>
                  <a:schemeClr val="tx1"/>
                </a:solidFill>
                <a:latin typeface="Calibri" charset="0"/>
                <a:ea typeface="Calibri" charset="0"/>
                <a:cs typeface="Calibri" charset="0"/>
              </a:rPr>
              <a:t>2</a:t>
            </a:r>
            <a:r>
              <a:rPr lang="en" sz="2400" baseline="30000" dirty="0">
                <a:solidFill>
                  <a:schemeClr val="tx1"/>
                </a:solidFill>
                <a:latin typeface="Calibri" charset="0"/>
                <a:ea typeface="Calibri" charset="0"/>
                <a:cs typeface="Calibri" charset="0"/>
              </a:rPr>
              <a:t>256</a:t>
            </a:r>
            <a:r>
              <a:rPr lang="en" sz="2400" dirty="0">
                <a:solidFill>
                  <a:schemeClr val="tx1"/>
                </a:solidFill>
                <a:latin typeface="Calibri" charset="0"/>
                <a:ea typeface="Calibri" charset="0"/>
                <a:cs typeface="Calibri" charset="0"/>
              </a:rPr>
              <a:t> different hashes is enough to identify every single thing in the universe </a:t>
            </a:r>
          </a:p>
        </p:txBody>
      </p:sp>
      <p:sp>
        <p:nvSpPr>
          <p:cNvPr id="486" name="Shape 486"/>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109</a:t>
            </a:fld>
            <a:endParaRPr lang="en"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72A1-60FC-4230-8CF2-B200AAA33804}"/>
              </a:ext>
            </a:extLst>
          </p:cNvPr>
          <p:cNvSpPr>
            <a:spLocks noGrp="1"/>
          </p:cNvSpPr>
          <p:nvPr>
            <p:ph type="title"/>
          </p:nvPr>
        </p:nvSpPr>
        <p:spPr/>
        <p:txBody>
          <a:bodyPr/>
          <a:lstStyle/>
          <a:p>
            <a:r>
              <a:rPr lang="en-US" dirty="0"/>
              <a:t>But Wait, There is More</a:t>
            </a:r>
          </a:p>
        </p:txBody>
      </p:sp>
      <p:sp>
        <p:nvSpPr>
          <p:cNvPr id="10" name="Content Placeholder 9">
            <a:extLst>
              <a:ext uri="{FF2B5EF4-FFF2-40B4-BE49-F238E27FC236}">
                <a16:creationId xmlns:a16="http://schemas.microsoft.com/office/drawing/2014/main" id="{B2AF2F40-CE59-4CAA-A83A-760A2CAABBED}"/>
              </a:ext>
            </a:extLst>
          </p:cNvPr>
          <p:cNvSpPr>
            <a:spLocks noGrp="1"/>
          </p:cNvSpPr>
          <p:nvPr>
            <p:ph idx="1"/>
          </p:nvPr>
        </p:nvSpPr>
        <p:spPr>
          <a:xfrm>
            <a:off x="838200" y="1825625"/>
            <a:ext cx="5344886" cy="4351338"/>
          </a:xfrm>
        </p:spPr>
        <p:txBody>
          <a:bodyPr/>
          <a:lstStyle/>
          <a:p>
            <a:r>
              <a:rPr lang="en-US" dirty="0"/>
              <a:t>Today there are over 2,000</a:t>
            </a:r>
          </a:p>
          <a:p>
            <a:r>
              <a:rPr lang="en-US" dirty="0"/>
              <a:t>Anyone can create a token</a:t>
            </a:r>
          </a:p>
          <a:p>
            <a:pPr lvl="1"/>
            <a:r>
              <a:rPr lang="en-US" dirty="0"/>
              <a:t>Creating tokens is easy</a:t>
            </a:r>
          </a:p>
          <a:p>
            <a:pPr lvl="1"/>
            <a:r>
              <a:rPr lang="en-US" dirty="0"/>
              <a:t>The difficult part is:</a:t>
            </a:r>
          </a:p>
          <a:p>
            <a:pPr lvl="2"/>
            <a:r>
              <a:rPr lang="en-US" dirty="0"/>
              <a:t>Compliance with regulation</a:t>
            </a:r>
          </a:p>
          <a:p>
            <a:pPr lvl="2"/>
            <a:r>
              <a:rPr lang="en-US" dirty="0"/>
              <a:t>Adoption</a:t>
            </a:r>
          </a:p>
          <a:p>
            <a:pPr lvl="2"/>
            <a:r>
              <a:rPr lang="en-US" dirty="0" err="1"/>
              <a:t>Tokenomics</a:t>
            </a:r>
            <a:endParaRPr lang="en-US" dirty="0"/>
          </a:p>
          <a:p>
            <a:pPr lvl="2"/>
            <a:r>
              <a:rPr lang="en-US" dirty="0"/>
              <a:t>Legitimacy</a:t>
            </a:r>
          </a:p>
          <a:p>
            <a:pPr lvl="2"/>
            <a:endParaRPr lang="en-US" dirty="0"/>
          </a:p>
        </p:txBody>
      </p:sp>
      <p:sp>
        <p:nvSpPr>
          <p:cNvPr id="4" name="Slide Number Placeholder 3">
            <a:extLst>
              <a:ext uri="{FF2B5EF4-FFF2-40B4-BE49-F238E27FC236}">
                <a16:creationId xmlns:a16="http://schemas.microsoft.com/office/drawing/2014/main" id="{CF69A3B5-AE71-4786-AB47-88489E5D0A52}"/>
              </a:ext>
            </a:extLst>
          </p:cNvPr>
          <p:cNvSpPr>
            <a:spLocks noGrp="1"/>
          </p:cNvSpPr>
          <p:nvPr>
            <p:ph type="sldNum" sz="quarter" idx="12"/>
          </p:nvPr>
        </p:nvSpPr>
        <p:spPr/>
        <p:txBody>
          <a:bodyPr/>
          <a:lstStyle/>
          <a:p>
            <a:pPr>
              <a:buClr>
                <a:srgbClr val="000000"/>
              </a:buClr>
              <a:buSzPct val="25000"/>
            </a:pPr>
            <a:fld id="{00000000-1234-1234-1234-123412341234}" type="slidenum">
              <a:rPr lang="en" sz="1867">
                <a:solidFill>
                  <a:srgbClr val="000000"/>
                </a:solidFill>
                <a:latin typeface="Arial"/>
                <a:ea typeface="Arial"/>
                <a:cs typeface="Arial"/>
                <a:sym typeface="Arial"/>
              </a:rPr>
              <a:pPr>
                <a:buClr>
                  <a:srgbClr val="000000"/>
                </a:buClr>
                <a:buSzPct val="25000"/>
              </a:pPr>
              <a:t>11</a:t>
            </a:fld>
            <a:endParaRPr lang="en" sz="1867" dirty="0">
              <a:solidFill>
                <a:srgbClr val="000000"/>
              </a:solidFill>
              <a:latin typeface="Arial"/>
              <a:ea typeface="Arial"/>
              <a:cs typeface="Arial"/>
              <a:sym typeface="Arial"/>
            </a:endParaRPr>
          </a:p>
        </p:txBody>
      </p:sp>
      <p:pic>
        <p:nvPicPr>
          <p:cNvPr id="7" name="Picture 6" descr="A screenshot of a cell phone&#10;&#10;Description automatically generated">
            <a:extLst>
              <a:ext uri="{FF2B5EF4-FFF2-40B4-BE49-F238E27FC236}">
                <a16:creationId xmlns:a16="http://schemas.microsoft.com/office/drawing/2014/main" id="{0633A775-6C5E-42F2-A2C8-D9D8342CE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350" y="1202591"/>
            <a:ext cx="6009207" cy="4971196"/>
          </a:xfrm>
          <a:prstGeom prst="rect">
            <a:avLst/>
          </a:prstGeom>
        </p:spPr>
      </p:pic>
      <p:sp>
        <p:nvSpPr>
          <p:cNvPr id="6" name="Oval 5">
            <a:extLst>
              <a:ext uri="{FF2B5EF4-FFF2-40B4-BE49-F238E27FC236}">
                <a16:creationId xmlns:a16="http://schemas.microsoft.com/office/drawing/2014/main" id="{BF10886B-41C1-46A7-96B4-278852814544}"/>
              </a:ext>
            </a:extLst>
          </p:cNvPr>
          <p:cNvSpPr/>
          <p:nvPr/>
        </p:nvSpPr>
        <p:spPr>
          <a:xfrm>
            <a:off x="5724219" y="5808662"/>
            <a:ext cx="933756"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Footer Placeholder 2">
            <a:extLst>
              <a:ext uri="{FF2B5EF4-FFF2-40B4-BE49-F238E27FC236}">
                <a16:creationId xmlns:a16="http://schemas.microsoft.com/office/drawing/2014/main" id="{5EAB3B42-879D-42E8-A1BE-A22F8B9A95FE}"/>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1086762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Hashes Only Go One Way</a:t>
            </a:r>
          </a:p>
        </p:txBody>
      </p:sp>
      <p:sp>
        <p:nvSpPr>
          <p:cNvPr id="493" name="Shape 493"/>
          <p:cNvSpPr txBox="1">
            <a:spLocks noGrp="1"/>
          </p:cNvSpPr>
          <p:nvPr>
            <p:ph type="body" idx="1"/>
          </p:nvPr>
        </p:nvSpPr>
        <p:spPr>
          <a:xfrm>
            <a:off x="5477900" y="1458667"/>
            <a:ext cx="6298800" cy="4062768"/>
          </a:xfrm>
          <a:prstGeom prst="rect">
            <a:avLst/>
          </a:prstGeom>
        </p:spPr>
        <p:txBody>
          <a:bodyPr vert="horz" lIns="121900" tIns="121900" rIns="121900" bIns="121900" rtlCol="0" anchor="t" anchorCtr="0">
            <a:noAutofit/>
          </a:bodyPr>
          <a:lstStyle/>
          <a:p>
            <a:r>
              <a:rPr lang="en" dirty="0">
                <a:solidFill>
                  <a:schemeClr val="tx1"/>
                </a:solidFill>
                <a:latin typeface="Calibri" charset="0"/>
                <a:ea typeface="Calibri" charset="0"/>
                <a:cs typeface="Calibri" charset="0"/>
              </a:rPr>
              <a:t>Hashes are </a:t>
            </a:r>
            <a:r>
              <a:rPr lang="en" b="1" dirty="0">
                <a:solidFill>
                  <a:schemeClr val="tx1"/>
                </a:solidFill>
                <a:latin typeface="Calibri" charset="0"/>
                <a:ea typeface="Calibri" charset="0"/>
                <a:cs typeface="Calibri" charset="0"/>
              </a:rPr>
              <a:t>asymmetrical</a:t>
            </a:r>
            <a:r>
              <a:rPr lang="en" dirty="0">
                <a:solidFill>
                  <a:schemeClr val="tx1"/>
                </a:solidFill>
                <a:latin typeface="Calibri" charset="0"/>
                <a:ea typeface="Calibri" charset="0"/>
                <a:cs typeface="Calibri" charset="0"/>
              </a:rPr>
              <a:t>, there is no “inverse hash function</a:t>
            </a:r>
            <a:r>
              <a:rPr lang="en-US" dirty="0">
                <a:solidFill>
                  <a:schemeClr val="tx1"/>
                </a:solidFill>
                <a:latin typeface="Calibri" charset="0"/>
                <a:ea typeface="Calibri" charset="0"/>
                <a:cs typeface="Calibri" charset="0"/>
              </a:rPr>
              <a:t>.</a:t>
            </a:r>
            <a:r>
              <a:rPr lang="en" dirty="0">
                <a:solidFill>
                  <a:schemeClr val="tx1"/>
                </a:solidFill>
                <a:latin typeface="Calibri" charset="0"/>
                <a:ea typeface="Calibri" charset="0"/>
                <a:cs typeface="Calibri" charset="0"/>
              </a:rPr>
              <a:t>” In other words, you can apply the hash formula on some input to return some output. But there is </a:t>
            </a:r>
            <a:r>
              <a:rPr lang="en" i="1" dirty="0">
                <a:solidFill>
                  <a:schemeClr val="tx1"/>
                </a:solidFill>
                <a:latin typeface="Calibri" charset="0"/>
                <a:ea typeface="Calibri" charset="0"/>
                <a:cs typeface="Calibri" charset="0"/>
              </a:rPr>
              <a:t>no formula </a:t>
            </a:r>
            <a:r>
              <a:rPr lang="en" dirty="0">
                <a:solidFill>
                  <a:schemeClr val="tx1"/>
                </a:solidFill>
                <a:latin typeface="Calibri" charset="0"/>
                <a:ea typeface="Calibri" charset="0"/>
                <a:cs typeface="Calibri" charset="0"/>
              </a:rPr>
              <a:t>to reverse the output and get back the input. </a:t>
            </a:r>
          </a:p>
          <a:p>
            <a:r>
              <a:rPr lang="en" dirty="0">
                <a:solidFill>
                  <a:schemeClr val="tx1"/>
                </a:solidFill>
                <a:latin typeface="Calibri" charset="0"/>
                <a:ea typeface="Calibri" charset="0"/>
                <a:cs typeface="Calibri" charset="0"/>
              </a:rPr>
              <a:t>The only way to do it, would be to </a:t>
            </a:r>
            <a:r>
              <a:rPr lang="en" b="1" i="1" dirty="0">
                <a:solidFill>
                  <a:schemeClr val="tx1"/>
                </a:solidFill>
                <a:latin typeface="Calibri" charset="0"/>
                <a:ea typeface="Calibri" charset="0"/>
                <a:cs typeface="Calibri" charset="0"/>
              </a:rPr>
              <a:t>brute force </a:t>
            </a:r>
            <a:r>
              <a:rPr lang="en" dirty="0">
                <a:solidFill>
                  <a:schemeClr val="tx1"/>
                </a:solidFill>
                <a:latin typeface="Calibri" charset="0"/>
                <a:ea typeface="Calibri" charset="0"/>
                <a:cs typeface="Calibri" charset="0"/>
              </a:rPr>
              <a:t>the input, applying millions/billions of different inputs and see which one returns the correct output.</a:t>
            </a:r>
          </a:p>
          <a:p>
            <a:endParaRPr/>
          </a:p>
        </p:txBody>
      </p:sp>
      <p:sp>
        <p:nvSpPr>
          <p:cNvPr id="494" name="Shape 494"/>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110</a:t>
            </a:fld>
            <a:endParaRPr lang="en" dirty="0"/>
          </a:p>
        </p:txBody>
      </p:sp>
      <p:pic>
        <p:nvPicPr>
          <p:cNvPr id="495" name="Shape 495"/>
          <p:cNvPicPr preferRelativeResize="0"/>
          <p:nvPr/>
        </p:nvPicPr>
        <p:blipFill>
          <a:blip r:embed="rId3">
            <a:alphaModFix/>
          </a:blip>
          <a:stretch>
            <a:fillRect/>
          </a:stretch>
        </p:blipFill>
        <p:spPr>
          <a:xfrm>
            <a:off x="203201" y="1560267"/>
            <a:ext cx="5130033" cy="3769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9"/>
        <p:cNvGrpSpPr/>
        <p:nvPr/>
      </p:nvGrpSpPr>
      <p:grpSpPr>
        <a:xfrm>
          <a:off x="0" y="0"/>
          <a:ext cx="0" cy="0"/>
          <a:chOff x="0" y="0"/>
          <a:chExt cx="0" cy="0"/>
        </a:xfrm>
      </p:grpSpPr>
      <p:sp>
        <p:nvSpPr>
          <p:cNvPr id="124" name="Rectangle 123">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6" name="Freeform: Shape 125">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500" name="Shape 500"/>
          <p:cNvSpPr txBox="1">
            <a:spLocks noGrp="1"/>
          </p:cNvSpPr>
          <p:nvPr>
            <p:ph type="title"/>
          </p:nvPr>
        </p:nvSpPr>
        <p:spPr>
          <a:xfrm>
            <a:off x="960983" y="498143"/>
            <a:ext cx="10269613" cy="1278902"/>
          </a:xfrm>
          <a:prstGeom prst="rect">
            <a:avLst/>
          </a:prstGeom>
        </p:spPr>
        <p:txBody>
          <a:bodyPr vert="horz" lIns="91440" tIns="45720" rIns="91440" bIns="45720" rtlCol="0" anchor="ctr" anchorCtr="0">
            <a:normAutofit/>
          </a:bodyPr>
          <a:lstStyle/>
          <a:p>
            <a:pPr>
              <a:lnSpc>
                <a:spcPct val="90000"/>
              </a:lnSpc>
              <a:spcBef>
                <a:spcPct val="0"/>
              </a:spcBef>
            </a:pPr>
            <a:r>
              <a:rPr lang="en-US" sz="4400">
                <a:solidFill>
                  <a:schemeClr val="bg1"/>
                </a:solidFill>
                <a:latin typeface="+mj-lt"/>
                <a:ea typeface="+mj-ea"/>
                <a:cs typeface="+mj-cs"/>
              </a:rPr>
              <a:t>Hashes are pattern-less</a:t>
            </a:r>
          </a:p>
        </p:txBody>
      </p:sp>
      <p:pic>
        <p:nvPicPr>
          <p:cNvPr id="503" name="Shape 503"/>
          <p:cNvPicPr preferRelativeResize="0"/>
          <p:nvPr/>
        </p:nvPicPr>
        <p:blipFill>
          <a:blip r:embed="rId3">
            <a:extLst/>
          </a:blip>
          <a:stretch>
            <a:fillRect/>
          </a:stretch>
        </p:blipFill>
        <p:spPr>
          <a:xfrm>
            <a:off x="1318157" y="2989536"/>
            <a:ext cx="2391999" cy="2603386"/>
          </a:xfrm>
          <a:prstGeom prst="rect">
            <a:avLst/>
          </a:prstGeom>
          <a:noFill/>
          <a:effectLst/>
        </p:spPr>
      </p:pic>
      <p:sp>
        <p:nvSpPr>
          <p:cNvPr id="501" name="Shape 501"/>
          <p:cNvSpPr txBox="1">
            <a:spLocks noGrp="1"/>
          </p:cNvSpPr>
          <p:nvPr>
            <p:ph type="body" idx="1"/>
          </p:nvPr>
        </p:nvSpPr>
        <p:spPr>
          <a:xfrm>
            <a:off x="4389062" y="2944460"/>
            <a:ext cx="6841534" cy="2866318"/>
          </a:xfrm>
          <a:prstGeom prst="rect">
            <a:avLst/>
          </a:prstGeom>
        </p:spPr>
        <p:txBody>
          <a:bodyPr vert="horz" lIns="91440" tIns="45720" rIns="91440" bIns="45720" rtlCol="0" anchorCtr="0">
            <a:normAutofit/>
          </a:bodyPr>
          <a:lstStyle/>
          <a:p>
            <a:pPr marL="342900" indent="-342900">
              <a:lnSpc>
                <a:spcPct val="90000"/>
              </a:lnSpc>
              <a:spcAft>
                <a:spcPts val="600"/>
              </a:spcAft>
              <a:buFont typeface="Arial" panose="020B0604020202020204" pitchFamily="34" charset="0"/>
              <a:buChar char="•"/>
            </a:pPr>
            <a:r>
              <a:rPr lang="en-US" sz="2200" dirty="0">
                <a:solidFill>
                  <a:schemeClr val="tx1"/>
                </a:solidFill>
                <a:latin typeface="+mn-lt"/>
                <a:ea typeface="+mn-ea"/>
                <a:cs typeface="+mn-cs"/>
              </a:rPr>
              <a:t>Hashes are</a:t>
            </a:r>
            <a:r>
              <a:rPr lang="en-US" sz="2200" b="1" dirty="0">
                <a:solidFill>
                  <a:schemeClr val="tx1"/>
                </a:solidFill>
                <a:latin typeface="+mn-lt"/>
                <a:ea typeface="+mn-ea"/>
                <a:cs typeface="+mn-cs"/>
              </a:rPr>
              <a:t> Random</a:t>
            </a:r>
            <a:r>
              <a:rPr lang="en-US" sz="2200" dirty="0">
                <a:solidFill>
                  <a:schemeClr val="tx1"/>
                </a:solidFill>
                <a:latin typeface="+mn-lt"/>
                <a:ea typeface="+mn-ea"/>
                <a:cs typeface="+mn-cs"/>
              </a:rPr>
              <a:t>, if you change the input by a tiny bit, the output is completely different.</a:t>
            </a:r>
          </a:p>
          <a:p>
            <a:pPr marL="342900" indent="-342900">
              <a:lnSpc>
                <a:spcPct val="90000"/>
              </a:lnSpc>
              <a:spcAft>
                <a:spcPts val="600"/>
              </a:spcAft>
              <a:buFont typeface="Arial" panose="020B0604020202020204" pitchFamily="34" charset="0"/>
              <a:buChar char="•"/>
            </a:pPr>
            <a:endParaRPr lang="en-US" sz="2200" dirty="0">
              <a:solidFill>
                <a:schemeClr val="tx1"/>
              </a:solidFill>
              <a:latin typeface="+mn-lt"/>
              <a:ea typeface="+mn-ea"/>
              <a:cs typeface="+mn-cs"/>
            </a:endParaRPr>
          </a:p>
          <a:p>
            <a:pPr marL="342900" indent="-342900">
              <a:lnSpc>
                <a:spcPct val="90000"/>
              </a:lnSpc>
              <a:spcAft>
                <a:spcPts val="600"/>
              </a:spcAft>
              <a:buFont typeface="Arial" panose="020B0604020202020204" pitchFamily="34" charset="0"/>
              <a:buChar char="•"/>
            </a:pPr>
            <a:r>
              <a:rPr lang="en-US" sz="2200" dirty="0">
                <a:solidFill>
                  <a:schemeClr val="tx1"/>
                </a:solidFill>
                <a:latin typeface="+mn-lt"/>
                <a:ea typeface="+mn-ea"/>
                <a:cs typeface="+mn-cs"/>
              </a:rPr>
              <a:t>This means that you can not tell whether two inputs are correlated based on their similarity in hash.</a:t>
            </a:r>
          </a:p>
          <a:p>
            <a:pPr marL="342900" indent="-342900">
              <a:lnSpc>
                <a:spcPct val="90000"/>
              </a:lnSpc>
              <a:spcAft>
                <a:spcPts val="600"/>
              </a:spcAft>
              <a:buFont typeface="Arial" panose="020B0604020202020204" pitchFamily="34" charset="0"/>
              <a:buChar char="•"/>
            </a:pPr>
            <a:endParaRPr lang="en-US" sz="2200" dirty="0">
              <a:solidFill>
                <a:schemeClr val="tx1"/>
              </a:solidFill>
              <a:latin typeface="+mn-lt"/>
              <a:ea typeface="+mn-ea"/>
              <a:cs typeface="+mn-cs"/>
            </a:endParaRPr>
          </a:p>
          <a:p>
            <a:pPr marL="342900" indent="-342900">
              <a:lnSpc>
                <a:spcPct val="90000"/>
              </a:lnSpc>
              <a:spcAft>
                <a:spcPts val="600"/>
              </a:spcAft>
              <a:buFont typeface="Arial" panose="020B0604020202020204" pitchFamily="34" charset="0"/>
              <a:buChar char="•"/>
            </a:pPr>
            <a:r>
              <a:rPr lang="en-US" sz="2200" dirty="0">
                <a:solidFill>
                  <a:schemeClr val="tx1"/>
                </a:solidFill>
                <a:latin typeface="+mn-lt"/>
                <a:ea typeface="+mn-ea"/>
                <a:cs typeface="+mn-cs"/>
              </a:rPr>
              <a:t>You’ll see why this is favorable in a second.</a:t>
            </a:r>
          </a:p>
        </p:txBody>
      </p:sp>
      <p:sp>
        <p:nvSpPr>
          <p:cNvPr id="502" name="Shape 502"/>
          <p:cNvSpPr txBox="1">
            <a:spLocks noGrp="1"/>
          </p:cNvSpPr>
          <p:nvPr>
            <p:ph type="sldNum" idx="12"/>
          </p:nvPr>
        </p:nvSpPr>
        <p:spPr>
          <a:xfrm>
            <a:off x="8610600" y="6356350"/>
            <a:ext cx="2743200" cy="365125"/>
          </a:xfrm>
          <a:prstGeom prst="rect">
            <a:avLst/>
          </a:prstGeom>
        </p:spPr>
        <p:txBody>
          <a:bodyPr vert="horz" lIns="91440" tIns="45720" rIns="91440" bIns="45720" rtlCol="0" anchor="ctr" anchorCtr="0">
            <a:normAutofit/>
          </a:bodyPr>
          <a:lstStyle/>
          <a:p>
            <a:pPr>
              <a:spcAft>
                <a:spcPts val="600"/>
              </a:spcAft>
              <a:buClr>
                <a:srgbClr val="000000"/>
              </a:buClr>
              <a:buSzPct val="25000"/>
            </a:pPr>
            <a:fld id="{00000000-1234-1234-1234-123412341234}" type="slidenum">
              <a:rPr lang="en-US">
                <a:solidFill>
                  <a:prstClr val="black">
                    <a:tint val="75000"/>
                  </a:prstClr>
                </a:solidFill>
              </a:rPr>
              <a:pPr>
                <a:spcAft>
                  <a:spcPts val="600"/>
                </a:spcAft>
                <a:buClr>
                  <a:srgbClr val="000000"/>
                </a:buClr>
                <a:buSzPct val="25000"/>
              </a:pPr>
              <a:t>111</a:t>
            </a:fld>
            <a:endParaRPr lang="en-US">
              <a:solidFill>
                <a:prstClr val="black">
                  <a:tint val="75000"/>
                </a:prstClr>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7"/>
        <p:cNvGrpSpPr/>
        <p:nvPr/>
      </p:nvGrpSpPr>
      <p:grpSpPr>
        <a:xfrm>
          <a:off x="0" y="0"/>
          <a:ext cx="0" cy="0"/>
          <a:chOff x="0" y="0"/>
          <a:chExt cx="0" cy="0"/>
        </a:xfrm>
      </p:grpSpPr>
      <p:sp>
        <p:nvSpPr>
          <p:cNvPr id="517" name="Freeform: Shape 13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8" name="Shape 508"/>
          <p:cNvSpPr txBox="1">
            <a:spLocks noGrp="1"/>
          </p:cNvSpPr>
          <p:nvPr>
            <p:ph type="title"/>
          </p:nvPr>
        </p:nvSpPr>
        <p:spPr>
          <a:xfrm>
            <a:off x="863029" y="1012004"/>
            <a:ext cx="3416158" cy="4795408"/>
          </a:xfrm>
          <a:prstGeom prst="rect">
            <a:avLst/>
          </a:prstGeom>
        </p:spPr>
        <p:txBody>
          <a:bodyPr vert="horz" lIns="91440" tIns="45720" rIns="91440" bIns="45720" rtlCol="0" anchor="ctr" anchorCtr="0">
            <a:normAutofit/>
          </a:bodyPr>
          <a:lstStyle/>
          <a:p>
            <a:pPr>
              <a:lnSpc>
                <a:spcPct val="90000"/>
              </a:lnSpc>
              <a:spcBef>
                <a:spcPct val="0"/>
              </a:spcBef>
            </a:pPr>
            <a:r>
              <a:rPr lang="en-US" sz="4400" dirty="0">
                <a:solidFill>
                  <a:srgbClr val="FFFFFF"/>
                </a:solidFill>
                <a:latin typeface="+mj-lt"/>
                <a:ea typeface="+mj-ea"/>
                <a:cs typeface="+mj-cs"/>
              </a:rPr>
              <a:t>Quick recap of the properties</a:t>
            </a:r>
          </a:p>
        </p:txBody>
      </p:sp>
      <p:sp>
        <p:nvSpPr>
          <p:cNvPr id="510" name="Shape 510"/>
          <p:cNvSpPr txBox="1">
            <a:spLocks noGrp="1"/>
          </p:cNvSpPr>
          <p:nvPr>
            <p:ph type="sldNum" idx="12"/>
          </p:nvPr>
        </p:nvSpPr>
        <p:spPr>
          <a:xfrm>
            <a:off x="10726220" y="6356350"/>
            <a:ext cx="627580" cy="365125"/>
          </a:xfrm>
          <a:prstGeom prst="rect">
            <a:avLst/>
          </a:prstGeom>
        </p:spPr>
        <p:txBody>
          <a:bodyPr vert="horz" lIns="91440" tIns="45720" rIns="91440" bIns="45720" rtlCol="0" anchor="ctr" anchorCtr="0">
            <a:normAutofit/>
          </a:bodyPr>
          <a:lstStyle/>
          <a:p>
            <a:pPr>
              <a:spcAft>
                <a:spcPts val="600"/>
              </a:spcAft>
              <a:buClr>
                <a:srgbClr val="000000"/>
              </a:buClr>
              <a:buSzPct val="25000"/>
            </a:pPr>
            <a:fld id="{00000000-1234-1234-1234-123412341234}" type="slidenum">
              <a:rPr lang="en-US">
                <a:solidFill>
                  <a:prstClr val="black">
                    <a:tint val="75000"/>
                  </a:prstClr>
                </a:solidFill>
              </a:rPr>
              <a:pPr>
                <a:spcAft>
                  <a:spcPts val="600"/>
                </a:spcAft>
                <a:buClr>
                  <a:srgbClr val="000000"/>
                </a:buClr>
                <a:buSzPct val="25000"/>
              </a:pPr>
              <a:t>112</a:t>
            </a:fld>
            <a:endParaRPr lang="en-US">
              <a:solidFill>
                <a:prstClr val="black">
                  <a:tint val="75000"/>
                </a:prstClr>
              </a:solidFill>
            </a:endParaRPr>
          </a:p>
        </p:txBody>
      </p:sp>
      <p:graphicFrame>
        <p:nvGraphicFramePr>
          <p:cNvPr id="518" name="Shape 509">
            <a:extLst>
              <a:ext uri="{FF2B5EF4-FFF2-40B4-BE49-F238E27FC236}">
                <a16:creationId xmlns:a16="http://schemas.microsoft.com/office/drawing/2014/main" id="{0AAE56FE-2798-4050-868F-DFE8DF703B7E}"/>
              </a:ext>
            </a:extLst>
          </p:cNvPr>
          <p:cNvGraphicFramePr/>
          <p:nvPr>
            <p:extLst>
              <p:ext uri="{D42A27DB-BD31-4B8C-83A1-F6EECF244321}">
                <p14:modId xmlns:p14="http://schemas.microsoft.com/office/powerpoint/2010/main" val="3798909479"/>
              </p:ext>
            </p:extLst>
          </p:nvPr>
        </p:nvGraphicFramePr>
        <p:xfrm>
          <a:off x="5194300" y="1248032"/>
          <a:ext cx="6513604" cy="5108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415601" y="546667"/>
            <a:ext cx="9068492"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 and the </a:t>
            </a:r>
            <a:r>
              <a:rPr lang="en-US" dirty="0">
                <a:latin typeface="Calibri" charset="0"/>
                <a:ea typeface="Calibri" charset="0"/>
                <a:cs typeface="Calibri" charset="0"/>
              </a:rPr>
              <a:t>B</a:t>
            </a:r>
            <a:r>
              <a:rPr lang="en" dirty="0">
                <a:latin typeface="Calibri" charset="0"/>
                <a:ea typeface="Calibri" charset="0"/>
                <a:cs typeface="Calibri" charset="0"/>
              </a:rPr>
              <a:t>lockchain </a:t>
            </a:r>
            <a:r>
              <a:rPr lang="en-US" dirty="0">
                <a:latin typeface="Calibri" charset="0"/>
                <a:ea typeface="Calibri" charset="0"/>
                <a:cs typeface="Calibri" charset="0"/>
              </a:rPr>
              <a:t>of a digital asset (coin)</a:t>
            </a:r>
            <a:endParaRPr lang="en" dirty="0">
              <a:latin typeface="Calibri" charset="0"/>
              <a:ea typeface="Calibri" charset="0"/>
              <a:cs typeface="Calibri" charset="0"/>
            </a:endParaRPr>
          </a:p>
        </p:txBody>
      </p:sp>
      <p:sp>
        <p:nvSpPr>
          <p:cNvPr id="516" name="Shape 516"/>
          <p:cNvSpPr txBox="1">
            <a:spLocks noGrp="1"/>
          </p:cNvSpPr>
          <p:nvPr>
            <p:ph type="body" idx="1"/>
          </p:nvPr>
        </p:nvSpPr>
        <p:spPr>
          <a:xfrm>
            <a:off x="415600" y="2011985"/>
            <a:ext cx="11360800" cy="4452000"/>
          </a:xfrm>
          <a:prstGeom prst="rect">
            <a:avLst/>
          </a:prstGeom>
        </p:spPr>
        <p:txBody>
          <a:bodyPr vert="horz" lIns="121900" tIns="121900" rIns="121900" bIns="121900" rtlCol="0" anchor="t" anchorCtr="0">
            <a:noAutofit/>
          </a:bodyPr>
          <a:lstStyle/>
          <a:p>
            <a:pPr algn="just">
              <a:spcAft>
                <a:spcPts val="0"/>
              </a:spcAft>
            </a:pPr>
            <a:r>
              <a:rPr lang="en" dirty="0">
                <a:solidFill>
                  <a:schemeClr val="tx1"/>
                </a:solidFill>
                <a:latin typeface="Calibri" charset="0"/>
                <a:ea typeface="Calibri" charset="0"/>
                <a:cs typeface="Calibri" charset="0"/>
              </a:rPr>
              <a:t>Say we have a transaction described as this: </a:t>
            </a:r>
            <a:endParaRPr dirty="0">
              <a:solidFill>
                <a:schemeClr val="tx1"/>
              </a:solidFill>
              <a:latin typeface="Calibri" charset="0"/>
              <a:ea typeface="Calibri" charset="0"/>
              <a:cs typeface="Calibri" charset="0"/>
            </a:endParaRPr>
          </a:p>
          <a:p>
            <a:pPr algn="just">
              <a:spcAft>
                <a:spcPts val="0"/>
              </a:spcAft>
            </a:pPr>
            <a:r>
              <a:rPr lang="en" dirty="0">
                <a:solidFill>
                  <a:schemeClr val="tx1"/>
                </a:solidFill>
                <a:latin typeface="Calibri" charset="0"/>
                <a:ea typeface="Calibri" charset="0"/>
                <a:cs typeface="Calibri" charset="0"/>
              </a:rPr>
              <a:t>“</a:t>
            </a:r>
            <a:r>
              <a:rPr lang="en-US" dirty="0">
                <a:solidFill>
                  <a:schemeClr val="tx1"/>
                </a:solidFill>
                <a:latin typeface="Calibri" charset="0"/>
                <a:ea typeface="Calibri" charset="0"/>
                <a:cs typeface="Calibri" charset="0"/>
              </a:rPr>
              <a:t>Jaxon </a:t>
            </a:r>
            <a:r>
              <a:rPr lang="en" dirty="0">
                <a:solidFill>
                  <a:schemeClr val="tx1"/>
                </a:solidFill>
                <a:latin typeface="Calibri" charset="0"/>
                <a:ea typeface="Calibri" charset="0"/>
                <a:cs typeface="Calibri" charset="0"/>
              </a:rPr>
              <a:t>gave </a:t>
            </a:r>
            <a:r>
              <a:rPr lang="en-US" dirty="0">
                <a:solidFill>
                  <a:schemeClr val="tx1"/>
                </a:solidFill>
                <a:latin typeface="Calibri" charset="0"/>
                <a:ea typeface="Calibri" charset="0"/>
                <a:cs typeface="Calibri" charset="0"/>
              </a:rPr>
              <a:t>Alleigh </a:t>
            </a:r>
            <a:r>
              <a:rPr lang="en" dirty="0">
                <a:solidFill>
                  <a:schemeClr val="tx1"/>
                </a:solidFill>
                <a:latin typeface="Calibri" charset="0"/>
                <a:ea typeface="Calibri" charset="0"/>
                <a:cs typeface="Calibri" charset="0"/>
              </a:rPr>
              <a:t>57.2 bitcoins on September 29, 2017 at 4:35 pm.” </a:t>
            </a:r>
          </a:p>
          <a:p>
            <a:pPr algn="just">
              <a:spcAft>
                <a:spcPts val="0"/>
              </a:spcAft>
            </a:pPr>
            <a:endParaRPr dirty="0">
              <a:solidFill>
                <a:schemeClr val="tx1"/>
              </a:solidFill>
              <a:latin typeface="Calibri" charset="0"/>
              <a:ea typeface="Calibri" charset="0"/>
              <a:cs typeface="Calibri" charset="0"/>
            </a:endParaRPr>
          </a:p>
          <a:p>
            <a:pPr algn="just">
              <a:spcAft>
                <a:spcPts val="0"/>
              </a:spcAft>
            </a:pPr>
            <a:r>
              <a:rPr lang="en" dirty="0">
                <a:solidFill>
                  <a:schemeClr val="tx1"/>
                </a:solidFill>
                <a:latin typeface="Calibri" charset="0"/>
                <a:ea typeface="Calibri" charset="0"/>
                <a:cs typeface="Calibri" charset="0"/>
              </a:rPr>
              <a:t>If we apply a </a:t>
            </a:r>
            <a:r>
              <a:rPr lang="en" i="1" dirty="0">
                <a:solidFill>
                  <a:schemeClr val="tx1"/>
                </a:solidFill>
                <a:latin typeface="Calibri" charset="0"/>
                <a:ea typeface="Calibri" charset="0"/>
                <a:cs typeface="Calibri" charset="0"/>
              </a:rPr>
              <a:t>hash function </a:t>
            </a:r>
            <a:r>
              <a:rPr lang="en" dirty="0">
                <a:solidFill>
                  <a:schemeClr val="tx1"/>
                </a:solidFill>
                <a:latin typeface="Calibri" charset="0"/>
                <a:ea typeface="Calibri" charset="0"/>
                <a:cs typeface="Calibri" charset="0"/>
              </a:rPr>
              <a:t>on it, we can get a </a:t>
            </a:r>
            <a:r>
              <a:rPr lang="en" i="1" dirty="0">
                <a:solidFill>
                  <a:schemeClr val="tx1"/>
                </a:solidFill>
                <a:latin typeface="Calibri" charset="0"/>
                <a:ea typeface="Calibri" charset="0"/>
                <a:cs typeface="Calibri" charset="0"/>
              </a:rPr>
              <a:t>specifically formatted</a:t>
            </a:r>
            <a:r>
              <a:rPr lang="en" dirty="0">
                <a:solidFill>
                  <a:schemeClr val="tx1"/>
                </a:solidFill>
                <a:latin typeface="Calibri" charset="0"/>
                <a:ea typeface="Calibri" charset="0"/>
                <a:cs typeface="Calibri" charset="0"/>
              </a:rPr>
              <a:t> hash, such as something like this: </a:t>
            </a:r>
            <a:endParaRPr dirty="0">
              <a:solidFill>
                <a:schemeClr val="tx1"/>
              </a:solidFill>
              <a:latin typeface="Calibri" charset="0"/>
              <a:ea typeface="Calibri" charset="0"/>
              <a:cs typeface="Calibri" charset="0"/>
            </a:endParaRPr>
          </a:p>
          <a:p>
            <a:pPr algn="just">
              <a:spcAft>
                <a:spcPts val="0"/>
              </a:spcAft>
            </a:pPr>
            <a:r>
              <a:rPr lang="en" dirty="0">
                <a:solidFill>
                  <a:schemeClr val="tx1"/>
                </a:solidFill>
                <a:latin typeface="Calibri" charset="0"/>
                <a:ea typeface="Calibri" charset="0"/>
                <a:cs typeface="Calibri" charset="0"/>
              </a:rPr>
              <a:t>“123910912”  → a hash of that specific transaction</a:t>
            </a:r>
            <a:endParaRPr dirty="0">
              <a:solidFill>
                <a:schemeClr val="tx1"/>
              </a:solidFill>
              <a:latin typeface="Calibri" charset="0"/>
              <a:ea typeface="Calibri" charset="0"/>
              <a:cs typeface="Calibri" charset="0"/>
            </a:endParaRPr>
          </a:p>
          <a:p>
            <a:pPr algn="just">
              <a:spcAft>
                <a:spcPts val="0"/>
              </a:spcAft>
            </a:pPr>
            <a:r>
              <a:rPr lang="en" dirty="0">
                <a:solidFill>
                  <a:schemeClr val="tx1"/>
                </a:solidFill>
                <a:latin typeface="Calibri" charset="0"/>
                <a:ea typeface="Calibri" charset="0"/>
                <a:cs typeface="Calibri" charset="0"/>
              </a:rPr>
              <a:t>(</a:t>
            </a:r>
            <a:r>
              <a:rPr lang="en-US" dirty="0">
                <a:solidFill>
                  <a:schemeClr val="tx1"/>
                </a:solidFill>
                <a:latin typeface="Calibri" charset="0"/>
                <a:ea typeface="Calibri" charset="0"/>
                <a:cs typeface="Calibri" charset="0"/>
              </a:rPr>
              <a:t>This is a </a:t>
            </a:r>
            <a:r>
              <a:rPr lang="en" dirty="0">
                <a:solidFill>
                  <a:schemeClr val="tx1"/>
                </a:solidFill>
                <a:latin typeface="Calibri" charset="0"/>
                <a:ea typeface="Calibri" charset="0"/>
                <a:cs typeface="Calibri" charset="0"/>
              </a:rPr>
              <a:t>randomly made up example, the actual bitcoin hash is a much longer)</a:t>
            </a:r>
          </a:p>
          <a:p>
            <a:endParaRPr dirty="0"/>
          </a:p>
        </p:txBody>
      </p:sp>
      <p:sp>
        <p:nvSpPr>
          <p:cNvPr id="517" name="Shape 517"/>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113</a:t>
            </a:fld>
            <a:endParaRPr lang="en"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 and the </a:t>
            </a:r>
            <a:r>
              <a:rPr lang="en-US" dirty="0">
                <a:latin typeface="Calibri" charset="0"/>
                <a:ea typeface="Calibri" charset="0"/>
                <a:cs typeface="Calibri" charset="0"/>
              </a:rPr>
              <a:t>B</a:t>
            </a:r>
            <a:r>
              <a:rPr lang="en" dirty="0">
                <a:latin typeface="Calibri" charset="0"/>
                <a:ea typeface="Calibri" charset="0"/>
                <a:cs typeface="Calibri" charset="0"/>
              </a:rPr>
              <a:t>lockchain</a:t>
            </a:r>
          </a:p>
          <a:p>
            <a:endParaRPr/>
          </a:p>
        </p:txBody>
      </p:sp>
      <p:sp>
        <p:nvSpPr>
          <p:cNvPr id="523" name="Shape 523"/>
          <p:cNvSpPr txBox="1">
            <a:spLocks noGrp="1"/>
          </p:cNvSpPr>
          <p:nvPr>
            <p:ph type="body" idx="1"/>
          </p:nvPr>
        </p:nvSpPr>
        <p:spPr>
          <a:xfrm>
            <a:off x="415600" y="1639833"/>
            <a:ext cx="11360800" cy="4452000"/>
          </a:xfrm>
          <a:prstGeom prst="rect">
            <a:avLst/>
          </a:prstGeom>
        </p:spPr>
        <p:txBody>
          <a:bodyPr vert="horz" lIns="121900" tIns="121900" rIns="121900" bIns="121900" rtlCol="0" anchor="t" anchorCtr="0">
            <a:noAutofit/>
          </a:bodyPr>
          <a:lstStyle/>
          <a:p>
            <a:r>
              <a:rPr lang="en" dirty="0">
                <a:solidFill>
                  <a:schemeClr val="tx1"/>
                </a:solidFill>
                <a:latin typeface="Calibri" charset="0"/>
                <a:ea typeface="Calibri" charset="0"/>
                <a:cs typeface="Calibri" charset="0"/>
              </a:rPr>
              <a:t>Hash “123910912”</a:t>
            </a:r>
          </a:p>
          <a:p>
            <a:pPr marL="380990" indent="-380990">
              <a:lnSpc>
                <a:spcPct val="100000"/>
              </a:lnSpc>
              <a:buFont typeface="Arial" charset="0"/>
              <a:buChar char="•"/>
            </a:pPr>
            <a:r>
              <a:rPr lang="en" i="1" dirty="0">
                <a:solidFill>
                  <a:schemeClr val="tx1"/>
                </a:solidFill>
                <a:latin typeface="Calibri" charset="0"/>
                <a:ea typeface="Calibri" charset="0"/>
                <a:cs typeface="Calibri" charset="0"/>
                <a:sym typeface="Calibri"/>
              </a:rPr>
              <a:t>uniquely identifies</a:t>
            </a:r>
            <a:r>
              <a:rPr lang="en" dirty="0">
                <a:solidFill>
                  <a:schemeClr val="tx1"/>
                </a:solidFill>
                <a:latin typeface="Calibri" charset="0"/>
                <a:ea typeface="Calibri" charset="0"/>
                <a:cs typeface="Calibri" charset="0"/>
                <a:sym typeface="Calibri"/>
              </a:rPr>
              <a:t> this specific transaction statement</a:t>
            </a:r>
          </a:p>
          <a:p>
            <a:pPr marL="380990" indent="-380990">
              <a:lnSpc>
                <a:spcPct val="100000"/>
              </a:lnSpc>
              <a:buFont typeface="Arial" charset="0"/>
              <a:buChar char="•"/>
            </a:pPr>
            <a:r>
              <a:rPr lang="en" dirty="0">
                <a:solidFill>
                  <a:schemeClr val="tx1"/>
                </a:solidFill>
                <a:latin typeface="Calibri" charset="0"/>
                <a:ea typeface="Calibri" charset="0"/>
                <a:cs typeface="Calibri" charset="0"/>
                <a:sym typeface="Calibri"/>
              </a:rPr>
              <a:t>it </a:t>
            </a:r>
            <a:r>
              <a:rPr lang="en" i="1" dirty="0">
                <a:solidFill>
                  <a:schemeClr val="tx1"/>
                </a:solidFill>
                <a:latin typeface="Calibri" charset="0"/>
                <a:ea typeface="Calibri" charset="0"/>
                <a:cs typeface="Calibri" charset="0"/>
                <a:sym typeface="Calibri"/>
              </a:rPr>
              <a:t>cannot be traced back</a:t>
            </a:r>
            <a:r>
              <a:rPr lang="en" dirty="0">
                <a:solidFill>
                  <a:schemeClr val="tx1"/>
                </a:solidFill>
                <a:latin typeface="Calibri" charset="0"/>
                <a:ea typeface="Calibri" charset="0"/>
                <a:cs typeface="Calibri" charset="0"/>
                <a:sym typeface="Calibri"/>
              </a:rPr>
              <a:t> to the transaction statement</a:t>
            </a:r>
          </a:p>
          <a:p>
            <a:pPr marL="380990" indent="-380990">
              <a:lnSpc>
                <a:spcPct val="100000"/>
              </a:lnSpc>
              <a:buFont typeface="Arial" charset="0"/>
              <a:buChar char="•"/>
            </a:pPr>
            <a:r>
              <a:rPr lang="en" dirty="0">
                <a:solidFill>
                  <a:schemeClr val="tx1"/>
                </a:solidFill>
                <a:latin typeface="Calibri" charset="0"/>
                <a:ea typeface="Calibri" charset="0"/>
                <a:cs typeface="Calibri" charset="0"/>
                <a:sym typeface="Calibri"/>
              </a:rPr>
              <a:t>it </a:t>
            </a:r>
            <a:r>
              <a:rPr lang="en" i="1" dirty="0">
                <a:solidFill>
                  <a:schemeClr val="tx1"/>
                </a:solidFill>
                <a:latin typeface="Calibri" charset="0"/>
                <a:ea typeface="Calibri" charset="0"/>
                <a:cs typeface="Calibri" charset="0"/>
                <a:sym typeface="Calibri"/>
              </a:rPr>
              <a:t>cannot be inferred</a:t>
            </a:r>
            <a:r>
              <a:rPr lang="en" dirty="0">
                <a:solidFill>
                  <a:schemeClr val="tx1"/>
                </a:solidFill>
                <a:latin typeface="Calibri" charset="0"/>
                <a:ea typeface="Calibri" charset="0"/>
                <a:cs typeface="Calibri" charset="0"/>
                <a:sym typeface="Calibri"/>
              </a:rPr>
              <a:t> by knowing what similar hashes stand for</a:t>
            </a:r>
          </a:p>
          <a:p>
            <a:pPr>
              <a:spcAft>
                <a:spcPts val="0"/>
              </a:spcAft>
            </a:pPr>
            <a:r>
              <a:rPr lang="en" dirty="0">
                <a:solidFill>
                  <a:schemeClr val="tx1"/>
                </a:solidFill>
                <a:latin typeface="Calibri" charset="0"/>
                <a:ea typeface="Calibri" charset="0"/>
                <a:cs typeface="Calibri" charset="0"/>
              </a:rPr>
              <a:t>For example, “12391091</a:t>
            </a:r>
            <a:r>
              <a:rPr lang="en" u="sng" dirty="0">
                <a:solidFill>
                  <a:schemeClr val="tx1"/>
                </a:solidFill>
                <a:latin typeface="Calibri" charset="0"/>
                <a:ea typeface="Calibri" charset="0"/>
                <a:cs typeface="Calibri" charset="0"/>
              </a:rPr>
              <a:t>3</a:t>
            </a:r>
            <a:r>
              <a:rPr lang="en" dirty="0">
                <a:solidFill>
                  <a:schemeClr val="tx1"/>
                </a:solidFill>
                <a:latin typeface="Calibri" charset="0"/>
                <a:ea typeface="Calibri" charset="0"/>
                <a:cs typeface="Calibri" charset="0"/>
              </a:rPr>
              <a:t>” could stand for “</a:t>
            </a:r>
            <a:r>
              <a:rPr lang="en-US" dirty="0">
                <a:solidFill>
                  <a:schemeClr val="tx1"/>
                </a:solidFill>
                <a:latin typeface="Calibri" charset="0"/>
                <a:ea typeface="Calibri" charset="0"/>
                <a:cs typeface="Calibri" charset="0"/>
              </a:rPr>
              <a:t>Harper </a:t>
            </a:r>
            <a:r>
              <a:rPr lang="en" dirty="0">
                <a:solidFill>
                  <a:schemeClr val="tx1"/>
                </a:solidFill>
                <a:latin typeface="Calibri" charset="0"/>
                <a:ea typeface="Calibri" charset="0"/>
                <a:cs typeface="Calibri" charset="0"/>
              </a:rPr>
              <a:t>received 25 </a:t>
            </a:r>
            <a:r>
              <a:rPr lang="en-US" dirty="0">
                <a:solidFill>
                  <a:schemeClr val="tx1"/>
                </a:solidFill>
                <a:latin typeface="Calibri" charset="0"/>
                <a:ea typeface="Calibri" charset="0"/>
                <a:cs typeface="Calibri" charset="0"/>
              </a:rPr>
              <a:t>Litecoins </a:t>
            </a:r>
            <a:r>
              <a:rPr lang="en" dirty="0">
                <a:solidFill>
                  <a:schemeClr val="tx1"/>
                </a:solidFill>
                <a:latin typeface="Calibri" charset="0"/>
                <a:ea typeface="Calibri" charset="0"/>
                <a:cs typeface="Calibri" charset="0"/>
              </a:rPr>
              <a:t>through mining on January 6, 2002 at 1:12 am</a:t>
            </a:r>
            <a:r>
              <a:rPr lang="en-US" dirty="0">
                <a:solidFill>
                  <a:schemeClr val="tx1"/>
                </a:solidFill>
                <a:latin typeface="Calibri" charset="0"/>
                <a:ea typeface="Calibri" charset="0"/>
                <a:cs typeface="Calibri" charset="0"/>
              </a:rPr>
              <a:t>.</a:t>
            </a:r>
            <a:r>
              <a:rPr lang="en" dirty="0">
                <a:solidFill>
                  <a:schemeClr val="tx1"/>
                </a:solidFill>
                <a:latin typeface="Calibri" charset="0"/>
                <a:ea typeface="Calibri" charset="0"/>
                <a:cs typeface="Calibri" charset="0"/>
              </a:rPr>
              <a:t>” </a:t>
            </a:r>
            <a:endParaRPr lang="en-US" dirty="0">
              <a:solidFill>
                <a:schemeClr val="tx1"/>
              </a:solidFill>
              <a:latin typeface="Calibri" charset="0"/>
              <a:ea typeface="Calibri" charset="0"/>
              <a:cs typeface="Calibri" charset="0"/>
            </a:endParaRPr>
          </a:p>
          <a:p>
            <a:pPr>
              <a:spcAft>
                <a:spcPts val="0"/>
              </a:spcAft>
            </a:pPr>
            <a:r>
              <a:rPr lang="en-US" dirty="0">
                <a:solidFill>
                  <a:schemeClr val="tx1"/>
                </a:solidFill>
                <a:latin typeface="Calibri" charset="0"/>
                <a:ea typeface="Calibri" charset="0"/>
                <a:cs typeface="Calibri" charset="0"/>
              </a:rPr>
              <a:t>T</a:t>
            </a:r>
            <a:r>
              <a:rPr lang="en" dirty="0">
                <a:solidFill>
                  <a:schemeClr val="tx1"/>
                </a:solidFill>
                <a:latin typeface="Calibri" charset="0"/>
                <a:ea typeface="Calibri" charset="0"/>
                <a:cs typeface="Calibri" charset="0"/>
              </a:rPr>
              <a:t>here is absolutely no correlation between “12391091</a:t>
            </a:r>
            <a:r>
              <a:rPr lang="en" u="sng" dirty="0">
                <a:solidFill>
                  <a:schemeClr val="tx1"/>
                </a:solidFill>
                <a:latin typeface="Calibri" charset="0"/>
                <a:ea typeface="Calibri" charset="0"/>
                <a:cs typeface="Calibri" charset="0"/>
              </a:rPr>
              <a:t>2</a:t>
            </a:r>
            <a:r>
              <a:rPr lang="en" dirty="0">
                <a:solidFill>
                  <a:schemeClr val="tx1"/>
                </a:solidFill>
                <a:latin typeface="Calibri" charset="0"/>
                <a:ea typeface="Calibri" charset="0"/>
                <a:cs typeface="Calibri" charset="0"/>
              </a:rPr>
              <a:t>” and “12391091</a:t>
            </a:r>
            <a:r>
              <a:rPr lang="en" u="sng" dirty="0">
                <a:solidFill>
                  <a:schemeClr val="tx1"/>
                </a:solidFill>
                <a:latin typeface="Calibri" charset="0"/>
                <a:ea typeface="Calibri" charset="0"/>
                <a:cs typeface="Calibri" charset="0"/>
              </a:rPr>
              <a:t>3</a:t>
            </a:r>
            <a:r>
              <a:rPr lang="en" dirty="0">
                <a:solidFill>
                  <a:schemeClr val="tx1"/>
                </a:solidFill>
                <a:latin typeface="Calibri" charset="0"/>
                <a:ea typeface="Calibri" charset="0"/>
                <a:cs typeface="Calibri" charset="0"/>
              </a:rPr>
              <a:t>”</a:t>
            </a:r>
          </a:p>
          <a:p>
            <a:pPr algn="just">
              <a:spcAft>
                <a:spcPts val="0"/>
              </a:spcAft>
            </a:pPr>
            <a:endParaRPr sz="1867" b="1" dirty="0"/>
          </a:p>
          <a:p>
            <a:endParaRPr dirty="0">
              <a:latin typeface="Calibri"/>
              <a:ea typeface="Calibri"/>
              <a:cs typeface="Calibri"/>
              <a:sym typeface="Calibri"/>
            </a:endParaRPr>
          </a:p>
          <a:p>
            <a:endParaRPr dirty="0"/>
          </a:p>
        </p:txBody>
      </p:sp>
      <p:sp>
        <p:nvSpPr>
          <p:cNvPr id="524" name="Shape 524"/>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114</a:t>
            </a:fld>
            <a:endParaRPr lang="en"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Now things start getting cool</a:t>
            </a:r>
            <a:r>
              <a:rPr lang="en-US" dirty="0">
                <a:latin typeface="Calibri" charset="0"/>
                <a:ea typeface="Calibri" charset="0"/>
                <a:cs typeface="Calibri" charset="0"/>
              </a:rPr>
              <a:t>:</a:t>
            </a:r>
            <a:endParaRPr lang="en" dirty="0">
              <a:latin typeface="Calibri" charset="0"/>
              <a:ea typeface="Calibri" charset="0"/>
              <a:cs typeface="Calibri" charset="0"/>
            </a:endParaRPr>
          </a:p>
        </p:txBody>
      </p:sp>
      <p:sp>
        <p:nvSpPr>
          <p:cNvPr id="530" name="Shape 530"/>
          <p:cNvSpPr txBox="1">
            <a:spLocks noGrp="1"/>
          </p:cNvSpPr>
          <p:nvPr>
            <p:ph type="body" idx="1"/>
          </p:nvPr>
        </p:nvSpPr>
        <p:spPr>
          <a:xfrm>
            <a:off x="415600" y="1639833"/>
            <a:ext cx="11360800" cy="4452000"/>
          </a:xfrm>
          <a:prstGeom prst="rect">
            <a:avLst/>
          </a:prstGeom>
        </p:spPr>
        <p:txBody>
          <a:bodyPr vert="horz" lIns="121900" tIns="121900" rIns="121900" bIns="121900" rtlCol="0" anchor="t" anchorCtr="0">
            <a:noAutofit/>
          </a:bodyPr>
          <a:lstStyle/>
          <a:p>
            <a:pPr>
              <a:lnSpc>
                <a:spcPct val="100000"/>
              </a:lnSpc>
            </a:pPr>
            <a:r>
              <a:rPr lang="en" dirty="0">
                <a:solidFill>
                  <a:schemeClr val="tx1"/>
                </a:solidFill>
                <a:latin typeface="Calibri" charset="0"/>
                <a:ea typeface="Calibri" charset="0"/>
                <a:cs typeface="Calibri" charset="0"/>
                <a:sym typeface="Calibri"/>
              </a:rPr>
              <a:t>Hash function doesn’t have to be </a:t>
            </a:r>
            <a:r>
              <a:rPr lang="en" b="1" dirty="0">
                <a:solidFill>
                  <a:schemeClr val="tx1"/>
                </a:solidFill>
                <a:latin typeface="Calibri" charset="0"/>
                <a:ea typeface="Calibri" charset="0"/>
                <a:cs typeface="Calibri" charset="0"/>
                <a:sym typeface="Calibri"/>
              </a:rPr>
              <a:t>1-input-to-1-output</a:t>
            </a:r>
            <a:r>
              <a:rPr lang="en" dirty="0">
                <a:solidFill>
                  <a:schemeClr val="tx1"/>
                </a:solidFill>
                <a:latin typeface="Calibri" charset="0"/>
                <a:ea typeface="Calibri" charset="0"/>
                <a:cs typeface="Calibri" charset="0"/>
                <a:sym typeface="Calibri"/>
              </a:rPr>
              <a:t>. </a:t>
            </a:r>
            <a:endParaRPr lang="en-US" dirty="0">
              <a:solidFill>
                <a:schemeClr val="tx1"/>
              </a:solidFill>
              <a:latin typeface="Calibri" charset="0"/>
              <a:ea typeface="Calibri" charset="0"/>
              <a:cs typeface="Calibri" charset="0"/>
              <a:sym typeface="Calibri"/>
            </a:endParaRPr>
          </a:p>
          <a:p>
            <a:pPr>
              <a:lnSpc>
                <a:spcPct val="100000"/>
              </a:lnSpc>
            </a:pPr>
            <a:r>
              <a:rPr lang="en" dirty="0">
                <a:solidFill>
                  <a:schemeClr val="tx1"/>
                </a:solidFill>
                <a:latin typeface="Calibri" charset="0"/>
                <a:ea typeface="Calibri" charset="0"/>
                <a:cs typeface="Calibri" charset="0"/>
                <a:sym typeface="Calibri"/>
              </a:rPr>
              <a:t>It can be </a:t>
            </a:r>
            <a:r>
              <a:rPr lang="en" b="1" dirty="0">
                <a:solidFill>
                  <a:schemeClr val="tx1"/>
                </a:solidFill>
                <a:latin typeface="Calibri" charset="0"/>
                <a:ea typeface="Calibri" charset="0"/>
                <a:cs typeface="Calibri" charset="0"/>
                <a:sym typeface="Calibri"/>
              </a:rPr>
              <a:t>2-input-to-1-output</a:t>
            </a:r>
            <a:r>
              <a:rPr lang="en" dirty="0">
                <a:solidFill>
                  <a:schemeClr val="tx1"/>
                </a:solidFill>
                <a:latin typeface="Calibri" charset="0"/>
                <a:ea typeface="Calibri" charset="0"/>
                <a:cs typeface="Calibri" charset="0"/>
                <a:sym typeface="Calibri"/>
              </a:rPr>
              <a:t> or </a:t>
            </a:r>
            <a:r>
              <a:rPr lang="en" b="1" dirty="0">
                <a:solidFill>
                  <a:schemeClr val="tx1"/>
                </a:solidFill>
                <a:latin typeface="Calibri" charset="0"/>
                <a:ea typeface="Calibri" charset="0"/>
                <a:cs typeface="Calibri" charset="0"/>
                <a:sym typeface="Calibri"/>
              </a:rPr>
              <a:t>3-input-to-1-output</a:t>
            </a:r>
            <a:r>
              <a:rPr lang="en" dirty="0">
                <a:solidFill>
                  <a:schemeClr val="tx1"/>
                </a:solidFill>
                <a:latin typeface="Calibri" charset="0"/>
                <a:ea typeface="Calibri" charset="0"/>
                <a:cs typeface="Calibri" charset="0"/>
                <a:sym typeface="Calibri"/>
              </a:rPr>
              <a:t>. It can take in multiple inputs and still generate 1 output</a:t>
            </a:r>
            <a:r>
              <a:rPr lang="en-US" dirty="0">
                <a:solidFill>
                  <a:schemeClr val="tx1"/>
                </a:solidFill>
                <a:latin typeface="Calibri" charset="0"/>
                <a:ea typeface="Calibri" charset="0"/>
                <a:cs typeface="Calibri" charset="0"/>
                <a:sym typeface="Calibri"/>
              </a:rPr>
              <a:t>.</a:t>
            </a:r>
            <a:endParaRPr lang="en" dirty="0">
              <a:solidFill>
                <a:schemeClr val="tx1"/>
              </a:solidFill>
              <a:latin typeface="Calibri" charset="0"/>
              <a:ea typeface="Calibri" charset="0"/>
              <a:cs typeface="Calibri" charset="0"/>
              <a:sym typeface="Calibri"/>
            </a:endParaRPr>
          </a:p>
          <a:p>
            <a:pPr>
              <a:lnSpc>
                <a:spcPct val="100000"/>
              </a:lnSpc>
            </a:pPr>
            <a:r>
              <a:rPr lang="en" dirty="0">
                <a:solidFill>
                  <a:schemeClr val="tx1"/>
                </a:solidFill>
                <a:latin typeface="Calibri" charset="0"/>
                <a:ea typeface="Calibri" charset="0"/>
                <a:cs typeface="Calibri" charset="0"/>
                <a:sym typeface="Calibri"/>
              </a:rPr>
              <a:t>You can take 2 inputs and combine them into 1 hash, or 3 inputs and combine them into 1 hash. </a:t>
            </a:r>
            <a:endParaRPr lang="en-US" dirty="0">
              <a:solidFill>
                <a:schemeClr val="tx1"/>
              </a:solidFill>
              <a:latin typeface="Calibri" charset="0"/>
              <a:ea typeface="Calibri" charset="0"/>
              <a:cs typeface="Calibri" charset="0"/>
              <a:sym typeface="Calibri"/>
            </a:endParaRPr>
          </a:p>
          <a:p>
            <a:pPr>
              <a:lnSpc>
                <a:spcPct val="100000"/>
              </a:lnSpc>
            </a:pPr>
            <a:r>
              <a:rPr lang="en" dirty="0">
                <a:solidFill>
                  <a:schemeClr val="tx1"/>
                </a:solidFill>
                <a:latin typeface="Calibri" charset="0"/>
                <a:ea typeface="Calibri" charset="0"/>
                <a:cs typeface="Calibri" charset="0"/>
                <a:sym typeface="Calibri"/>
              </a:rPr>
              <a:t>The hash no longer represents any individual output, but instead it represents the combination of the two or three.</a:t>
            </a:r>
          </a:p>
          <a:p>
            <a:pPr algn="just">
              <a:lnSpc>
                <a:spcPct val="100000"/>
              </a:lnSpc>
              <a:spcAft>
                <a:spcPts val="0"/>
              </a:spcAft>
            </a:pPr>
            <a:r>
              <a:rPr lang="en" b="1" dirty="0">
                <a:solidFill>
                  <a:schemeClr val="tx1"/>
                </a:solidFill>
                <a:latin typeface="Calibri" charset="0"/>
                <a:ea typeface="Calibri" charset="0"/>
                <a:cs typeface="Calibri" charset="0"/>
              </a:rPr>
              <a:t>Hashes and hashes can combine to form new hashes</a:t>
            </a:r>
            <a:r>
              <a:rPr lang="en" dirty="0">
                <a:solidFill>
                  <a:schemeClr val="tx1"/>
                </a:solidFill>
                <a:latin typeface="Calibri" charset="0"/>
                <a:ea typeface="Calibri" charset="0"/>
                <a:cs typeface="Calibri" charset="0"/>
              </a:rPr>
              <a:t>. </a:t>
            </a:r>
          </a:p>
          <a:p>
            <a:pPr>
              <a:lnSpc>
                <a:spcPct val="100000"/>
              </a:lnSpc>
            </a:pPr>
            <a:endParaRPr>
              <a:latin typeface="Calibri"/>
              <a:ea typeface="Calibri"/>
              <a:cs typeface="Calibri"/>
              <a:sym typeface="Calibri"/>
            </a:endParaRPr>
          </a:p>
        </p:txBody>
      </p:sp>
      <p:sp>
        <p:nvSpPr>
          <p:cNvPr id="531" name="Shape 531"/>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115</a:t>
            </a:fld>
            <a:endParaRPr lang="en"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15600" y="546667"/>
            <a:ext cx="8644981"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Hashes and hashes can combine to form new hashes </a:t>
            </a:r>
            <a:br>
              <a:rPr lang="en" dirty="0">
                <a:latin typeface="Calibri" charset="0"/>
                <a:ea typeface="Calibri" charset="0"/>
                <a:cs typeface="Calibri" charset="0"/>
              </a:rPr>
            </a:br>
            <a:endParaRPr lang="en" dirty="0">
              <a:latin typeface="Calibri" charset="0"/>
              <a:ea typeface="Calibri" charset="0"/>
              <a:cs typeface="Calibri" charset="0"/>
            </a:endParaRPr>
          </a:p>
        </p:txBody>
      </p:sp>
      <p:sp>
        <p:nvSpPr>
          <p:cNvPr id="538" name="Shape 538"/>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116</a:t>
            </a:fld>
            <a:endParaRPr lang="en" dirty="0"/>
          </a:p>
        </p:txBody>
      </p:sp>
      <p:pic>
        <p:nvPicPr>
          <p:cNvPr id="539" name="Shape 539"/>
          <p:cNvPicPr preferRelativeResize="0"/>
          <p:nvPr/>
        </p:nvPicPr>
        <p:blipFill>
          <a:blip r:embed="rId3">
            <a:alphaModFix/>
          </a:blip>
          <a:stretch>
            <a:fillRect/>
          </a:stretch>
        </p:blipFill>
        <p:spPr>
          <a:xfrm>
            <a:off x="1570631" y="1962166"/>
            <a:ext cx="8230912" cy="4501820"/>
          </a:xfrm>
          <a:prstGeom prst="rect">
            <a:avLst/>
          </a:prstGeom>
          <a:noFill/>
          <a:ln>
            <a:noFill/>
          </a:ln>
        </p:spPr>
      </p:pic>
      <p:sp>
        <p:nvSpPr>
          <p:cNvPr id="2" name="Oval 1">
            <a:extLst>
              <a:ext uri="{FF2B5EF4-FFF2-40B4-BE49-F238E27FC236}">
                <a16:creationId xmlns:a16="http://schemas.microsoft.com/office/drawing/2014/main" id="{3F0DCCA1-E269-43AC-AA3A-8C24ABC57A01}"/>
              </a:ext>
            </a:extLst>
          </p:cNvPr>
          <p:cNvSpPr/>
          <p:nvPr/>
        </p:nvSpPr>
        <p:spPr>
          <a:xfrm>
            <a:off x="7867323" y="5886995"/>
            <a:ext cx="1438015" cy="4354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txBox="1">
            <a:spLocks noGrp="1"/>
          </p:cNvSpPr>
          <p:nvPr>
            <p:ph type="title"/>
          </p:nvPr>
        </p:nvSpPr>
        <p:spPr>
          <a:xfrm>
            <a:off x="415600" y="549015"/>
            <a:ext cx="8208637"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What exactly does “blending” the hashes do?</a:t>
            </a:r>
          </a:p>
        </p:txBody>
      </p:sp>
      <p:sp>
        <p:nvSpPr>
          <p:cNvPr id="545" name="Shape 545"/>
          <p:cNvSpPr txBox="1">
            <a:spLocks noGrp="1"/>
          </p:cNvSpPr>
          <p:nvPr>
            <p:ph type="body" idx="1"/>
          </p:nvPr>
        </p:nvSpPr>
        <p:spPr>
          <a:xfrm>
            <a:off x="415601" y="2038715"/>
            <a:ext cx="10864975" cy="4561600"/>
          </a:xfrm>
          <a:prstGeom prst="rect">
            <a:avLst/>
          </a:prstGeom>
        </p:spPr>
        <p:txBody>
          <a:bodyPr vert="horz" lIns="121900" tIns="121900" rIns="121900" bIns="121900" rtlCol="0" anchor="t" anchorCtr="0">
            <a:noAutofit/>
          </a:bodyPr>
          <a:lstStyle/>
          <a:p>
            <a:r>
              <a:rPr lang="en" dirty="0">
                <a:solidFill>
                  <a:schemeClr val="tx1"/>
                </a:solidFill>
                <a:latin typeface="Calibri" charset="0"/>
                <a:ea typeface="Calibri" charset="0"/>
                <a:cs typeface="Calibri" charset="0"/>
              </a:rPr>
              <a:t>Take hash123: 83513 for example</a:t>
            </a:r>
            <a:r>
              <a:rPr lang="en-US" dirty="0">
                <a:solidFill>
                  <a:schemeClr val="tx1"/>
                </a:solidFill>
                <a:latin typeface="Calibri" charset="0"/>
                <a:ea typeface="Calibri" charset="0"/>
                <a:cs typeface="Calibri" charset="0"/>
              </a:rPr>
              <a:t>:</a:t>
            </a:r>
            <a:endParaRPr lang="en" dirty="0">
              <a:solidFill>
                <a:schemeClr val="tx1"/>
              </a:solidFill>
              <a:latin typeface="Calibri" charset="0"/>
              <a:ea typeface="Calibri" charset="0"/>
              <a:cs typeface="Calibri" charset="0"/>
            </a:endParaRPr>
          </a:p>
          <a:p>
            <a:pPr algn="just">
              <a:spcAft>
                <a:spcPts val="0"/>
              </a:spcAft>
            </a:pPr>
            <a:r>
              <a:rPr lang="en" dirty="0">
                <a:solidFill>
                  <a:schemeClr val="tx1"/>
                </a:solidFill>
                <a:latin typeface="Calibri" charset="0"/>
                <a:ea typeface="Calibri" charset="0"/>
                <a:cs typeface="Calibri" charset="0"/>
                <a:sym typeface="Arial"/>
              </a:rPr>
              <a:t>First, it is a </a:t>
            </a:r>
            <a:r>
              <a:rPr lang="en" b="1" dirty="0">
                <a:solidFill>
                  <a:schemeClr val="tx1"/>
                </a:solidFill>
                <a:latin typeface="Calibri" charset="0"/>
                <a:ea typeface="Calibri" charset="0"/>
                <a:cs typeface="Calibri" charset="0"/>
                <a:sym typeface="Arial"/>
              </a:rPr>
              <a:t>unique identifier </a:t>
            </a:r>
            <a:r>
              <a:rPr lang="en" dirty="0">
                <a:solidFill>
                  <a:schemeClr val="tx1"/>
                </a:solidFill>
                <a:latin typeface="Calibri" charset="0"/>
                <a:ea typeface="Calibri" charset="0"/>
                <a:cs typeface="Calibri" charset="0"/>
                <a:sym typeface="Arial"/>
              </a:rPr>
              <a:t>of the </a:t>
            </a:r>
            <a:r>
              <a:rPr lang="en" i="1" dirty="0">
                <a:solidFill>
                  <a:schemeClr val="tx1"/>
                </a:solidFill>
                <a:latin typeface="Calibri" charset="0"/>
                <a:ea typeface="Calibri" charset="0"/>
                <a:cs typeface="Calibri" charset="0"/>
                <a:sym typeface="Arial"/>
              </a:rPr>
              <a:t>three-input-combination</a:t>
            </a:r>
            <a:r>
              <a:rPr lang="en" dirty="0">
                <a:solidFill>
                  <a:schemeClr val="tx1"/>
                </a:solidFill>
                <a:latin typeface="Calibri" charset="0"/>
                <a:ea typeface="Calibri" charset="0"/>
                <a:cs typeface="Calibri" charset="0"/>
                <a:sym typeface="Arial"/>
              </a:rPr>
              <a:t> (</a:t>
            </a:r>
            <a:r>
              <a:rPr lang="en-US" dirty="0">
                <a:solidFill>
                  <a:schemeClr val="tx1"/>
                </a:solidFill>
                <a:latin typeface="Calibri" charset="0"/>
                <a:ea typeface="Calibri" charset="0"/>
                <a:cs typeface="Calibri" charset="0"/>
                <a:sym typeface="Arial"/>
              </a:rPr>
              <a:t>T</a:t>
            </a:r>
            <a:r>
              <a:rPr lang="en" dirty="0">
                <a:solidFill>
                  <a:schemeClr val="tx1"/>
                </a:solidFill>
                <a:latin typeface="Calibri" charset="0"/>
                <a:ea typeface="Calibri" charset="0"/>
                <a:cs typeface="Calibri" charset="0"/>
                <a:sym typeface="Arial"/>
              </a:rPr>
              <a:t>he ball, the ball with a mark, and the square)</a:t>
            </a:r>
            <a:r>
              <a:rPr lang="en-US" dirty="0">
                <a:solidFill>
                  <a:schemeClr val="tx1"/>
                </a:solidFill>
                <a:latin typeface="Calibri" charset="0"/>
                <a:ea typeface="Calibri" charset="0"/>
                <a:cs typeface="Calibri" charset="0"/>
                <a:sym typeface="Arial"/>
              </a:rPr>
              <a:t>;</a:t>
            </a:r>
            <a:r>
              <a:rPr lang="en" dirty="0">
                <a:solidFill>
                  <a:schemeClr val="tx1"/>
                </a:solidFill>
                <a:latin typeface="Calibri" charset="0"/>
                <a:ea typeface="Calibri" charset="0"/>
                <a:cs typeface="Calibri" charset="0"/>
                <a:sym typeface="Arial"/>
              </a:rPr>
              <a:t> it is the </a:t>
            </a:r>
            <a:r>
              <a:rPr lang="en" b="1" i="1" dirty="0">
                <a:solidFill>
                  <a:schemeClr val="tx1"/>
                </a:solidFill>
                <a:latin typeface="Calibri" charset="0"/>
                <a:ea typeface="Calibri" charset="0"/>
                <a:cs typeface="Calibri" charset="0"/>
                <a:sym typeface="Arial"/>
              </a:rPr>
              <a:t>proof</a:t>
            </a:r>
            <a:r>
              <a:rPr lang="en" dirty="0">
                <a:solidFill>
                  <a:schemeClr val="tx1"/>
                </a:solidFill>
                <a:latin typeface="Calibri" charset="0"/>
                <a:ea typeface="Calibri" charset="0"/>
                <a:cs typeface="Calibri" charset="0"/>
                <a:sym typeface="Arial"/>
              </a:rPr>
              <a:t> of </a:t>
            </a:r>
            <a:r>
              <a:rPr lang="en" i="1" dirty="0">
                <a:solidFill>
                  <a:schemeClr val="tx1"/>
                </a:solidFill>
                <a:latin typeface="Calibri" charset="0"/>
                <a:ea typeface="Calibri" charset="0"/>
                <a:cs typeface="Calibri" charset="0"/>
                <a:sym typeface="Arial"/>
              </a:rPr>
              <a:t>existence </a:t>
            </a:r>
            <a:r>
              <a:rPr lang="en" dirty="0">
                <a:solidFill>
                  <a:schemeClr val="tx1"/>
                </a:solidFill>
                <a:latin typeface="Calibri" charset="0"/>
                <a:ea typeface="Calibri" charset="0"/>
                <a:cs typeface="Calibri" charset="0"/>
                <a:sym typeface="Arial"/>
              </a:rPr>
              <a:t>of these three pieces of data.</a:t>
            </a:r>
          </a:p>
          <a:p>
            <a:pPr algn="just">
              <a:spcAft>
                <a:spcPts val="0"/>
              </a:spcAft>
            </a:pPr>
            <a:endParaRPr dirty="0">
              <a:solidFill>
                <a:schemeClr val="tx1"/>
              </a:solidFill>
              <a:latin typeface="Calibri" charset="0"/>
              <a:ea typeface="Calibri" charset="0"/>
              <a:cs typeface="Calibri" charset="0"/>
              <a:sym typeface="Arial"/>
            </a:endParaRPr>
          </a:p>
          <a:p>
            <a:pPr algn="just">
              <a:spcAft>
                <a:spcPts val="0"/>
              </a:spcAft>
            </a:pPr>
            <a:r>
              <a:rPr lang="en" dirty="0">
                <a:solidFill>
                  <a:schemeClr val="tx1"/>
                </a:solidFill>
                <a:latin typeface="Calibri" charset="0"/>
                <a:ea typeface="Calibri" charset="0"/>
                <a:cs typeface="Calibri" charset="0"/>
                <a:sym typeface="Arial"/>
              </a:rPr>
              <a:t>Second, if all you see is the hash123: 83513, there’s </a:t>
            </a:r>
            <a:r>
              <a:rPr lang="en" i="1" dirty="0">
                <a:solidFill>
                  <a:schemeClr val="tx1"/>
                </a:solidFill>
                <a:latin typeface="Calibri" charset="0"/>
                <a:ea typeface="Calibri" charset="0"/>
                <a:cs typeface="Calibri" charset="0"/>
                <a:sym typeface="Arial"/>
              </a:rPr>
              <a:t>no way</a:t>
            </a:r>
            <a:r>
              <a:rPr lang="en" dirty="0">
                <a:solidFill>
                  <a:schemeClr val="tx1"/>
                </a:solidFill>
                <a:latin typeface="Calibri" charset="0"/>
                <a:ea typeface="Calibri" charset="0"/>
                <a:cs typeface="Calibri" charset="0"/>
                <a:sym typeface="Arial"/>
              </a:rPr>
              <a:t> for you to figure out what the inputs are.</a:t>
            </a:r>
          </a:p>
          <a:p>
            <a:pPr algn="just">
              <a:spcAft>
                <a:spcPts val="0"/>
              </a:spcAft>
            </a:pPr>
            <a:endParaRPr dirty="0">
              <a:solidFill>
                <a:schemeClr val="tx1"/>
              </a:solidFill>
              <a:latin typeface="Calibri" charset="0"/>
              <a:ea typeface="Calibri" charset="0"/>
              <a:cs typeface="Calibri" charset="0"/>
              <a:sym typeface="Arial"/>
            </a:endParaRPr>
          </a:p>
          <a:p>
            <a:pPr algn="just">
              <a:spcAft>
                <a:spcPts val="0"/>
              </a:spcAft>
            </a:pPr>
            <a:r>
              <a:rPr lang="en" dirty="0">
                <a:solidFill>
                  <a:schemeClr val="tx1"/>
                </a:solidFill>
                <a:latin typeface="Calibri" charset="0"/>
                <a:ea typeface="Calibri" charset="0"/>
                <a:cs typeface="Calibri" charset="0"/>
                <a:sym typeface="Arial"/>
              </a:rPr>
              <a:t>And third, hash123: 83513 is not </a:t>
            </a:r>
            <a:r>
              <a:rPr lang="en" i="1" dirty="0">
                <a:solidFill>
                  <a:schemeClr val="tx1"/>
                </a:solidFill>
                <a:latin typeface="Calibri" charset="0"/>
                <a:ea typeface="Calibri" charset="0"/>
                <a:cs typeface="Calibri" charset="0"/>
                <a:sym typeface="Arial"/>
              </a:rPr>
              <a:t>inferable</a:t>
            </a:r>
            <a:r>
              <a:rPr lang="en" dirty="0">
                <a:solidFill>
                  <a:schemeClr val="tx1"/>
                </a:solidFill>
                <a:latin typeface="Calibri" charset="0"/>
                <a:ea typeface="Calibri" charset="0"/>
                <a:cs typeface="Calibri" charset="0"/>
                <a:sym typeface="Arial"/>
              </a:rPr>
              <a:t>. 83514, 83515, or 83516 does not tell you anything about 83513.</a:t>
            </a:r>
          </a:p>
          <a:p>
            <a:endParaRPr dirty="0"/>
          </a:p>
        </p:txBody>
      </p:sp>
      <p:sp>
        <p:nvSpPr>
          <p:cNvPr id="546" name="Shape 546"/>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117</a:t>
            </a:fld>
            <a:endParaRPr lang="en"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3" name="Shape 553"/>
          <p:cNvSpPr txBox="1">
            <a:spLocks noGrp="1"/>
          </p:cNvSpPr>
          <p:nvPr>
            <p:ph type="body" idx="1"/>
          </p:nvPr>
        </p:nvSpPr>
        <p:spPr>
          <a:xfrm>
            <a:off x="415601" y="1846701"/>
            <a:ext cx="6211343" cy="4452000"/>
          </a:xfrm>
          <a:prstGeom prst="rect">
            <a:avLst/>
          </a:prstGeom>
        </p:spPr>
        <p:txBody>
          <a:bodyPr vert="horz" lIns="121900" tIns="121900" rIns="121900" bIns="121900" rtlCol="0" anchor="t" anchorCtr="0">
            <a:noAutofit/>
          </a:bodyPr>
          <a:lstStyle/>
          <a:p>
            <a:pPr marL="380990" indent="-380990">
              <a:lnSpc>
                <a:spcPct val="100000"/>
              </a:lnSpc>
              <a:spcBef>
                <a:spcPts val="800"/>
              </a:spcBef>
              <a:spcAft>
                <a:spcPts val="0"/>
              </a:spcAft>
              <a:buFont typeface="Arial" panose="020B0604020202020204" pitchFamily="34" charset="0"/>
              <a:buChar char="•"/>
            </a:pPr>
            <a:r>
              <a:rPr lang="en" dirty="0">
                <a:solidFill>
                  <a:schemeClr val="tx1"/>
                </a:solidFill>
                <a:latin typeface="Calibri" charset="0"/>
                <a:ea typeface="Calibri" charset="0"/>
                <a:cs typeface="Calibri" charset="0"/>
                <a:sym typeface="Arial"/>
              </a:rPr>
              <a:t>As shown in the picture, you can keep on combining and combining hashes until you get to one final hash. </a:t>
            </a:r>
          </a:p>
          <a:p>
            <a:pPr marL="380990" indent="-380990">
              <a:lnSpc>
                <a:spcPct val="100000"/>
              </a:lnSpc>
              <a:spcBef>
                <a:spcPts val="800"/>
              </a:spcBef>
              <a:spcAft>
                <a:spcPts val="0"/>
              </a:spcAft>
              <a:buFont typeface="Arial" panose="020B0604020202020204" pitchFamily="34" charset="0"/>
              <a:buChar char="•"/>
            </a:pPr>
            <a:r>
              <a:rPr lang="en" dirty="0">
                <a:solidFill>
                  <a:schemeClr val="tx1"/>
                </a:solidFill>
                <a:latin typeface="Calibri" charset="0"/>
                <a:ea typeface="Calibri" charset="0"/>
                <a:cs typeface="Calibri" charset="0"/>
                <a:sym typeface="Arial"/>
              </a:rPr>
              <a:t>This is a block of transactions</a:t>
            </a:r>
            <a:endParaRPr lang="en-US" dirty="0">
              <a:solidFill>
                <a:schemeClr val="tx1"/>
              </a:solidFill>
              <a:latin typeface="Calibri" charset="0"/>
              <a:ea typeface="Calibri" charset="0"/>
              <a:cs typeface="Calibri" charset="0"/>
              <a:sym typeface="Arial"/>
            </a:endParaRPr>
          </a:p>
          <a:p>
            <a:pPr marL="380990" indent="-380990">
              <a:lnSpc>
                <a:spcPct val="100000"/>
              </a:lnSpc>
              <a:spcBef>
                <a:spcPts val="800"/>
              </a:spcBef>
              <a:spcAft>
                <a:spcPts val="0"/>
              </a:spcAft>
              <a:buFont typeface="Arial" panose="020B0604020202020204" pitchFamily="34" charset="0"/>
              <a:buChar char="•"/>
            </a:pPr>
            <a:r>
              <a:rPr lang="en" dirty="0">
                <a:solidFill>
                  <a:schemeClr val="tx1"/>
                </a:solidFill>
                <a:latin typeface="Calibri" charset="0"/>
                <a:ea typeface="Calibri" charset="0"/>
                <a:cs typeface="Calibri" charset="0"/>
                <a:sym typeface="Arial"/>
              </a:rPr>
              <a:t>This final hash is cryptographically secure and it’s a proof that all the data went into it exists. The visual outline of this process is known as the </a:t>
            </a:r>
            <a:r>
              <a:rPr lang="en" b="1" dirty="0" err="1">
                <a:solidFill>
                  <a:schemeClr val="tx1"/>
                </a:solidFill>
                <a:latin typeface="Calibri" charset="0"/>
                <a:ea typeface="Calibri" charset="0"/>
                <a:cs typeface="Calibri" charset="0"/>
                <a:sym typeface="Arial"/>
              </a:rPr>
              <a:t>Merkle</a:t>
            </a:r>
            <a:r>
              <a:rPr lang="en" b="1" dirty="0">
                <a:solidFill>
                  <a:schemeClr val="tx1"/>
                </a:solidFill>
                <a:latin typeface="Calibri" charset="0"/>
                <a:ea typeface="Calibri" charset="0"/>
                <a:cs typeface="Calibri" charset="0"/>
                <a:sym typeface="Arial"/>
              </a:rPr>
              <a:t> Tree</a:t>
            </a:r>
            <a:r>
              <a:rPr lang="en" dirty="0">
                <a:solidFill>
                  <a:schemeClr val="tx1"/>
                </a:solidFill>
                <a:latin typeface="Calibri" charset="0"/>
                <a:ea typeface="Calibri" charset="0"/>
                <a:cs typeface="Calibri" charset="0"/>
                <a:sym typeface="Arial"/>
              </a:rPr>
              <a:t>, the ultimate, single hash is known as the </a:t>
            </a:r>
            <a:r>
              <a:rPr lang="en" b="1" dirty="0" err="1">
                <a:solidFill>
                  <a:schemeClr val="tx1"/>
                </a:solidFill>
                <a:latin typeface="Calibri" charset="0"/>
                <a:ea typeface="Calibri" charset="0"/>
                <a:cs typeface="Calibri" charset="0"/>
                <a:sym typeface="Arial"/>
              </a:rPr>
              <a:t>Merkle</a:t>
            </a:r>
            <a:r>
              <a:rPr lang="en" b="1" dirty="0">
                <a:solidFill>
                  <a:schemeClr val="tx1"/>
                </a:solidFill>
                <a:latin typeface="Calibri" charset="0"/>
                <a:ea typeface="Calibri" charset="0"/>
                <a:cs typeface="Calibri" charset="0"/>
                <a:sym typeface="Arial"/>
              </a:rPr>
              <a:t> Root</a:t>
            </a:r>
            <a:r>
              <a:rPr lang="en" dirty="0">
                <a:solidFill>
                  <a:schemeClr val="tx1"/>
                </a:solidFill>
                <a:latin typeface="Calibri" charset="0"/>
                <a:ea typeface="Calibri" charset="0"/>
                <a:cs typeface="Calibri" charset="0"/>
                <a:sym typeface="Arial"/>
              </a:rPr>
              <a:t>. </a:t>
            </a:r>
            <a:endParaRPr lang="en-US" dirty="0">
              <a:solidFill>
                <a:schemeClr val="tx1"/>
              </a:solidFill>
              <a:latin typeface="Calibri" charset="0"/>
              <a:ea typeface="Calibri" charset="0"/>
              <a:cs typeface="Calibri" charset="0"/>
              <a:sym typeface="Arial"/>
            </a:endParaRPr>
          </a:p>
          <a:p>
            <a:pPr marL="380990" indent="-380990">
              <a:lnSpc>
                <a:spcPct val="100000"/>
              </a:lnSpc>
              <a:spcBef>
                <a:spcPts val="800"/>
              </a:spcBef>
              <a:spcAft>
                <a:spcPts val="0"/>
              </a:spcAft>
              <a:buFont typeface="Arial" panose="020B0604020202020204" pitchFamily="34" charset="0"/>
              <a:buChar char="•"/>
            </a:pPr>
            <a:r>
              <a:rPr lang="en-US" dirty="0">
                <a:solidFill>
                  <a:schemeClr val="tx1"/>
                </a:solidFill>
                <a:latin typeface="Calibri" charset="0"/>
                <a:ea typeface="Calibri" charset="0"/>
                <a:cs typeface="Calibri" charset="0"/>
                <a:sym typeface="Arial"/>
              </a:rPr>
              <a:t>A </a:t>
            </a:r>
            <a:r>
              <a:rPr lang="en" dirty="0" err="1">
                <a:solidFill>
                  <a:schemeClr val="tx1"/>
                </a:solidFill>
                <a:latin typeface="Calibri" charset="0"/>
                <a:ea typeface="Calibri" charset="0"/>
                <a:cs typeface="Calibri" charset="0"/>
                <a:sym typeface="Arial"/>
              </a:rPr>
              <a:t>Merkle</a:t>
            </a:r>
            <a:r>
              <a:rPr lang="en" dirty="0">
                <a:solidFill>
                  <a:schemeClr val="tx1"/>
                </a:solidFill>
                <a:latin typeface="Calibri" charset="0"/>
                <a:ea typeface="Calibri" charset="0"/>
                <a:cs typeface="Calibri" charset="0"/>
                <a:sym typeface="Arial"/>
              </a:rPr>
              <a:t> Tree</a:t>
            </a:r>
            <a:r>
              <a:rPr lang="en-US" dirty="0">
                <a:solidFill>
                  <a:schemeClr val="tx1"/>
                </a:solidFill>
                <a:latin typeface="Calibri" charset="0"/>
                <a:ea typeface="Calibri" charset="0"/>
                <a:cs typeface="Calibri" charset="0"/>
                <a:sym typeface="Arial"/>
              </a:rPr>
              <a:t> could have as little as 2 branches or </a:t>
            </a:r>
            <a:r>
              <a:rPr lang="en" dirty="0">
                <a:solidFill>
                  <a:schemeClr val="tx1"/>
                </a:solidFill>
                <a:latin typeface="Calibri" charset="0"/>
                <a:ea typeface="Calibri" charset="0"/>
                <a:cs typeface="Calibri" charset="0"/>
                <a:sym typeface="Arial"/>
              </a:rPr>
              <a:t>it could have up to as many branches as needed.</a:t>
            </a:r>
          </a:p>
          <a:p>
            <a:pPr marL="380990" indent="-380990">
              <a:lnSpc>
                <a:spcPct val="100000"/>
              </a:lnSpc>
              <a:spcBef>
                <a:spcPts val="800"/>
              </a:spcBef>
              <a:spcAft>
                <a:spcPts val="0"/>
              </a:spcAft>
              <a:buFont typeface="Arial" panose="020B0604020202020204" pitchFamily="34" charset="0"/>
              <a:buChar char="•"/>
            </a:pPr>
            <a:endParaRPr lang="en-US" dirty="0">
              <a:solidFill>
                <a:schemeClr val="tx1"/>
              </a:solidFill>
              <a:latin typeface="Calibri" charset="0"/>
              <a:ea typeface="Calibri" charset="0"/>
              <a:cs typeface="Calibri" charset="0"/>
              <a:sym typeface="Arial"/>
            </a:endParaRPr>
          </a:p>
        </p:txBody>
      </p:sp>
      <p:sp>
        <p:nvSpPr>
          <p:cNvPr id="554" name="Shape 554"/>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118</a:t>
            </a:fld>
            <a:endParaRPr lang="en" dirty="0"/>
          </a:p>
        </p:txBody>
      </p:sp>
      <p:sp>
        <p:nvSpPr>
          <p:cNvPr id="2" name="TextBox 1">
            <a:extLst>
              <a:ext uri="{FF2B5EF4-FFF2-40B4-BE49-F238E27FC236}">
                <a16:creationId xmlns:a16="http://schemas.microsoft.com/office/drawing/2014/main" id="{28688279-FDF4-4B30-9BC4-3194DD0748DB}"/>
              </a:ext>
            </a:extLst>
          </p:cNvPr>
          <p:cNvSpPr txBox="1"/>
          <p:nvPr/>
        </p:nvSpPr>
        <p:spPr>
          <a:xfrm>
            <a:off x="6997723" y="2236051"/>
            <a:ext cx="4619156" cy="4033412"/>
          </a:xfrm>
          <a:prstGeom prst="rect">
            <a:avLst/>
          </a:prstGeom>
          <a:noFill/>
          <a:ln>
            <a:solidFill>
              <a:srgbClr val="0000FF"/>
            </a:solidFill>
          </a:ln>
        </p:spPr>
        <p:txBody>
          <a:bodyPr wrap="square" rtlCol="0">
            <a:spAutoFit/>
          </a:bodyPr>
          <a:lstStyle/>
          <a:p>
            <a:r>
              <a:rPr lang="en" sz="1067" dirty="0">
                <a:latin typeface="Calibri" charset="0"/>
                <a:ea typeface="Calibri" charset="0"/>
                <a:cs typeface="Calibri" charset="0"/>
                <a:sym typeface="Roboto"/>
              </a:rPr>
              <a:t>82307123e1f456c415f684407a3b8723e10b2cbbc0b8fcd6282c49d37c9c1abc</a:t>
            </a:r>
          </a:p>
          <a:p>
            <a:r>
              <a:rPr lang="en" sz="1067" dirty="0">
                <a:latin typeface="Calibri" charset="0"/>
                <a:sym typeface="Roboto"/>
              </a:rPr>
              <a:t>282c49b2cbbc0b807125f684407a3b8723e10fcd6d37c9c1abc3e1f482356c41</a:t>
            </a:r>
          </a:p>
          <a:p>
            <a:r>
              <a:rPr lang="en" sz="1067" dirty="0">
                <a:latin typeface="Calibri" charset="0"/>
                <a:sym typeface="Roboto"/>
              </a:rPr>
              <a:t>5f68448fcd6282c4982c49d37c9c1abcd37c9c1abc07123e1f482356c4107a38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07123e1f482356c415f684407a3b8723e10b2cbbc0b8fcd6282c49d37c9c1abc</a:t>
            </a:r>
          </a:p>
          <a:p>
            <a:r>
              <a:rPr lang="en" sz="1067" dirty="0">
                <a:latin typeface="Calibri" charset="0"/>
                <a:sym typeface="Roboto"/>
              </a:rPr>
              <a:t>b2cbbc0b807125f684407a3b8723e10fcd6282c49d37c9c1abc3e1f482356c41</a:t>
            </a:r>
          </a:p>
          <a:p>
            <a:r>
              <a:rPr lang="en" sz="1067" dirty="0">
                <a:latin typeface="Calibri" charset="0"/>
                <a:sym typeface="Roboto"/>
              </a:rPr>
              <a:t>8fcd6282c4982c49d37c9c1abcd37c9c1abc07123e1f482356c415f684407a38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82307123e1f456c415f684407a3b8723e10b2cbbc0b8fcd6282c49d37c9c1abc</a:t>
            </a:r>
          </a:p>
          <a:p>
            <a:r>
              <a:rPr lang="en" sz="1067" dirty="0">
                <a:latin typeface="Calibri" charset="0"/>
                <a:sym typeface="Roboto"/>
              </a:rPr>
              <a:t>282c49b2cbbc0b807125f684407a3b8723e10fcd6d37c9c1abc3e1f482356c41</a:t>
            </a:r>
          </a:p>
          <a:p>
            <a:r>
              <a:rPr lang="en" sz="1067" dirty="0">
                <a:latin typeface="Calibri" charset="0"/>
                <a:sym typeface="Roboto"/>
              </a:rPr>
              <a:t>5f68448fcd6282c4982c49d37c9c1abcd37c9c1abc07123e1f482356c4107a38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07123e1f482356c415f684407a3b8723e10b2cbbc0b8fcd6282c49d37c9c1abc</a:t>
            </a:r>
          </a:p>
          <a:p>
            <a:r>
              <a:rPr lang="en" sz="1067" dirty="0">
                <a:latin typeface="Calibri" charset="0"/>
                <a:sym typeface="Roboto"/>
              </a:rPr>
              <a:t>b2cbbc0b807125f684407a3b8723e10fcd6282c49d37c9c1abc3e1f482356c41</a:t>
            </a:r>
          </a:p>
          <a:p>
            <a:r>
              <a:rPr lang="en" sz="1067" dirty="0">
                <a:latin typeface="Calibri" charset="0"/>
                <a:sym typeface="Roboto"/>
              </a:rPr>
              <a:t>8fcd6282c4982c49d37c9c1abcd37c9c1abc07123e1f482356c415f684407a38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82307123e1f456c415f684407a3b8723e10b2cbbc0b8fcd6282c49d37c9c1abc</a:t>
            </a:r>
          </a:p>
          <a:p>
            <a:r>
              <a:rPr lang="en" sz="1067" dirty="0">
                <a:latin typeface="Calibri" charset="0"/>
                <a:sym typeface="Roboto"/>
              </a:rPr>
              <a:t>282c49b2cbbc0b807125f684407a3b8723e10fcd6d37c9c1abc3e1f482356c41</a:t>
            </a:r>
          </a:p>
          <a:p>
            <a:r>
              <a:rPr lang="en" sz="1067" dirty="0">
                <a:latin typeface="Calibri" charset="0"/>
                <a:sym typeface="Roboto"/>
              </a:rPr>
              <a:t>5f68448fcd6282c4982c49d37c9c1abcd37c9c1abc07123e1f482356c4107a38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07123e1f482356c415f684407a3b8723e10b2cbbc0b8fcd6282c49d37c9c1abc</a:t>
            </a:r>
          </a:p>
          <a:p>
            <a:r>
              <a:rPr lang="en" sz="1067" dirty="0">
                <a:latin typeface="Calibri" charset="0"/>
                <a:sym typeface="Roboto"/>
              </a:rPr>
              <a:t>b2cbbc0b807125f684407a3b8723e10fcd6282c49d37c9c1abc3e1f482356c41</a:t>
            </a:r>
          </a:p>
          <a:p>
            <a:r>
              <a:rPr lang="en" sz="1067" dirty="0">
                <a:latin typeface="Calibri" charset="0"/>
                <a:sym typeface="Roboto"/>
              </a:rPr>
              <a:t>8fcd6282c4982c49d37c9c1abcd37c9c1abc07123e1f482356c415f684407a38</a:t>
            </a:r>
          </a:p>
          <a:p>
            <a:r>
              <a:rPr lang="en" sz="1067" dirty="0">
                <a:latin typeface="Calibri" charset="0"/>
                <a:sym typeface="Roboto"/>
              </a:rPr>
              <a:t>b2cbbc37c9c1abc07123e1f482356c415f684407a3b8723e100b8fcd6282c49d</a:t>
            </a:r>
            <a:endParaRPr lang="en-US" sz="1067" dirty="0">
              <a:latin typeface="Calibri" charset="0"/>
            </a:endParaRPr>
          </a:p>
        </p:txBody>
      </p:sp>
      <p:sp>
        <p:nvSpPr>
          <p:cNvPr id="3" name="TextBox 2">
            <a:extLst>
              <a:ext uri="{FF2B5EF4-FFF2-40B4-BE49-F238E27FC236}">
                <a16:creationId xmlns:a16="http://schemas.microsoft.com/office/drawing/2014/main" id="{9DA03599-88ED-4D4F-9569-FBFCD2C58971}"/>
              </a:ext>
            </a:extLst>
          </p:cNvPr>
          <p:cNvSpPr txBox="1"/>
          <p:nvPr/>
        </p:nvSpPr>
        <p:spPr>
          <a:xfrm>
            <a:off x="6740077" y="1924965"/>
            <a:ext cx="5036324" cy="276999"/>
          </a:xfrm>
          <a:prstGeom prst="rect">
            <a:avLst/>
          </a:prstGeom>
          <a:noFill/>
          <a:ln>
            <a:solidFill>
              <a:srgbClr val="0000FF"/>
            </a:solidFill>
          </a:ln>
        </p:spPr>
        <p:txBody>
          <a:bodyPr wrap="square" rtlCol="0">
            <a:spAutoFit/>
          </a:bodyPr>
          <a:lstStyle/>
          <a:p>
            <a:r>
              <a:rPr lang="en-US" sz="1200" dirty="0">
                <a:latin typeface="Calibri" charset="0"/>
                <a:sym typeface="Roboto"/>
              </a:rPr>
              <a:t>B</a:t>
            </a:r>
            <a:r>
              <a:rPr lang="en" sz="1200" dirty="0">
                <a:latin typeface="Calibri" charset="0"/>
                <a:sym typeface="Roboto"/>
              </a:rPr>
              <a:t>2cbbc37c9c1abc07123e1f482356c415f684407a3b8723e100b8fcd6282c49d</a:t>
            </a:r>
          </a:p>
        </p:txBody>
      </p:sp>
      <p:sp>
        <p:nvSpPr>
          <p:cNvPr id="9" name="Shape 544"/>
          <p:cNvSpPr txBox="1">
            <a:spLocks noGrp="1"/>
          </p:cNvSpPr>
          <p:nvPr>
            <p:ph type="title"/>
          </p:nvPr>
        </p:nvSpPr>
        <p:spPr>
          <a:xfrm>
            <a:off x="415600" y="549015"/>
            <a:ext cx="8208637"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What exactly does “blending” the hashes do?</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US" dirty="0">
                <a:latin typeface="Calibri" charset="0"/>
                <a:ea typeface="Calibri" charset="0"/>
                <a:cs typeface="Calibri" charset="0"/>
              </a:rPr>
              <a:t>Security</a:t>
            </a:r>
            <a:endParaRPr lang="en" dirty="0">
              <a:latin typeface="Calibri" charset="0"/>
              <a:ea typeface="Calibri" charset="0"/>
              <a:cs typeface="Calibri" charset="0"/>
            </a:endParaRPr>
          </a:p>
          <a:p>
            <a:endParaRPr/>
          </a:p>
        </p:txBody>
      </p:sp>
      <p:sp>
        <p:nvSpPr>
          <p:cNvPr id="561" name="Shape 561"/>
          <p:cNvSpPr txBox="1">
            <a:spLocks noGrp="1"/>
          </p:cNvSpPr>
          <p:nvPr>
            <p:ph type="body" idx="1"/>
          </p:nvPr>
        </p:nvSpPr>
        <p:spPr>
          <a:xfrm>
            <a:off x="415600" y="1639833"/>
            <a:ext cx="11360800" cy="4452000"/>
          </a:xfrm>
          <a:prstGeom prst="rect">
            <a:avLst/>
          </a:prstGeom>
        </p:spPr>
        <p:txBody>
          <a:bodyPr vert="horz" lIns="121900" tIns="121900" rIns="121900" bIns="121900" rtlCol="0" anchor="t" anchorCtr="0">
            <a:noAutofit/>
          </a:bodyPr>
          <a:lstStyle/>
          <a:p>
            <a:pPr>
              <a:lnSpc>
                <a:spcPct val="200000"/>
              </a:lnSpc>
              <a:spcAft>
                <a:spcPts val="0"/>
              </a:spcAft>
            </a:pPr>
            <a:r>
              <a:rPr lang="en" dirty="0">
                <a:solidFill>
                  <a:schemeClr val="tx1"/>
                </a:solidFill>
                <a:latin typeface="Calibri" charset="0"/>
                <a:ea typeface="Calibri" charset="0"/>
                <a:cs typeface="Calibri" charset="0"/>
              </a:rPr>
              <a:t>This is essentially how transactions are recorded in a block</a:t>
            </a:r>
            <a:r>
              <a:rPr lang="en-US" dirty="0">
                <a:solidFill>
                  <a:schemeClr val="tx1"/>
                </a:solidFill>
                <a:latin typeface="Calibri" charset="0"/>
                <a:ea typeface="Calibri" charset="0"/>
                <a:cs typeface="Calibri" charset="0"/>
              </a:rPr>
              <a:t>:</a:t>
            </a:r>
            <a:r>
              <a:rPr lang="en" dirty="0">
                <a:solidFill>
                  <a:schemeClr val="tx1"/>
                </a:solidFill>
                <a:latin typeface="Calibri" charset="0"/>
                <a:ea typeface="Calibri" charset="0"/>
                <a:cs typeface="Calibri" charset="0"/>
              </a:rPr>
              <a:t> </a:t>
            </a:r>
            <a:endParaRPr lang="en-US" dirty="0">
              <a:solidFill>
                <a:schemeClr val="tx1"/>
              </a:solidFill>
              <a:latin typeface="Calibri" charset="0"/>
              <a:ea typeface="Calibri" charset="0"/>
              <a:cs typeface="Calibri" charset="0"/>
            </a:endParaRPr>
          </a:p>
          <a:p>
            <a:pPr>
              <a:lnSpc>
                <a:spcPct val="200000"/>
              </a:lnSpc>
              <a:spcAft>
                <a:spcPts val="0"/>
              </a:spcAft>
            </a:pPr>
            <a:r>
              <a:rPr lang="en-US" dirty="0">
                <a:solidFill>
                  <a:schemeClr val="tx1"/>
                </a:solidFill>
                <a:latin typeface="Calibri" charset="0"/>
                <a:ea typeface="Calibri" charset="0"/>
                <a:cs typeface="Calibri" charset="0"/>
              </a:rPr>
              <a:t>If y</a:t>
            </a:r>
            <a:r>
              <a:rPr lang="en" dirty="0" err="1">
                <a:solidFill>
                  <a:schemeClr val="tx1"/>
                </a:solidFill>
                <a:latin typeface="Calibri" charset="0"/>
                <a:ea typeface="Calibri" charset="0"/>
                <a:cs typeface="Calibri" charset="0"/>
              </a:rPr>
              <a:t>ou</a:t>
            </a:r>
            <a:r>
              <a:rPr lang="en" dirty="0">
                <a:solidFill>
                  <a:schemeClr val="tx1"/>
                </a:solidFill>
                <a:latin typeface="Calibri" charset="0"/>
                <a:ea typeface="Calibri" charset="0"/>
                <a:cs typeface="Calibri" charset="0"/>
              </a:rPr>
              <a:t> take in 100 transaction statements</a:t>
            </a:r>
            <a:r>
              <a:rPr lang="en-US" dirty="0">
                <a:solidFill>
                  <a:schemeClr val="tx1"/>
                </a:solidFill>
                <a:latin typeface="Calibri" charset="0"/>
                <a:ea typeface="Calibri" charset="0"/>
                <a:cs typeface="Calibri" charset="0"/>
              </a:rPr>
              <a:t> and </a:t>
            </a:r>
            <a:r>
              <a:rPr lang="en" dirty="0">
                <a:solidFill>
                  <a:schemeClr val="tx1"/>
                </a:solidFill>
                <a:latin typeface="Calibri" charset="0"/>
                <a:ea typeface="Calibri" charset="0"/>
                <a:cs typeface="Calibri" charset="0"/>
              </a:rPr>
              <a:t>hash them into 100 unique, uninterpretable, un-patterned code</a:t>
            </a:r>
            <a:r>
              <a:rPr lang="en-US" dirty="0">
                <a:solidFill>
                  <a:schemeClr val="tx1"/>
                </a:solidFill>
                <a:latin typeface="Calibri" charset="0"/>
                <a:ea typeface="Calibri" charset="0"/>
                <a:cs typeface="Calibri" charset="0"/>
              </a:rPr>
              <a:t> and </a:t>
            </a:r>
            <a:r>
              <a:rPr lang="en" dirty="0">
                <a:solidFill>
                  <a:schemeClr val="tx1"/>
                </a:solidFill>
                <a:latin typeface="Calibri" charset="0"/>
                <a:ea typeface="Calibri" charset="0"/>
                <a:cs typeface="Calibri" charset="0"/>
              </a:rPr>
              <a:t>combine them down to 50, then 25, then 1</a:t>
            </a:r>
            <a:r>
              <a:rPr lang="en-US" dirty="0">
                <a:solidFill>
                  <a:schemeClr val="tx1"/>
                </a:solidFill>
                <a:latin typeface="Calibri" charset="0"/>
                <a:ea typeface="Calibri" charset="0"/>
                <a:cs typeface="Calibri" charset="0"/>
              </a:rPr>
              <a:t>3, 7, </a:t>
            </a:r>
            <a:r>
              <a:rPr lang="en" dirty="0">
                <a:solidFill>
                  <a:schemeClr val="tx1"/>
                </a:solidFill>
                <a:latin typeface="Calibri" charset="0"/>
                <a:ea typeface="Calibri" charset="0"/>
                <a:cs typeface="Calibri" charset="0"/>
              </a:rPr>
              <a:t>and finally down to 1</a:t>
            </a:r>
            <a:r>
              <a:rPr lang="en-US" dirty="0">
                <a:solidFill>
                  <a:schemeClr val="tx1"/>
                </a:solidFill>
                <a:latin typeface="Calibri" charset="0"/>
                <a:ea typeface="Calibri" charset="0"/>
                <a:cs typeface="Calibri" charset="0"/>
              </a:rPr>
              <a:t>,</a:t>
            </a:r>
          </a:p>
          <a:p>
            <a:pPr>
              <a:lnSpc>
                <a:spcPct val="200000"/>
              </a:lnSpc>
              <a:spcAft>
                <a:spcPts val="0"/>
              </a:spcAft>
            </a:pPr>
            <a:r>
              <a:rPr lang="en-US" dirty="0">
                <a:solidFill>
                  <a:schemeClr val="tx1"/>
                </a:solidFill>
                <a:latin typeface="Calibri" charset="0"/>
                <a:ea typeface="Calibri" charset="0"/>
                <a:cs typeface="Calibri" charset="0"/>
              </a:rPr>
              <a:t>T</a:t>
            </a:r>
            <a:r>
              <a:rPr lang="en" dirty="0">
                <a:solidFill>
                  <a:schemeClr val="tx1"/>
                </a:solidFill>
                <a:latin typeface="Calibri" charset="0"/>
                <a:ea typeface="Calibri" charset="0"/>
                <a:cs typeface="Calibri" charset="0"/>
              </a:rPr>
              <a:t>hat 1 hash is a proof that ALL 100 transactions took place, and is infinitely close to being 100% secured</a:t>
            </a:r>
            <a:r>
              <a:rPr lang="en-US" dirty="0">
                <a:solidFill>
                  <a:schemeClr val="tx1"/>
                </a:solidFill>
                <a:latin typeface="Calibri" charset="0"/>
                <a:ea typeface="Calibri" charset="0"/>
                <a:cs typeface="Calibri" charset="0"/>
              </a:rPr>
              <a:t>.</a:t>
            </a:r>
            <a:endParaRPr lang="en" dirty="0">
              <a:solidFill>
                <a:schemeClr val="tx1"/>
              </a:solidFill>
              <a:latin typeface="Calibri" charset="0"/>
              <a:ea typeface="Calibri" charset="0"/>
              <a:cs typeface="Calibri" charset="0"/>
            </a:endParaRPr>
          </a:p>
          <a:p>
            <a:endParaRPr dirty="0"/>
          </a:p>
        </p:txBody>
      </p:sp>
      <p:sp>
        <p:nvSpPr>
          <p:cNvPr id="562" name="Shape 562"/>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119</a:t>
            </a:fld>
            <a:endParaRPr lang="en"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5A6E-A745-490A-941B-020AD1E46A93}"/>
              </a:ext>
            </a:extLst>
          </p:cNvPr>
          <p:cNvSpPr>
            <a:spLocks noGrp="1"/>
          </p:cNvSpPr>
          <p:nvPr>
            <p:ph type="title"/>
          </p:nvPr>
        </p:nvSpPr>
        <p:spPr/>
        <p:txBody>
          <a:bodyPr/>
          <a:lstStyle/>
          <a:p>
            <a:r>
              <a:rPr lang="en-US" dirty="0"/>
              <a:t>Today – The Blockchain Ecosystem</a:t>
            </a:r>
          </a:p>
        </p:txBody>
      </p:sp>
      <p:sp>
        <p:nvSpPr>
          <p:cNvPr id="7" name="Text Placeholder 6">
            <a:extLst>
              <a:ext uri="{FF2B5EF4-FFF2-40B4-BE49-F238E27FC236}">
                <a16:creationId xmlns:a16="http://schemas.microsoft.com/office/drawing/2014/main" id="{748FF3A1-CCFF-43C4-9434-458220D4E5FB}"/>
              </a:ext>
            </a:extLst>
          </p:cNvPr>
          <p:cNvSpPr>
            <a:spLocks noGrp="1"/>
          </p:cNvSpPr>
          <p:nvPr>
            <p:ph type="body" idx="1"/>
          </p:nvPr>
        </p:nvSpPr>
        <p:spPr>
          <a:xfrm>
            <a:off x="415601" y="1357065"/>
            <a:ext cx="4579187" cy="4734768"/>
          </a:xfrm>
        </p:spPr>
        <p:txBody>
          <a:bodyPr>
            <a:normAutofit fontScale="92500" lnSpcReduction="10000"/>
          </a:bodyPr>
          <a:lstStyle/>
          <a:p>
            <a:pPr marL="380990" indent="-380990">
              <a:lnSpc>
                <a:spcPct val="100000"/>
              </a:lnSpc>
              <a:spcAft>
                <a:spcPts val="800"/>
              </a:spcAft>
              <a:buFont typeface="Arial" panose="020B0604020202020204" pitchFamily="34" charset="0"/>
              <a:buChar char="•"/>
            </a:pPr>
            <a:r>
              <a:rPr lang="en-US" dirty="0"/>
              <a:t>Applications</a:t>
            </a:r>
          </a:p>
          <a:p>
            <a:pPr marL="380990" indent="-380990">
              <a:lnSpc>
                <a:spcPct val="100000"/>
              </a:lnSpc>
              <a:spcAft>
                <a:spcPts val="800"/>
              </a:spcAft>
              <a:buFont typeface="Arial" panose="020B0604020202020204" pitchFamily="34" charset="0"/>
              <a:buChar char="•"/>
            </a:pPr>
            <a:r>
              <a:rPr lang="en-US" dirty="0"/>
              <a:t>Associations</a:t>
            </a:r>
          </a:p>
          <a:p>
            <a:pPr marL="380990" indent="-380990">
              <a:lnSpc>
                <a:spcPct val="100000"/>
              </a:lnSpc>
              <a:spcAft>
                <a:spcPts val="800"/>
              </a:spcAft>
              <a:buFont typeface="Arial" panose="020B0604020202020204" pitchFamily="34" charset="0"/>
              <a:buChar char="•"/>
            </a:pPr>
            <a:r>
              <a:rPr lang="en-US" dirty="0"/>
              <a:t>Exchanges</a:t>
            </a:r>
          </a:p>
          <a:p>
            <a:pPr marL="380990" indent="-380990">
              <a:lnSpc>
                <a:spcPct val="100000"/>
              </a:lnSpc>
              <a:spcAft>
                <a:spcPts val="800"/>
              </a:spcAft>
              <a:buFont typeface="Arial" panose="020B0604020202020204" pitchFamily="34" charset="0"/>
              <a:buChar char="•"/>
            </a:pPr>
            <a:r>
              <a:rPr lang="en-US" dirty="0"/>
              <a:t>Financial Services</a:t>
            </a:r>
          </a:p>
          <a:p>
            <a:pPr marL="380990" indent="-380990">
              <a:lnSpc>
                <a:spcPct val="100000"/>
              </a:lnSpc>
              <a:spcAft>
                <a:spcPts val="800"/>
              </a:spcAft>
              <a:buFont typeface="Arial" panose="020B0604020202020204" pitchFamily="34" charset="0"/>
              <a:buChar char="•"/>
            </a:pPr>
            <a:r>
              <a:rPr lang="en-US" dirty="0"/>
              <a:t>Infrastructure</a:t>
            </a:r>
          </a:p>
          <a:p>
            <a:pPr marL="380990" indent="-380990">
              <a:lnSpc>
                <a:spcPct val="100000"/>
              </a:lnSpc>
              <a:spcAft>
                <a:spcPts val="800"/>
              </a:spcAft>
              <a:buFont typeface="Arial" panose="020B0604020202020204" pitchFamily="34" charset="0"/>
              <a:buChar char="•"/>
            </a:pPr>
            <a:r>
              <a:rPr lang="en-US" dirty="0"/>
              <a:t>Investments</a:t>
            </a:r>
          </a:p>
          <a:p>
            <a:pPr marL="380990" indent="-380990">
              <a:lnSpc>
                <a:spcPct val="100000"/>
              </a:lnSpc>
              <a:spcAft>
                <a:spcPts val="800"/>
              </a:spcAft>
              <a:buFont typeface="Arial" panose="020B0604020202020204" pitchFamily="34" charset="0"/>
              <a:buChar char="•"/>
            </a:pPr>
            <a:r>
              <a:rPr lang="en-US" dirty="0"/>
              <a:t>Mining</a:t>
            </a:r>
          </a:p>
          <a:p>
            <a:pPr marL="380990" indent="-380990">
              <a:lnSpc>
                <a:spcPct val="100000"/>
              </a:lnSpc>
              <a:spcAft>
                <a:spcPts val="800"/>
              </a:spcAft>
              <a:buFont typeface="Arial" panose="020B0604020202020204" pitchFamily="34" charset="0"/>
              <a:buChar char="•"/>
            </a:pPr>
            <a:r>
              <a:rPr lang="en-US" dirty="0"/>
              <a:t>News &amp; Data</a:t>
            </a:r>
          </a:p>
          <a:p>
            <a:pPr marL="380990" indent="-380990">
              <a:lnSpc>
                <a:spcPct val="100000"/>
              </a:lnSpc>
              <a:spcAft>
                <a:spcPts val="800"/>
              </a:spcAft>
              <a:buFont typeface="Arial" panose="020B0604020202020204" pitchFamily="34" charset="0"/>
              <a:buChar char="•"/>
            </a:pPr>
            <a:r>
              <a:rPr lang="en-US" dirty="0"/>
              <a:t>Payments</a:t>
            </a:r>
          </a:p>
          <a:p>
            <a:pPr marL="380990" indent="-380990">
              <a:lnSpc>
                <a:spcPct val="100000"/>
              </a:lnSpc>
              <a:spcAft>
                <a:spcPts val="800"/>
              </a:spcAft>
              <a:buFont typeface="Arial" panose="020B0604020202020204" pitchFamily="34" charset="0"/>
              <a:buChar char="•"/>
            </a:pPr>
            <a:r>
              <a:rPr lang="en-US" dirty="0"/>
              <a:t>Services</a:t>
            </a:r>
          </a:p>
          <a:p>
            <a:pPr marL="380990" indent="-380990">
              <a:lnSpc>
                <a:spcPct val="100000"/>
              </a:lnSpc>
              <a:spcAft>
                <a:spcPts val="800"/>
              </a:spcAft>
              <a:buFont typeface="Arial" panose="020B0604020202020204" pitchFamily="34" charset="0"/>
              <a:buChar char="•"/>
            </a:pPr>
            <a:r>
              <a:rPr lang="en-US" dirty="0"/>
              <a:t>Wallets</a:t>
            </a:r>
          </a:p>
        </p:txBody>
      </p:sp>
      <p:sp>
        <p:nvSpPr>
          <p:cNvPr id="4" name="Slide Number Placeholder 3">
            <a:extLst>
              <a:ext uri="{FF2B5EF4-FFF2-40B4-BE49-F238E27FC236}">
                <a16:creationId xmlns:a16="http://schemas.microsoft.com/office/drawing/2014/main" id="{D3C4FD1A-4AA1-4DEE-9E94-1CD70F2A8158}"/>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12</a:t>
            </a:fld>
            <a:endParaRPr lang="en" sz="1867" dirty="0">
              <a:solidFill>
                <a:srgbClr val="000000"/>
              </a:solidFill>
              <a:latin typeface="Arial"/>
              <a:ea typeface="Arial"/>
              <a:cs typeface="Arial"/>
              <a:sym typeface="Arial"/>
            </a:endParaRPr>
          </a:p>
        </p:txBody>
      </p:sp>
      <p:pic>
        <p:nvPicPr>
          <p:cNvPr id="6" name="Picture 5" descr="A screenshot of a cell phone&#10;&#10;Description generated with high confidence">
            <a:extLst>
              <a:ext uri="{FF2B5EF4-FFF2-40B4-BE49-F238E27FC236}">
                <a16:creationId xmlns:a16="http://schemas.microsoft.com/office/drawing/2014/main" id="{49022476-B525-42D5-A36A-9D0E3B2F11CF}"/>
              </a:ext>
            </a:extLst>
          </p:cNvPr>
          <p:cNvPicPr>
            <a:picLocks noChangeAspect="1"/>
          </p:cNvPicPr>
          <p:nvPr/>
        </p:nvPicPr>
        <p:blipFill>
          <a:blip r:embed="rId2"/>
          <a:stretch>
            <a:fillRect/>
          </a:stretch>
        </p:blipFill>
        <p:spPr>
          <a:xfrm>
            <a:off x="4060723" y="1454895"/>
            <a:ext cx="7806815" cy="4648861"/>
          </a:xfrm>
          <a:prstGeom prst="rect">
            <a:avLst/>
          </a:prstGeom>
        </p:spPr>
      </p:pic>
    </p:spTree>
    <p:extLst>
      <p:ext uri="{BB962C8B-B14F-4D97-AF65-F5344CB8AC3E}">
        <p14:creationId xmlns:p14="http://schemas.microsoft.com/office/powerpoint/2010/main" val="3958369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a:xfrm>
            <a:off x="8848504" y="2096327"/>
            <a:ext cx="3073835" cy="2699637"/>
          </a:xfrm>
          <a:prstGeom prst="rect">
            <a:avLst/>
          </a:prstGeom>
        </p:spPr>
        <p:txBody>
          <a:bodyPr vert="horz" lIns="121900" tIns="121900" rIns="121900" bIns="121900" rtlCol="0" anchor="t" anchorCtr="0">
            <a:noAutofit/>
          </a:bodyPr>
          <a:lstStyle/>
          <a:p>
            <a:pPr algn="ctr"/>
            <a:r>
              <a:rPr lang="en-US" dirty="0">
                <a:latin typeface="Calibri" charset="0"/>
                <a:ea typeface="Calibri" charset="0"/>
                <a:cs typeface="Calibri" charset="0"/>
              </a:rPr>
              <a:t>For you visual learners</a:t>
            </a:r>
            <a:endParaRPr lang="en" dirty="0">
              <a:latin typeface="Calibri" charset="0"/>
              <a:ea typeface="Calibri" charset="0"/>
              <a:cs typeface="Calibri" charset="0"/>
            </a:endParaRPr>
          </a:p>
        </p:txBody>
      </p:sp>
      <p:sp>
        <p:nvSpPr>
          <p:cNvPr id="619" name="Shape 619"/>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120</a:t>
            </a:fld>
            <a:endParaRPr lang="en" dirty="0"/>
          </a:p>
        </p:txBody>
      </p:sp>
      <p:pic>
        <p:nvPicPr>
          <p:cNvPr id="620" name="Shape 620"/>
          <p:cNvPicPr preferRelativeResize="0"/>
          <p:nvPr/>
        </p:nvPicPr>
        <p:blipFill rotWithShape="1">
          <a:blip r:embed="rId3">
            <a:clrChange>
              <a:clrFrom>
                <a:srgbClr val="FFFFFF"/>
              </a:clrFrom>
              <a:clrTo>
                <a:srgbClr val="FFFFFF">
                  <a:alpha val="0"/>
                </a:srgbClr>
              </a:clrTo>
            </a:clrChange>
            <a:alphaModFix/>
          </a:blip>
          <a:srcRect r="24188"/>
          <a:stretch/>
        </p:blipFill>
        <p:spPr>
          <a:xfrm>
            <a:off x="619124" y="303596"/>
            <a:ext cx="8518459" cy="5897989"/>
          </a:xfrm>
          <a:prstGeom prst="rect">
            <a:avLst/>
          </a:prstGeom>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Purpose of previous hash</a:t>
            </a:r>
          </a:p>
        </p:txBody>
      </p:sp>
      <p:sp>
        <p:nvSpPr>
          <p:cNvPr id="626" name="Shape 626"/>
          <p:cNvSpPr txBox="1">
            <a:spLocks noGrp="1"/>
          </p:cNvSpPr>
          <p:nvPr>
            <p:ph type="body" idx="1"/>
          </p:nvPr>
        </p:nvSpPr>
        <p:spPr>
          <a:xfrm>
            <a:off x="415600" y="1357067"/>
            <a:ext cx="11360800" cy="4452000"/>
          </a:xfrm>
          <a:prstGeom prst="rect">
            <a:avLst/>
          </a:prstGeom>
        </p:spPr>
        <p:txBody>
          <a:bodyPr vert="horz" lIns="121900" tIns="121900" rIns="121900" bIns="121900" rtlCol="0" anchor="t" anchorCtr="0">
            <a:noAutofit/>
          </a:bodyPr>
          <a:lstStyle/>
          <a:p>
            <a:r>
              <a:rPr lang="en" dirty="0">
                <a:solidFill>
                  <a:schemeClr val="tx1"/>
                </a:solidFill>
                <a:latin typeface="Calibri"/>
                <a:ea typeface="Calibri"/>
                <a:cs typeface="Calibri"/>
                <a:sym typeface="Calibri"/>
              </a:rPr>
              <a:t>The mere existence of the most current block is the proof that all the transactions before are valid, since you cannot get here without them being so.</a:t>
            </a:r>
          </a:p>
          <a:p>
            <a:r>
              <a:rPr lang="en" dirty="0">
                <a:solidFill>
                  <a:schemeClr val="tx1"/>
                </a:solidFill>
                <a:latin typeface="Calibri"/>
                <a:ea typeface="Calibri"/>
                <a:cs typeface="Calibri"/>
                <a:sym typeface="Calibri"/>
              </a:rPr>
              <a:t>Two other reasons:</a:t>
            </a:r>
          </a:p>
          <a:p>
            <a:pPr marL="609585" indent="-304792">
              <a:buFont typeface="Calibri"/>
              <a:buAutoNum type="arabicPeriod"/>
            </a:pPr>
            <a:r>
              <a:rPr lang="en" dirty="0">
                <a:solidFill>
                  <a:schemeClr val="tx1"/>
                </a:solidFill>
                <a:latin typeface="Calibri"/>
                <a:ea typeface="Calibri"/>
                <a:cs typeface="Calibri"/>
                <a:sym typeface="Calibri"/>
              </a:rPr>
              <a:t>Saves time, for a new comer (a new computer that joins the network), all they need to download is the latest block</a:t>
            </a:r>
          </a:p>
          <a:p>
            <a:pPr marL="609585" indent="-304792">
              <a:buFont typeface="Calibri"/>
              <a:buAutoNum type="arabicPeriod"/>
            </a:pPr>
            <a:r>
              <a:rPr lang="en" dirty="0">
                <a:solidFill>
                  <a:schemeClr val="tx1"/>
                </a:solidFill>
                <a:latin typeface="Calibri"/>
                <a:ea typeface="Calibri"/>
                <a:cs typeface="Calibri"/>
                <a:sym typeface="Calibri"/>
              </a:rPr>
              <a:t>Saves disk space, you don’t need blocks prior to the latest block, as the latest block is a mix of all the previous blocks</a:t>
            </a:r>
          </a:p>
        </p:txBody>
      </p:sp>
      <p:sp>
        <p:nvSpPr>
          <p:cNvPr id="627" name="Shape 627"/>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121</a:t>
            </a:fld>
            <a:endParaRPr lang="en"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Shape 721"/>
          <p:cNvSpPr txBox="1">
            <a:spLocks noGrp="1"/>
          </p:cNvSpPr>
          <p:nvPr>
            <p:ph type="title"/>
          </p:nvPr>
        </p:nvSpPr>
        <p:spPr>
          <a:xfrm>
            <a:off x="415600" y="65200"/>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Picture of how it all fits together</a:t>
            </a:r>
          </a:p>
        </p:txBody>
      </p:sp>
      <p:sp>
        <p:nvSpPr>
          <p:cNvPr id="722" name="Shape 722"/>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122</a:t>
            </a:fld>
            <a:endParaRPr lang="en" dirty="0"/>
          </a:p>
        </p:txBody>
      </p:sp>
      <p:pic>
        <p:nvPicPr>
          <p:cNvPr id="723" name="Shape 723"/>
          <p:cNvPicPr preferRelativeResize="0"/>
          <p:nvPr/>
        </p:nvPicPr>
        <p:blipFill>
          <a:blip r:embed="rId3">
            <a:alphaModFix/>
          </a:blip>
          <a:stretch>
            <a:fillRect/>
          </a:stretch>
        </p:blipFill>
        <p:spPr>
          <a:xfrm>
            <a:off x="2" y="1399362"/>
            <a:ext cx="12191999" cy="4605724"/>
          </a:xfrm>
          <a:prstGeom prst="rect">
            <a:avLst/>
          </a:prstGeom>
          <a:noFill/>
          <a:ln>
            <a:noFill/>
          </a:ln>
        </p:spPr>
      </p:pic>
      <p:sp>
        <p:nvSpPr>
          <p:cNvPr id="2" name="TextBox 1">
            <a:extLst>
              <a:ext uri="{FF2B5EF4-FFF2-40B4-BE49-F238E27FC236}">
                <a16:creationId xmlns:a16="http://schemas.microsoft.com/office/drawing/2014/main" id="{2A02A676-51B0-4382-9BBD-98A70F9C60CD}"/>
              </a:ext>
            </a:extLst>
          </p:cNvPr>
          <p:cNvSpPr txBox="1"/>
          <p:nvPr/>
        </p:nvSpPr>
        <p:spPr>
          <a:xfrm>
            <a:off x="600364" y="5874326"/>
            <a:ext cx="10510981" cy="502766"/>
          </a:xfrm>
          <a:prstGeom prst="rect">
            <a:avLst/>
          </a:prstGeom>
          <a:noFill/>
        </p:spPr>
        <p:txBody>
          <a:bodyPr wrap="square" rtlCol="0">
            <a:spAutoFit/>
          </a:bodyPr>
          <a:lstStyle/>
          <a:p>
            <a:pPr algn="ctr"/>
            <a:r>
              <a:rPr lang="en-US" sz="2667" dirty="0">
                <a:solidFill>
                  <a:srgbClr val="0000FF"/>
                </a:solidFill>
              </a:rPr>
              <a:t>The Blockchain Manages Changes to the Transaction Database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B14D-33A3-41B3-972D-F3CBDE6FF88C}"/>
              </a:ext>
            </a:extLst>
          </p:cNvPr>
          <p:cNvSpPr>
            <a:spLocks noGrp="1"/>
          </p:cNvSpPr>
          <p:nvPr>
            <p:ph type="title"/>
          </p:nvPr>
        </p:nvSpPr>
        <p:spPr/>
        <p:txBody>
          <a:bodyPr/>
          <a:lstStyle/>
          <a:p>
            <a:r>
              <a:rPr lang="en-US" dirty="0"/>
              <a:t>The Transaction Database</a:t>
            </a:r>
          </a:p>
        </p:txBody>
      </p:sp>
      <p:sp>
        <p:nvSpPr>
          <p:cNvPr id="7" name="Text Placeholder 6">
            <a:extLst>
              <a:ext uri="{FF2B5EF4-FFF2-40B4-BE49-F238E27FC236}">
                <a16:creationId xmlns:a16="http://schemas.microsoft.com/office/drawing/2014/main" id="{E8354F8E-68D2-4174-BAD8-438F835BA2B1}"/>
              </a:ext>
            </a:extLst>
          </p:cNvPr>
          <p:cNvSpPr>
            <a:spLocks noGrp="1"/>
          </p:cNvSpPr>
          <p:nvPr>
            <p:ph type="body" idx="1"/>
          </p:nvPr>
        </p:nvSpPr>
        <p:spPr>
          <a:xfrm>
            <a:off x="415601" y="1639967"/>
            <a:ext cx="10972836" cy="4452000"/>
          </a:xfrm>
        </p:spPr>
        <p:txBody>
          <a:bodyPr/>
          <a:lstStyle/>
          <a:p>
            <a:pPr marL="380990" indent="-380990">
              <a:buFont typeface="Arial" panose="020B0604020202020204" pitchFamily="34" charset="0"/>
              <a:buChar char="•"/>
            </a:pPr>
            <a:r>
              <a:rPr lang="en-US" dirty="0"/>
              <a:t>Each node maintains a live copy</a:t>
            </a:r>
          </a:p>
          <a:p>
            <a:pPr marL="380990" indent="-380990">
              <a:buFont typeface="Arial" panose="020B0604020202020204" pitchFamily="34" charset="0"/>
              <a:buChar char="•"/>
            </a:pPr>
            <a:r>
              <a:rPr lang="en-US" dirty="0"/>
              <a:t>Records inputs, outputs &amp; unspent balances</a:t>
            </a:r>
          </a:p>
          <a:p>
            <a:pPr marL="380990" indent="-380990">
              <a:buFont typeface="Arial" panose="020B0604020202020204" pitchFamily="34" charset="0"/>
              <a:buChar char="•"/>
            </a:pPr>
            <a:r>
              <a:rPr lang="en-US" dirty="0"/>
              <a:t>Inputs &amp; Outputs – not addresses</a:t>
            </a:r>
          </a:p>
        </p:txBody>
      </p:sp>
      <p:sp>
        <p:nvSpPr>
          <p:cNvPr id="4" name="Slide Number Placeholder 3">
            <a:extLst>
              <a:ext uri="{FF2B5EF4-FFF2-40B4-BE49-F238E27FC236}">
                <a16:creationId xmlns:a16="http://schemas.microsoft.com/office/drawing/2014/main" id="{8197B0EE-54A6-41EF-A4FC-EA72A815AB20}"/>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123</a:t>
            </a:fld>
            <a:endParaRPr lang="en" sz="1867"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DC59E1D4-1F1D-46B6-A5BF-354195FE7DFA}"/>
              </a:ext>
            </a:extLst>
          </p:cNvPr>
          <p:cNvPicPr>
            <a:picLocks noChangeAspect="1"/>
          </p:cNvPicPr>
          <p:nvPr/>
        </p:nvPicPr>
        <p:blipFill rotWithShape="1">
          <a:blip r:embed="rId2">
            <a:clrChange>
              <a:clrFrom>
                <a:srgbClr val="FFFFFF"/>
              </a:clrFrom>
              <a:clrTo>
                <a:srgbClr val="FFFFFF">
                  <a:alpha val="0"/>
                </a:srgbClr>
              </a:clrTo>
            </a:clrChange>
          </a:blip>
          <a:srcRect l="18863" t="23434" r="22121" b="22559"/>
          <a:stretch/>
        </p:blipFill>
        <p:spPr>
          <a:xfrm>
            <a:off x="960583" y="1225334"/>
            <a:ext cx="10556483" cy="5434085"/>
          </a:xfrm>
          <a:prstGeom prst="rect">
            <a:avLst/>
          </a:prstGeom>
        </p:spPr>
      </p:pic>
    </p:spTree>
    <p:extLst>
      <p:ext uri="{BB962C8B-B14F-4D97-AF65-F5344CB8AC3E}">
        <p14:creationId xmlns:p14="http://schemas.microsoft.com/office/powerpoint/2010/main" val="37109074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title"/>
          </p:nvPr>
        </p:nvSpPr>
        <p:spPr>
          <a:xfrm>
            <a:off x="415601" y="546667"/>
            <a:ext cx="8259971" cy="810400"/>
          </a:xfrm>
          <a:prstGeom prst="rect">
            <a:avLst/>
          </a:prstGeom>
        </p:spPr>
        <p:txBody>
          <a:bodyPr vert="horz" lIns="121900" tIns="121900" rIns="121900" bIns="121900" rtlCol="0" anchor="t" anchorCtr="0">
            <a:noAutofit/>
          </a:bodyPr>
          <a:lstStyle/>
          <a:p>
            <a:r>
              <a:rPr lang="en" sz="3733" dirty="0">
                <a:latin typeface="Calibri" charset="0"/>
                <a:ea typeface="Calibri" charset="0"/>
                <a:cs typeface="Calibri" charset="0"/>
              </a:rPr>
              <a:t>Prerequisite:  All computers have the same copy</a:t>
            </a:r>
          </a:p>
        </p:txBody>
      </p:sp>
      <p:sp>
        <p:nvSpPr>
          <p:cNvPr id="640" name="Shape 640"/>
          <p:cNvSpPr txBox="1">
            <a:spLocks noGrp="1"/>
          </p:cNvSpPr>
          <p:nvPr>
            <p:ph type="body" idx="1"/>
          </p:nvPr>
        </p:nvSpPr>
        <p:spPr>
          <a:xfrm>
            <a:off x="415600" y="2037679"/>
            <a:ext cx="11360800" cy="4452000"/>
          </a:xfrm>
          <a:prstGeom prst="rect">
            <a:avLst/>
          </a:prstGeom>
        </p:spPr>
        <p:txBody>
          <a:bodyPr vert="horz" lIns="121900" tIns="121900" rIns="121900" bIns="121900" rtlCol="0" anchor="t" anchorCtr="0">
            <a:noAutofit/>
          </a:bodyPr>
          <a:lstStyle/>
          <a:p>
            <a:pPr>
              <a:spcAft>
                <a:spcPts val="0"/>
              </a:spcAft>
            </a:pPr>
            <a:r>
              <a:rPr lang="en" dirty="0">
                <a:solidFill>
                  <a:schemeClr val="tx1"/>
                </a:solidFill>
                <a:latin typeface="Calibri" charset="0"/>
                <a:ea typeface="Calibri" charset="0"/>
                <a:cs typeface="Calibri" charset="0"/>
              </a:rPr>
              <a:t>For the </a:t>
            </a:r>
            <a:r>
              <a:rPr lang="en-US" dirty="0">
                <a:solidFill>
                  <a:schemeClr val="tx1"/>
                </a:solidFill>
                <a:latin typeface="Calibri" charset="0"/>
                <a:ea typeface="Calibri" charset="0"/>
                <a:cs typeface="Calibri" charset="0"/>
              </a:rPr>
              <a:t>B</a:t>
            </a:r>
            <a:r>
              <a:rPr lang="en" dirty="0">
                <a:solidFill>
                  <a:schemeClr val="tx1"/>
                </a:solidFill>
                <a:latin typeface="Calibri" charset="0"/>
                <a:ea typeface="Calibri" charset="0"/>
                <a:cs typeface="Calibri" charset="0"/>
              </a:rPr>
              <a:t>lockchain to work, every computer currently on the network needs to have an exact same copy of the newest </a:t>
            </a:r>
            <a:r>
              <a:rPr lang="en-US" dirty="0">
                <a:solidFill>
                  <a:schemeClr val="tx1"/>
                </a:solidFill>
                <a:latin typeface="Calibri" charset="0"/>
                <a:ea typeface="Calibri" charset="0"/>
                <a:cs typeface="Calibri" charset="0"/>
              </a:rPr>
              <a:t>B</a:t>
            </a:r>
            <a:r>
              <a:rPr lang="en" dirty="0">
                <a:solidFill>
                  <a:schemeClr val="tx1"/>
                </a:solidFill>
                <a:latin typeface="Calibri" charset="0"/>
                <a:ea typeface="Calibri" charset="0"/>
                <a:cs typeface="Calibri" charset="0"/>
              </a:rPr>
              <a:t>lockchain. </a:t>
            </a:r>
            <a:endParaRPr lang="en-US" dirty="0">
              <a:solidFill>
                <a:schemeClr val="tx1"/>
              </a:solidFill>
              <a:latin typeface="Calibri" charset="0"/>
              <a:ea typeface="Calibri" charset="0"/>
              <a:cs typeface="Calibri" charset="0"/>
            </a:endParaRPr>
          </a:p>
          <a:p>
            <a:pPr>
              <a:spcAft>
                <a:spcPts val="0"/>
              </a:spcAft>
            </a:pPr>
            <a:r>
              <a:rPr lang="en" dirty="0">
                <a:solidFill>
                  <a:schemeClr val="tx1"/>
                </a:solidFill>
                <a:latin typeface="Calibri" charset="0"/>
                <a:ea typeface="Calibri" charset="0"/>
                <a:cs typeface="Calibri" charset="0"/>
              </a:rPr>
              <a:t>When one computer announces an updated version of the </a:t>
            </a:r>
            <a:r>
              <a:rPr lang="en-US" dirty="0">
                <a:solidFill>
                  <a:schemeClr val="tx1"/>
                </a:solidFill>
                <a:latin typeface="Calibri" charset="0"/>
                <a:ea typeface="Calibri" charset="0"/>
                <a:cs typeface="Calibri" charset="0"/>
              </a:rPr>
              <a:t>B</a:t>
            </a:r>
            <a:r>
              <a:rPr lang="en" dirty="0">
                <a:solidFill>
                  <a:schemeClr val="tx1"/>
                </a:solidFill>
                <a:latin typeface="Calibri" charset="0"/>
                <a:ea typeface="Calibri" charset="0"/>
                <a:cs typeface="Calibri" charset="0"/>
              </a:rPr>
              <a:t>lockchain, his work is publicized and all the other computers online verify his work</a:t>
            </a:r>
            <a:r>
              <a:rPr lang="en-US" dirty="0">
                <a:solidFill>
                  <a:schemeClr val="tx1"/>
                </a:solidFill>
                <a:latin typeface="Calibri" charset="0"/>
                <a:ea typeface="Calibri" charset="0"/>
                <a:cs typeface="Calibri" charset="0"/>
              </a:rPr>
              <a:t>.</a:t>
            </a:r>
            <a:r>
              <a:rPr lang="en" dirty="0">
                <a:solidFill>
                  <a:schemeClr val="tx1"/>
                </a:solidFill>
                <a:latin typeface="Calibri" charset="0"/>
                <a:ea typeface="Calibri" charset="0"/>
                <a:cs typeface="Calibri" charset="0"/>
              </a:rPr>
              <a:t> </a:t>
            </a:r>
            <a:r>
              <a:rPr lang="en-US" dirty="0">
                <a:solidFill>
                  <a:schemeClr val="tx1"/>
                </a:solidFill>
                <a:latin typeface="Calibri" charset="0"/>
                <a:ea typeface="Calibri" charset="0"/>
                <a:cs typeface="Calibri" charset="0"/>
              </a:rPr>
              <a:t> </a:t>
            </a:r>
            <a:endParaRPr lang="en" dirty="0">
              <a:solidFill>
                <a:schemeClr val="tx1"/>
              </a:solidFill>
              <a:latin typeface="Calibri" charset="0"/>
              <a:ea typeface="Calibri" charset="0"/>
              <a:cs typeface="Calibri" charset="0"/>
            </a:endParaRPr>
          </a:p>
          <a:p>
            <a:pPr algn="just">
              <a:spcAft>
                <a:spcPts val="0"/>
              </a:spcAft>
            </a:pPr>
            <a:endParaRPr dirty="0"/>
          </a:p>
          <a:p>
            <a:endParaRPr dirty="0"/>
          </a:p>
        </p:txBody>
      </p:sp>
      <p:sp>
        <p:nvSpPr>
          <p:cNvPr id="641" name="Shape 641"/>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124</a:t>
            </a:fld>
            <a:endParaRPr lang="en" dirty="0"/>
          </a:p>
        </p:txBody>
      </p:sp>
      <p:pic>
        <p:nvPicPr>
          <p:cNvPr id="642" name="Shape 642"/>
          <p:cNvPicPr preferRelativeResize="0"/>
          <p:nvPr/>
        </p:nvPicPr>
        <p:blipFill>
          <a:blip r:embed="rId3">
            <a:alphaModFix/>
          </a:blip>
          <a:stretch>
            <a:fillRect/>
          </a:stretch>
        </p:blipFill>
        <p:spPr>
          <a:xfrm>
            <a:off x="1557576" y="3783367"/>
            <a:ext cx="6662265" cy="2733232"/>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txBox="1">
            <a:spLocks noGrp="1"/>
          </p:cNvSpPr>
          <p:nvPr>
            <p:ph type="title"/>
          </p:nvPr>
        </p:nvSpPr>
        <p:spPr>
          <a:xfrm>
            <a:off x="349680" y="368300"/>
            <a:ext cx="880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Consensus</a:t>
            </a:r>
          </a:p>
        </p:txBody>
      </p:sp>
      <p:sp>
        <p:nvSpPr>
          <p:cNvPr id="648" name="Shape 648"/>
          <p:cNvSpPr txBox="1">
            <a:spLocks noGrp="1"/>
          </p:cNvSpPr>
          <p:nvPr>
            <p:ph type="body" idx="1"/>
          </p:nvPr>
        </p:nvSpPr>
        <p:spPr>
          <a:xfrm>
            <a:off x="3556864" y="1178700"/>
            <a:ext cx="8077003" cy="4582800"/>
          </a:xfrm>
          <a:prstGeom prst="rect">
            <a:avLst/>
          </a:prstGeom>
        </p:spPr>
        <p:txBody>
          <a:bodyPr vert="horz" lIns="121900" tIns="121900" rIns="121900" bIns="121900" rtlCol="0" anchor="t" anchorCtr="0">
            <a:noAutofit/>
          </a:bodyPr>
          <a:lstStyle/>
          <a:p>
            <a:pPr marL="380990" indent="-380990">
              <a:buFont typeface="Arial" panose="020B0604020202020204" pitchFamily="34" charset="0"/>
              <a:buChar char="•"/>
            </a:pPr>
            <a:r>
              <a:rPr lang="en" dirty="0">
                <a:solidFill>
                  <a:schemeClr val="tx1"/>
                </a:solidFill>
                <a:ea typeface="Calibri" charset="0"/>
                <a:cs typeface="Calibri" charset="0"/>
                <a:sym typeface="Calibri"/>
              </a:rPr>
              <a:t>The newest </a:t>
            </a:r>
            <a:r>
              <a:rPr lang="en-US" dirty="0">
                <a:solidFill>
                  <a:schemeClr val="tx1"/>
                </a:solidFill>
                <a:ea typeface="Calibri" charset="0"/>
                <a:cs typeface="Calibri" charset="0"/>
                <a:sym typeface="Calibri"/>
              </a:rPr>
              <a:t>B</a:t>
            </a:r>
            <a:r>
              <a:rPr lang="en" dirty="0">
                <a:solidFill>
                  <a:schemeClr val="tx1"/>
                </a:solidFill>
                <a:ea typeface="Calibri" charset="0"/>
                <a:cs typeface="Calibri" charset="0"/>
                <a:sym typeface="Calibri"/>
              </a:rPr>
              <a:t>lock chain needs to be consistent</a:t>
            </a:r>
            <a:r>
              <a:rPr lang="en-US" dirty="0">
                <a:solidFill>
                  <a:schemeClr val="tx1"/>
                </a:solidFill>
                <a:ea typeface="Calibri" charset="0"/>
                <a:cs typeface="Calibri" charset="0"/>
                <a:sym typeface="Calibri"/>
              </a:rPr>
              <a:t>.</a:t>
            </a:r>
            <a:endParaRPr lang="en" dirty="0">
              <a:solidFill>
                <a:schemeClr val="tx1"/>
              </a:solidFill>
              <a:ea typeface="Calibri" charset="0"/>
              <a:cs typeface="Calibri" charset="0"/>
              <a:sym typeface="Calibri"/>
            </a:endParaRPr>
          </a:p>
          <a:p>
            <a:pPr marL="380990" indent="-380990">
              <a:buFont typeface="Arial" panose="020B0604020202020204" pitchFamily="34" charset="0"/>
              <a:buChar char="•"/>
            </a:pPr>
            <a:r>
              <a:rPr lang="en" dirty="0">
                <a:solidFill>
                  <a:schemeClr val="tx1"/>
                </a:solidFill>
                <a:ea typeface="Calibri" charset="0"/>
                <a:cs typeface="Calibri" charset="0"/>
              </a:rPr>
              <a:t>The newest </a:t>
            </a:r>
            <a:r>
              <a:rPr lang="en-US" dirty="0">
                <a:solidFill>
                  <a:schemeClr val="tx1"/>
                </a:solidFill>
                <a:ea typeface="Calibri" charset="0"/>
                <a:cs typeface="Calibri" charset="0"/>
              </a:rPr>
              <a:t>B</a:t>
            </a:r>
            <a:r>
              <a:rPr lang="en" dirty="0">
                <a:solidFill>
                  <a:schemeClr val="tx1"/>
                </a:solidFill>
                <a:ea typeface="Calibri" charset="0"/>
                <a:cs typeface="Calibri" charset="0"/>
              </a:rPr>
              <a:t>lockchain </a:t>
            </a:r>
            <a:r>
              <a:rPr lang="en-US" dirty="0">
                <a:solidFill>
                  <a:schemeClr val="tx1"/>
                </a:solidFill>
                <a:ea typeface="Calibri" charset="0"/>
                <a:cs typeface="Calibri" charset="0"/>
              </a:rPr>
              <a:t>must</a:t>
            </a:r>
            <a:r>
              <a:rPr lang="en" dirty="0">
                <a:solidFill>
                  <a:schemeClr val="tx1"/>
                </a:solidFill>
                <a:ea typeface="Calibri" charset="0"/>
                <a:cs typeface="Calibri" charset="0"/>
              </a:rPr>
              <a:t> be accepted by the majority of the computers online </a:t>
            </a:r>
          </a:p>
          <a:p>
            <a:pPr marL="380990" indent="-380990">
              <a:buFont typeface="Arial" panose="020B0604020202020204" pitchFamily="34" charset="0"/>
              <a:buChar char="•"/>
            </a:pPr>
            <a:r>
              <a:rPr lang="en-US" dirty="0">
                <a:solidFill>
                  <a:schemeClr val="tx1"/>
                </a:solidFill>
              </a:rPr>
              <a:t>A variety of consensus algorithms exist, which ensure the formation of Byzantine fault-tolerant consensus in a permissioned as long as a specific proportion of ‘consensus nodes’ are honest. </a:t>
            </a:r>
          </a:p>
          <a:p>
            <a:endParaRPr dirty="0">
              <a:ea typeface="Calibri"/>
              <a:cs typeface="Calibri"/>
              <a:sym typeface="Calibri"/>
            </a:endParaRPr>
          </a:p>
        </p:txBody>
      </p:sp>
      <p:sp>
        <p:nvSpPr>
          <p:cNvPr id="649" name="Shape 649"/>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125</a:t>
            </a:fld>
            <a:endParaRPr lang="en" dirty="0"/>
          </a:p>
        </p:txBody>
      </p:sp>
      <p:pic>
        <p:nvPicPr>
          <p:cNvPr id="650" name="Shape 650"/>
          <p:cNvPicPr preferRelativeResize="0"/>
          <p:nvPr/>
        </p:nvPicPr>
        <p:blipFill>
          <a:blip r:embed="rId3">
            <a:alphaModFix/>
          </a:blip>
          <a:stretch>
            <a:fillRect/>
          </a:stretch>
        </p:blipFill>
        <p:spPr>
          <a:xfrm>
            <a:off x="349681" y="1287001"/>
            <a:ext cx="2857500" cy="2857500"/>
          </a:xfrm>
          <a:prstGeom prst="rect">
            <a:avLst/>
          </a:prstGeom>
          <a:noFill/>
          <a:ln>
            <a:noFill/>
          </a:ln>
        </p:spPr>
      </p:pic>
      <p:pic>
        <p:nvPicPr>
          <p:cNvPr id="651" name="Shape 651"/>
          <p:cNvPicPr preferRelativeResize="0"/>
          <p:nvPr/>
        </p:nvPicPr>
        <p:blipFill>
          <a:blip r:embed="rId4">
            <a:alphaModFix/>
          </a:blip>
          <a:stretch>
            <a:fillRect/>
          </a:stretch>
        </p:blipFill>
        <p:spPr>
          <a:xfrm>
            <a:off x="-1" y="4099401"/>
            <a:ext cx="3556865" cy="19431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7" name="Shape 657"/>
          <p:cNvSpPr txBox="1">
            <a:spLocks noGrp="1"/>
          </p:cNvSpPr>
          <p:nvPr>
            <p:ph type="body" idx="1"/>
          </p:nvPr>
        </p:nvSpPr>
        <p:spPr>
          <a:xfrm>
            <a:off x="415601" y="1485463"/>
            <a:ext cx="8734880" cy="4211971"/>
          </a:xfrm>
          <a:prstGeom prst="rect">
            <a:avLst/>
          </a:prstGeom>
        </p:spPr>
        <p:txBody>
          <a:bodyPr vert="horz" lIns="121900" tIns="121900" rIns="121900" bIns="121900" rtlCol="0" anchor="t" anchorCtr="0">
            <a:noAutofit/>
          </a:bodyPr>
          <a:lstStyle/>
          <a:p>
            <a:pPr marL="609585" indent="-304792">
              <a:spcAft>
                <a:spcPts val="0"/>
              </a:spcAft>
              <a:buChar char="●"/>
            </a:pPr>
            <a:r>
              <a:rPr lang="en-US" dirty="0">
                <a:solidFill>
                  <a:schemeClr val="tx1"/>
                </a:solidFill>
                <a:ea typeface="Calibri" charset="0"/>
                <a:cs typeface="Calibri" charset="0"/>
              </a:rPr>
              <a:t>A predefined quorum of ‘consensus nodes’ needs to reach agreement through voting before a transaction or block gets committed.</a:t>
            </a:r>
          </a:p>
          <a:p>
            <a:pPr marL="609585" indent="-304792">
              <a:spcAft>
                <a:spcPts val="0"/>
              </a:spcAft>
              <a:buChar char="●"/>
            </a:pPr>
            <a:r>
              <a:rPr lang="en-US" dirty="0">
                <a:solidFill>
                  <a:schemeClr val="tx1"/>
                </a:solidFill>
                <a:ea typeface="Calibri" charset="0"/>
                <a:cs typeface="Calibri" charset="0"/>
              </a:rPr>
              <a:t>This threshold ranges from slightly more than 50% to unanimous consensus (100%)</a:t>
            </a:r>
          </a:p>
          <a:p>
            <a:pPr marL="609585" indent="-304792">
              <a:spcAft>
                <a:spcPts val="0"/>
              </a:spcAft>
              <a:buChar char="●"/>
            </a:pPr>
            <a:r>
              <a:rPr lang="en-US" dirty="0">
                <a:solidFill>
                  <a:schemeClr val="tx1"/>
                </a:solidFill>
                <a:ea typeface="Calibri" charset="0"/>
                <a:cs typeface="Calibri" charset="0"/>
              </a:rPr>
              <a:t>The use of a particular consensus algorithm depends on a variety of factors (e.g., network structure and topology, desired confirmation time, security assumptions) and the requirements of the use case.</a:t>
            </a:r>
          </a:p>
        </p:txBody>
      </p:sp>
      <p:sp>
        <p:nvSpPr>
          <p:cNvPr id="658" name="Shape 658"/>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solidFill>
                  <a:schemeClr val="bg2"/>
                </a:solidFill>
                <a:latin typeface="Roboto"/>
              </a:rPr>
              <a:pPr>
                <a:buClr>
                  <a:srgbClr val="000000"/>
                </a:buClr>
                <a:buSzPct val="25000"/>
              </a:pPr>
              <a:t>126</a:t>
            </a:fld>
            <a:endParaRPr lang="en" dirty="0">
              <a:solidFill>
                <a:schemeClr val="bg2"/>
              </a:solidFill>
              <a:latin typeface="Roboto"/>
            </a:endParaRPr>
          </a:p>
        </p:txBody>
      </p:sp>
      <p:pic>
        <p:nvPicPr>
          <p:cNvPr id="659" name="Shape 659"/>
          <p:cNvPicPr preferRelativeResize="0"/>
          <p:nvPr/>
        </p:nvPicPr>
        <p:blipFill>
          <a:blip r:embed="rId3">
            <a:alphaModFix/>
          </a:blip>
          <a:stretch>
            <a:fillRect/>
          </a:stretch>
        </p:blipFill>
        <p:spPr>
          <a:xfrm>
            <a:off x="9401063" y="2399901"/>
            <a:ext cx="2149100" cy="2149065"/>
          </a:xfrm>
          <a:prstGeom prst="rect">
            <a:avLst/>
          </a:prstGeom>
          <a:noFill/>
          <a:ln>
            <a:noFill/>
          </a:ln>
        </p:spPr>
      </p:pic>
      <p:sp>
        <p:nvSpPr>
          <p:cNvPr id="8" name="Shape 647"/>
          <p:cNvSpPr txBox="1">
            <a:spLocks noGrp="1"/>
          </p:cNvSpPr>
          <p:nvPr>
            <p:ph type="title"/>
          </p:nvPr>
        </p:nvSpPr>
        <p:spPr>
          <a:xfrm>
            <a:off x="349680" y="368300"/>
            <a:ext cx="880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Consensus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5"/>
        <p:cNvGrpSpPr/>
        <p:nvPr/>
      </p:nvGrpSpPr>
      <p:grpSpPr>
        <a:xfrm>
          <a:off x="0" y="0"/>
          <a:ext cx="0" cy="0"/>
          <a:chOff x="0" y="0"/>
          <a:chExt cx="0" cy="0"/>
        </a:xfrm>
      </p:grpSpPr>
      <p:sp>
        <p:nvSpPr>
          <p:cNvPr id="88" name="Rectangle 87">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0" name="Freeform: Shape 89">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7" name="Shape 647"/>
          <p:cNvSpPr txBox="1">
            <a:spLocks noGrp="1"/>
          </p:cNvSpPr>
          <p:nvPr>
            <p:ph type="title"/>
          </p:nvPr>
        </p:nvSpPr>
        <p:spPr>
          <a:xfrm>
            <a:off x="960983" y="498143"/>
            <a:ext cx="10269613" cy="1278902"/>
          </a:xfrm>
          <a:prstGeom prst="rect">
            <a:avLst/>
          </a:prstGeom>
        </p:spPr>
        <p:txBody>
          <a:bodyPr vert="horz" lIns="91440" tIns="45720" rIns="91440" bIns="45720" rtlCol="0" anchor="ctr" anchorCtr="0">
            <a:normAutofit/>
          </a:bodyPr>
          <a:lstStyle/>
          <a:p>
            <a:pPr>
              <a:lnSpc>
                <a:spcPct val="90000"/>
              </a:lnSpc>
              <a:spcBef>
                <a:spcPct val="0"/>
              </a:spcBef>
            </a:pPr>
            <a:r>
              <a:rPr lang="en-US" sz="4400">
                <a:solidFill>
                  <a:schemeClr val="bg1"/>
                </a:solidFill>
                <a:latin typeface="+mj-lt"/>
                <a:ea typeface="+mj-ea"/>
                <a:cs typeface="+mj-cs"/>
              </a:rPr>
              <a:t>Consensus</a:t>
            </a:r>
          </a:p>
        </p:txBody>
      </p:sp>
      <p:pic>
        <p:nvPicPr>
          <p:cNvPr id="659" name="Shape 659"/>
          <p:cNvPicPr preferRelativeResize="0"/>
          <p:nvPr/>
        </p:nvPicPr>
        <p:blipFill>
          <a:blip r:embed="rId3">
            <a:extLst/>
          </a:blip>
          <a:stretch>
            <a:fillRect/>
          </a:stretch>
        </p:blipFill>
        <p:spPr>
          <a:xfrm>
            <a:off x="1212463" y="2989536"/>
            <a:ext cx="2603386" cy="2603386"/>
          </a:xfrm>
          <a:prstGeom prst="rect">
            <a:avLst/>
          </a:prstGeom>
          <a:noFill/>
          <a:effectLst/>
        </p:spPr>
      </p:pic>
      <p:sp>
        <p:nvSpPr>
          <p:cNvPr id="657" name="Shape 657"/>
          <p:cNvSpPr txBox="1">
            <a:spLocks noGrp="1"/>
          </p:cNvSpPr>
          <p:nvPr>
            <p:ph type="body" idx="1"/>
          </p:nvPr>
        </p:nvSpPr>
        <p:spPr>
          <a:xfrm>
            <a:off x="4389062" y="2944460"/>
            <a:ext cx="6841534" cy="2866318"/>
          </a:xfrm>
          <a:prstGeom prst="rect">
            <a:avLst/>
          </a:prstGeom>
        </p:spPr>
        <p:txBody>
          <a:bodyPr vert="horz" lIns="91440" tIns="45720" rIns="91440" bIns="45720" rtlCol="0" anchorCtr="0">
            <a:normAutofit/>
          </a:bodyPr>
          <a:lstStyle/>
          <a:p>
            <a:pPr marL="685783" indent="-228600">
              <a:lnSpc>
                <a:spcPct val="90000"/>
              </a:lnSpc>
              <a:spcAft>
                <a:spcPts val="0"/>
              </a:spcAft>
              <a:buFont typeface="Arial" panose="020B0604020202020204" pitchFamily="34" charset="0"/>
              <a:buChar char="•"/>
            </a:pPr>
            <a:r>
              <a:rPr lang="en-US" sz="2200" dirty="0">
                <a:solidFill>
                  <a:schemeClr val="tx1"/>
                </a:solidFill>
                <a:latin typeface="+mn-lt"/>
                <a:ea typeface="+mn-ea"/>
                <a:cs typeface="+mn-cs"/>
              </a:rPr>
              <a:t>When computers come online, they’ll compare the copy they hold with the newest copy out there</a:t>
            </a:r>
          </a:p>
          <a:p>
            <a:pPr marL="304792" indent="-228600">
              <a:lnSpc>
                <a:spcPct val="90000"/>
              </a:lnSpc>
              <a:spcAft>
                <a:spcPts val="0"/>
              </a:spcAft>
              <a:buFont typeface="Arial" panose="020B0604020202020204" pitchFamily="34" charset="0"/>
              <a:buChar char="•"/>
            </a:pPr>
            <a:endParaRPr lang="en-US" sz="2200" dirty="0">
              <a:solidFill>
                <a:schemeClr val="tx1"/>
              </a:solidFill>
              <a:latin typeface="+mn-lt"/>
              <a:ea typeface="+mn-ea"/>
              <a:cs typeface="+mn-cs"/>
            </a:endParaRPr>
          </a:p>
          <a:p>
            <a:pPr marL="685783" indent="-228600">
              <a:lnSpc>
                <a:spcPct val="90000"/>
              </a:lnSpc>
              <a:spcAft>
                <a:spcPts val="0"/>
              </a:spcAft>
              <a:buFont typeface="Arial" panose="020B0604020202020204" pitchFamily="34" charset="0"/>
              <a:buChar char="•"/>
            </a:pPr>
            <a:r>
              <a:rPr lang="en-US" sz="2200" dirty="0">
                <a:solidFill>
                  <a:schemeClr val="tx1"/>
                </a:solidFill>
                <a:latin typeface="+mn-lt"/>
                <a:ea typeface="+mn-ea"/>
                <a:cs typeface="+mn-cs"/>
              </a:rPr>
              <a:t>If the newest copy is longer and consistent, they’ll automatically update their copy up to that version</a:t>
            </a:r>
          </a:p>
          <a:p>
            <a:pPr marL="685783" indent="-228600">
              <a:lnSpc>
                <a:spcPct val="90000"/>
              </a:lnSpc>
              <a:spcAft>
                <a:spcPts val="0"/>
              </a:spcAft>
              <a:buFont typeface="Arial" panose="020B0604020202020204" pitchFamily="34" charset="0"/>
              <a:buChar char="•"/>
            </a:pPr>
            <a:endParaRPr lang="en-US" sz="2200" dirty="0">
              <a:solidFill>
                <a:schemeClr val="tx1"/>
              </a:solidFill>
              <a:latin typeface="+mn-lt"/>
              <a:ea typeface="+mn-ea"/>
              <a:cs typeface="+mn-cs"/>
            </a:endParaRPr>
          </a:p>
          <a:p>
            <a:pPr marL="685783" indent="-228600">
              <a:lnSpc>
                <a:spcPct val="90000"/>
              </a:lnSpc>
              <a:buFont typeface="Arial" panose="020B0604020202020204" pitchFamily="34" charset="0"/>
              <a:buChar char="•"/>
            </a:pPr>
            <a:r>
              <a:rPr lang="en-US" sz="2200" dirty="0">
                <a:solidFill>
                  <a:schemeClr val="tx1"/>
                </a:solidFill>
                <a:latin typeface="+mn-lt"/>
                <a:ea typeface="+mn-ea"/>
                <a:cs typeface="+mn-cs"/>
                <a:sym typeface="Calibri"/>
              </a:rPr>
              <a:t>Computers only have the ability to verify if the updated transactions are consistent</a:t>
            </a:r>
          </a:p>
        </p:txBody>
      </p:sp>
      <p:sp>
        <p:nvSpPr>
          <p:cNvPr id="658" name="Shape 658"/>
          <p:cNvSpPr txBox="1">
            <a:spLocks noGrp="1"/>
          </p:cNvSpPr>
          <p:nvPr>
            <p:ph type="sldNum" idx="12"/>
          </p:nvPr>
        </p:nvSpPr>
        <p:spPr>
          <a:xfrm>
            <a:off x="8610600" y="6356350"/>
            <a:ext cx="2743200" cy="365125"/>
          </a:xfrm>
          <a:prstGeom prst="rect">
            <a:avLst/>
          </a:prstGeom>
        </p:spPr>
        <p:txBody>
          <a:bodyPr vert="horz" lIns="91440" tIns="45720" rIns="91440" bIns="45720" rtlCol="0" anchor="ctr" anchorCtr="0">
            <a:normAutofit/>
          </a:bodyPr>
          <a:lstStyle/>
          <a:p>
            <a:pPr>
              <a:spcAft>
                <a:spcPts val="600"/>
              </a:spcAft>
              <a:buClr>
                <a:srgbClr val="000000"/>
              </a:buClr>
              <a:buSzPct val="25000"/>
            </a:pPr>
            <a:fld id="{00000000-1234-1234-1234-123412341234}" type="slidenum">
              <a:rPr lang="en-US">
                <a:solidFill>
                  <a:prstClr val="black">
                    <a:tint val="75000"/>
                  </a:prstClr>
                </a:solidFill>
              </a:rPr>
              <a:pPr>
                <a:spcAft>
                  <a:spcPts val="600"/>
                </a:spcAft>
                <a:buClr>
                  <a:srgbClr val="000000"/>
                </a:buClr>
                <a:buSzPct val="25000"/>
              </a:pPr>
              <a:t>127</a:t>
            </a:fld>
            <a:endParaRPr lang="en-US">
              <a:solidFill>
                <a:prstClr val="black">
                  <a:tint val="75000"/>
                </a:prstClr>
              </a:solidFill>
            </a:endParaRPr>
          </a:p>
        </p:txBody>
      </p:sp>
    </p:spTree>
    <p:extLst>
      <p:ext uri="{BB962C8B-B14F-4D97-AF65-F5344CB8AC3E}">
        <p14:creationId xmlns:p14="http://schemas.microsoft.com/office/powerpoint/2010/main" val="24216722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solidFill>
                  <a:schemeClr val="bg2">
                    <a:lumMod val="50000"/>
                  </a:schemeClr>
                </a:solidFill>
                <a:latin typeface="Calibri" charset="0"/>
                <a:ea typeface="Calibri" charset="0"/>
                <a:cs typeface="Calibri" charset="0"/>
              </a:rPr>
              <a:t>Algorithm - Hack Proof</a:t>
            </a:r>
          </a:p>
        </p:txBody>
      </p:sp>
      <p:sp>
        <p:nvSpPr>
          <p:cNvPr id="707" name="Shape 707"/>
          <p:cNvSpPr txBox="1">
            <a:spLocks noGrp="1"/>
          </p:cNvSpPr>
          <p:nvPr>
            <p:ph type="body" idx="1"/>
          </p:nvPr>
        </p:nvSpPr>
        <p:spPr>
          <a:xfrm>
            <a:off x="415600" y="1322231"/>
            <a:ext cx="11360800" cy="4328367"/>
          </a:xfrm>
          <a:prstGeom prst="rect">
            <a:avLst/>
          </a:prstGeom>
        </p:spPr>
        <p:txBody>
          <a:bodyPr vert="horz" lIns="121900" tIns="121900" rIns="121900" bIns="121900" rtlCol="0" anchor="t" anchorCtr="0">
            <a:noAutofit/>
          </a:bodyPr>
          <a:lstStyle/>
          <a:p>
            <a:pPr marL="380990" indent="-380990">
              <a:spcAft>
                <a:spcPts val="0"/>
              </a:spcAft>
              <a:buFont typeface="Arial" panose="020B0604020202020204" pitchFamily="34" charset="0"/>
              <a:buChar char="•"/>
            </a:pPr>
            <a:r>
              <a:rPr lang="en" dirty="0">
                <a:solidFill>
                  <a:schemeClr val="bg2">
                    <a:lumMod val="50000"/>
                  </a:schemeClr>
                </a:solidFill>
                <a:latin typeface="Calibri" charset="0"/>
                <a:ea typeface="Calibri" charset="0"/>
                <a:cs typeface="Calibri" charset="0"/>
              </a:rPr>
              <a:t>One important build-in mechanism of the </a:t>
            </a:r>
            <a:r>
              <a:rPr lang="en-US" dirty="0">
                <a:solidFill>
                  <a:schemeClr val="bg2">
                    <a:lumMod val="50000"/>
                  </a:schemeClr>
                </a:solidFill>
                <a:latin typeface="Calibri" charset="0"/>
                <a:ea typeface="Calibri" charset="0"/>
                <a:cs typeface="Calibri" charset="0"/>
              </a:rPr>
              <a:t>B</a:t>
            </a:r>
            <a:r>
              <a:rPr lang="en" dirty="0">
                <a:solidFill>
                  <a:schemeClr val="bg2">
                    <a:lumMod val="50000"/>
                  </a:schemeClr>
                </a:solidFill>
                <a:latin typeface="Calibri" charset="0"/>
                <a:ea typeface="Calibri" charset="0"/>
                <a:cs typeface="Calibri" charset="0"/>
              </a:rPr>
              <a:t>lockchain algorithm is that the more people participating in the activity of extending the </a:t>
            </a:r>
            <a:r>
              <a:rPr lang="en-US" dirty="0">
                <a:solidFill>
                  <a:schemeClr val="bg2">
                    <a:lumMod val="50000"/>
                  </a:schemeClr>
                </a:solidFill>
                <a:latin typeface="Calibri" charset="0"/>
                <a:ea typeface="Calibri" charset="0"/>
                <a:cs typeface="Calibri" charset="0"/>
              </a:rPr>
              <a:t>B</a:t>
            </a:r>
            <a:r>
              <a:rPr lang="en" dirty="0">
                <a:solidFill>
                  <a:schemeClr val="bg2">
                    <a:lumMod val="50000"/>
                  </a:schemeClr>
                </a:solidFill>
                <a:latin typeface="Calibri" charset="0"/>
                <a:ea typeface="Calibri" charset="0"/>
                <a:cs typeface="Calibri" charset="0"/>
              </a:rPr>
              <a:t>lockchain, the harder the mathematical problem becomes.</a:t>
            </a:r>
          </a:p>
          <a:p>
            <a:pPr marL="380990" indent="-380990">
              <a:spcAft>
                <a:spcPts val="0"/>
              </a:spcAft>
              <a:buFont typeface="Arial" panose="020B0604020202020204" pitchFamily="34" charset="0"/>
              <a:buChar char="•"/>
            </a:pPr>
            <a:r>
              <a:rPr lang="en" dirty="0">
                <a:solidFill>
                  <a:schemeClr val="bg2">
                    <a:lumMod val="50000"/>
                  </a:schemeClr>
                </a:solidFill>
                <a:latin typeface="Calibri" charset="0"/>
                <a:ea typeface="Calibri" charset="0"/>
                <a:cs typeface="Calibri" charset="0"/>
              </a:rPr>
              <a:t>The average time to add a new block onto the existing </a:t>
            </a:r>
            <a:r>
              <a:rPr lang="en-US" dirty="0">
                <a:solidFill>
                  <a:schemeClr val="bg2">
                    <a:lumMod val="50000"/>
                  </a:schemeClr>
                </a:solidFill>
                <a:latin typeface="Calibri" charset="0"/>
                <a:ea typeface="Calibri" charset="0"/>
                <a:cs typeface="Calibri" charset="0"/>
              </a:rPr>
              <a:t>B</a:t>
            </a:r>
            <a:r>
              <a:rPr lang="en" dirty="0">
                <a:solidFill>
                  <a:schemeClr val="bg2">
                    <a:lumMod val="50000"/>
                  </a:schemeClr>
                </a:solidFill>
                <a:latin typeface="Calibri" charset="0"/>
                <a:ea typeface="Calibri" charset="0"/>
                <a:cs typeface="Calibri" charset="0"/>
              </a:rPr>
              <a:t>lockchain doesn’t change (for </a:t>
            </a:r>
            <a:r>
              <a:rPr lang="en-US" dirty="0">
                <a:solidFill>
                  <a:schemeClr val="bg2">
                    <a:lumMod val="50000"/>
                  </a:schemeClr>
                </a:solidFill>
                <a:latin typeface="Calibri" charset="0"/>
                <a:ea typeface="Calibri" charset="0"/>
                <a:cs typeface="Calibri" charset="0"/>
              </a:rPr>
              <a:t>B</a:t>
            </a:r>
            <a:r>
              <a:rPr lang="en" dirty="0">
                <a:solidFill>
                  <a:schemeClr val="bg2">
                    <a:lumMod val="50000"/>
                  </a:schemeClr>
                </a:solidFill>
                <a:latin typeface="Calibri" charset="0"/>
                <a:ea typeface="Calibri" charset="0"/>
                <a:cs typeface="Calibri" charset="0"/>
              </a:rPr>
              <a:t>itcoin, it’s 10 minutes), but the probability that any particular participant solving out the puzzle diminishes. </a:t>
            </a:r>
            <a:endParaRPr lang="en-US" dirty="0">
              <a:solidFill>
                <a:schemeClr val="bg2">
                  <a:lumMod val="50000"/>
                </a:schemeClr>
              </a:solidFill>
              <a:latin typeface="Calibri" charset="0"/>
              <a:ea typeface="Calibri" charset="0"/>
              <a:cs typeface="Calibri" charset="0"/>
            </a:endParaRPr>
          </a:p>
          <a:p>
            <a:pPr marL="380990" indent="-380990">
              <a:spcAft>
                <a:spcPts val="0"/>
              </a:spcAft>
              <a:buFont typeface="Arial" panose="020B0604020202020204" pitchFamily="34" charset="0"/>
              <a:buChar char="•"/>
            </a:pPr>
            <a:r>
              <a:rPr lang="en-US" dirty="0">
                <a:solidFill>
                  <a:schemeClr val="bg2">
                    <a:lumMod val="50000"/>
                  </a:schemeClr>
                </a:solidFill>
                <a:latin typeface="Calibri" charset="0"/>
                <a:ea typeface="Calibri" charset="0"/>
                <a:cs typeface="Calibri" charset="0"/>
              </a:rPr>
              <a:t>T</a:t>
            </a:r>
            <a:r>
              <a:rPr lang="en" dirty="0">
                <a:solidFill>
                  <a:schemeClr val="bg2">
                    <a:lumMod val="50000"/>
                  </a:schemeClr>
                </a:solidFill>
                <a:latin typeface="Calibri" charset="0"/>
                <a:ea typeface="Calibri" charset="0"/>
                <a:cs typeface="Calibri" charset="0"/>
              </a:rPr>
              <a:t>he more people involved, the more unlikely that a hacker will be able fraud the system. As of right now, it is practically impossible to hack the system.</a:t>
            </a:r>
          </a:p>
          <a:p>
            <a:endParaRPr dirty="0">
              <a:solidFill>
                <a:schemeClr val="bg2">
                  <a:lumMod val="50000"/>
                </a:schemeClr>
              </a:solidFill>
            </a:endParaRPr>
          </a:p>
        </p:txBody>
      </p:sp>
      <p:sp>
        <p:nvSpPr>
          <p:cNvPr id="708" name="Shape 708"/>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solidFill>
                  <a:schemeClr val="bg2">
                    <a:lumMod val="50000"/>
                  </a:schemeClr>
                </a:solidFill>
              </a:rPr>
              <a:pPr>
                <a:buClr>
                  <a:srgbClr val="000000"/>
                </a:buClr>
                <a:buSzPct val="25000"/>
              </a:pPr>
              <a:t>128</a:t>
            </a:fld>
            <a:endParaRPr lang="en" dirty="0">
              <a:solidFill>
                <a:schemeClr val="bg2">
                  <a:lumMod val="50000"/>
                </a:schemeClr>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IOTA">
            <a:extLst>
              <a:ext uri="{FF2B5EF4-FFF2-40B4-BE49-F238E27FC236}">
                <a16:creationId xmlns:a16="http://schemas.microsoft.com/office/drawing/2014/main" id="{8C69BEDF-D8CE-4655-ACDE-78F06037E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13"/>
            <a:ext cx="12192000" cy="6846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6BBDE2-C5AC-4182-A7F3-221B6B085255}"/>
              </a:ext>
            </a:extLst>
          </p:cNvPr>
          <p:cNvSpPr>
            <a:spLocks noGrp="1"/>
          </p:cNvSpPr>
          <p:nvPr>
            <p:ph type="ctrTitle"/>
          </p:nvPr>
        </p:nvSpPr>
        <p:spPr>
          <a:xfrm>
            <a:off x="160157" y="138917"/>
            <a:ext cx="10962800" cy="1118399"/>
          </a:xfrm>
        </p:spPr>
        <p:txBody>
          <a:bodyPr/>
          <a:lstStyle/>
          <a:p>
            <a:r>
              <a:rPr lang="en-US" sz="5333" dirty="0">
                <a:solidFill>
                  <a:schemeClr val="accent6">
                    <a:lumMod val="60000"/>
                    <a:lumOff val="40000"/>
                  </a:schemeClr>
                </a:solidFill>
                <a:latin typeface="+mn-lt"/>
              </a:rPr>
              <a:t>But Wait, </a:t>
            </a:r>
          </a:p>
        </p:txBody>
      </p:sp>
      <p:sp>
        <p:nvSpPr>
          <p:cNvPr id="4" name="Slide Number Placeholder 3">
            <a:extLst>
              <a:ext uri="{FF2B5EF4-FFF2-40B4-BE49-F238E27FC236}">
                <a16:creationId xmlns:a16="http://schemas.microsoft.com/office/drawing/2014/main" id="{4E37992C-E0AE-49AD-99AE-567A2A291BAA}"/>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129</a:t>
            </a:fld>
            <a:endParaRPr lang="en" sz="1867" dirty="0">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58DFB101-CA8E-4D62-A1CC-40696DF50D55}"/>
              </a:ext>
            </a:extLst>
          </p:cNvPr>
          <p:cNvSpPr txBox="1"/>
          <p:nvPr/>
        </p:nvSpPr>
        <p:spPr>
          <a:xfrm>
            <a:off x="7813965" y="5848346"/>
            <a:ext cx="4805284" cy="913007"/>
          </a:xfrm>
          <a:prstGeom prst="rect">
            <a:avLst/>
          </a:prstGeom>
          <a:noFill/>
        </p:spPr>
        <p:txBody>
          <a:bodyPr wrap="square" rtlCol="0">
            <a:spAutoFit/>
          </a:bodyPr>
          <a:lstStyle/>
          <a:p>
            <a:r>
              <a:rPr lang="en-US" sz="5333" dirty="0">
                <a:solidFill>
                  <a:schemeClr val="bg1"/>
                </a:solidFill>
              </a:rPr>
              <a:t>There’s More</a:t>
            </a:r>
          </a:p>
        </p:txBody>
      </p:sp>
      <p:sp>
        <p:nvSpPr>
          <p:cNvPr id="3" name="Footer Placeholder 2">
            <a:extLst>
              <a:ext uri="{FF2B5EF4-FFF2-40B4-BE49-F238E27FC236}">
                <a16:creationId xmlns:a16="http://schemas.microsoft.com/office/drawing/2014/main" id="{2BF6610D-9FE0-4362-88DB-B1A6901AE391}"/>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2250314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C31A-8824-4B51-B2E0-E99A942BCCA8}"/>
              </a:ext>
            </a:extLst>
          </p:cNvPr>
          <p:cNvSpPr>
            <a:spLocks noGrp="1"/>
          </p:cNvSpPr>
          <p:nvPr>
            <p:ph type="title"/>
          </p:nvPr>
        </p:nvSpPr>
        <p:spPr/>
        <p:txBody>
          <a:bodyPr/>
          <a:lstStyle/>
          <a:p>
            <a:r>
              <a:rPr lang="en-US" dirty="0"/>
              <a:t>Bitcoin Gave Birth to Blockchains</a:t>
            </a:r>
          </a:p>
        </p:txBody>
      </p:sp>
      <p:pic>
        <p:nvPicPr>
          <p:cNvPr id="1026" name="Picture 2" descr="Image result for blockchain family tree">
            <a:extLst>
              <a:ext uri="{FF2B5EF4-FFF2-40B4-BE49-F238E27FC236}">
                <a16:creationId xmlns:a16="http://schemas.microsoft.com/office/drawing/2014/main" id="{F0C90371-BA79-452C-8412-5E3053440C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91"/>
          <a:stretch/>
        </p:blipFill>
        <p:spPr bwMode="auto">
          <a:xfrm>
            <a:off x="863052" y="1524001"/>
            <a:ext cx="9787820" cy="481965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27962E2-EB3A-4959-8D23-3A344049D408}"/>
              </a:ext>
            </a:extLst>
          </p:cNvPr>
          <p:cNvSpPr>
            <a:spLocks noGrp="1"/>
          </p:cNvSpPr>
          <p:nvPr>
            <p:ph type="ftr" sz="quarter" idx="11"/>
          </p:nvPr>
        </p:nvSpPr>
        <p:spPr/>
        <p:txBody>
          <a:bodyPr/>
          <a:lstStyle/>
          <a:p>
            <a:r>
              <a:rPr lang="en-US"/>
              <a:t>www.GBAglobal.org</a:t>
            </a:r>
          </a:p>
        </p:txBody>
      </p:sp>
      <p:sp>
        <p:nvSpPr>
          <p:cNvPr id="4" name="Slide Number Placeholder 3">
            <a:extLst>
              <a:ext uri="{FF2B5EF4-FFF2-40B4-BE49-F238E27FC236}">
                <a16:creationId xmlns:a16="http://schemas.microsoft.com/office/drawing/2014/main" id="{655CD0D8-D041-4DFD-81A2-2930B445F4BE}"/>
              </a:ext>
            </a:extLst>
          </p:cNvPr>
          <p:cNvSpPr>
            <a:spLocks noGrp="1"/>
          </p:cNvSpPr>
          <p:nvPr>
            <p:ph type="sldNum" sz="quarter" idx="12"/>
          </p:nvPr>
        </p:nvSpPr>
        <p:spPr/>
        <p:txBody>
          <a:bodyPr/>
          <a:lstStyle/>
          <a:p>
            <a:fld id="{1CA58C23-D6BE-4A36-B577-9D537A2A4E0E}" type="slidenum">
              <a:rPr lang="en-US" smtClean="0"/>
              <a:t>13</a:t>
            </a:fld>
            <a:endParaRPr lang="en-US"/>
          </a:p>
        </p:txBody>
      </p:sp>
    </p:spTree>
    <p:extLst>
      <p:ext uri="{BB962C8B-B14F-4D97-AF65-F5344CB8AC3E}">
        <p14:creationId xmlns:p14="http://schemas.microsoft.com/office/powerpoint/2010/main" val="37865777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IOTA">
            <a:extLst>
              <a:ext uri="{FF2B5EF4-FFF2-40B4-BE49-F238E27FC236}">
                <a16:creationId xmlns:a16="http://schemas.microsoft.com/office/drawing/2014/main" id="{C27A6439-7C5D-445E-AEF8-312FEDE72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77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045382-B4C1-48E8-90DD-DAD7569CB119}"/>
              </a:ext>
            </a:extLst>
          </p:cNvPr>
          <p:cNvSpPr>
            <a:spLocks noGrp="1"/>
          </p:cNvSpPr>
          <p:nvPr>
            <p:ph type="title"/>
          </p:nvPr>
        </p:nvSpPr>
        <p:spPr>
          <a:xfrm>
            <a:off x="6093883" y="180100"/>
            <a:ext cx="5517839" cy="810400"/>
          </a:xfrm>
        </p:spPr>
        <p:txBody>
          <a:bodyPr/>
          <a:lstStyle/>
          <a:p>
            <a:r>
              <a:rPr lang="en-US" dirty="0">
                <a:solidFill>
                  <a:srgbClr val="FFFF00"/>
                </a:solidFill>
              </a:rPr>
              <a:t>Tangle</a:t>
            </a:r>
          </a:p>
        </p:txBody>
      </p:sp>
      <p:sp>
        <p:nvSpPr>
          <p:cNvPr id="3" name="Slide Number Placeholder 2">
            <a:extLst>
              <a:ext uri="{FF2B5EF4-FFF2-40B4-BE49-F238E27FC236}">
                <a16:creationId xmlns:a16="http://schemas.microsoft.com/office/drawing/2014/main" id="{29BFBBA5-8090-47A6-ACE1-1802342E4B37}"/>
              </a:ext>
            </a:extLst>
          </p:cNvPr>
          <p:cNvSpPr>
            <a:spLocks noGrp="1"/>
          </p:cNvSpPr>
          <p:nvPr>
            <p:ph type="sldNum" idx="12"/>
          </p:nvPr>
        </p:nvSpPr>
        <p:spPr/>
        <p:txBody>
          <a:bodyPr/>
          <a:lstStyle/>
          <a:p>
            <a:pPr algn="l">
              <a:buClr>
                <a:schemeClr val="dk2"/>
              </a:buClr>
              <a:buSzPct val="25000"/>
            </a:pPr>
            <a:fld id="{00000000-1234-1234-1234-123412341234}" type="slidenum">
              <a:rPr lang="en" sz="1867">
                <a:solidFill>
                  <a:schemeClr val="dk2"/>
                </a:solidFill>
                <a:latin typeface="Arial"/>
                <a:ea typeface="Arial"/>
                <a:cs typeface="Arial"/>
                <a:sym typeface="Arial"/>
              </a:rPr>
              <a:pPr algn="l">
                <a:buClr>
                  <a:schemeClr val="dk2"/>
                </a:buClr>
                <a:buSzPct val="25000"/>
              </a:pPr>
              <a:t>130</a:t>
            </a:fld>
            <a:endParaRPr lang="en" sz="1867" dirty="0">
              <a:solidFill>
                <a:schemeClr val="dk2"/>
              </a:solidFill>
              <a:latin typeface="Arial"/>
              <a:ea typeface="Arial"/>
              <a:cs typeface="Arial"/>
              <a:sym typeface="Arial"/>
            </a:endParaRPr>
          </a:p>
        </p:txBody>
      </p:sp>
      <p:sp>
        <p:nvSpPr>
          <p:cNvPr id="4" name="Text Placeholder 3">
            <a:extLst>
              <a:ext uri="{FF2B5EF4-FFF2-40B4-BE49-F238E27FC236}">
                <a16:creationId xmlns:a16="http://schemas.microsoft.com/office/drawing/2014/main" id="{20D1665C-A892-4F3C-B699-803EF1D42ACF}"/>
              </a:ext>
            </a:extLst>
          </p:cNvPr>
          <p:cNvSpPr>
            <a:spLocks noGrp="1"/>
          </p:cNvSpPr>
          <p:nvPr>
            <p:ph type="body" idx="4294967295"/>
          </p:nvPr>
        </p:nvSpPr>
        <p:spPr>
          <a:xfrm>
            <a:off x="8162223" y="1203000"/>
            <a:ext cx="3614176" cy="4452000"/>
          </a:xfrm>
        </p:spPr>
        <p:txBody>
          <a:bodyPr/>
          <a:lstStyle/>
          <a:p>
            <a:pPr marL="380990" indent="-380990">
              <a:lnSpc>
                <a:spcPct val="100000"/>
              </a:lnSpc>
              <a:spcAft>
                <a:spcPts val="800"/>
              </a:spcAft>
              <a:buClr>
                <a:schemeClr val="bg1"/>
              </a:buClr>
            </a:pPr>
            <a:r>
              <a:rPr lang="en-US" sz="2667" dirty="0">
                <a:solidFill>
                  <a:srgbClr val="FFFF00"/>
                </a:solidFill>
              </a:rPr>
              <a:t>No blocks</a:t>
            </a:r>
          </a:p>
          <a:p>
            <a:pPr marL="380990" indent="-380990">
              <a:lnSpc>
                <a:spcPct val="100000"/>
              </a:lnSpc>
              <a:spcAft>
                <a:spcPts val="800"/>
              </a:spcAft>
              <a:buClr>
                <a:schemeClr val="bg1"/>
              </a:buClr>
            </a:pPr>
            <a:r>
              <a:rPr lang="en-US" sz="2667" dirty="0">
                <a:solidFill>
                  <a:srgbClr val="FFFF00"/>
                </a:solidFill>
              </a:rPr>
              <a:t>No miners</a:t>
            </a:r>
          </a:p>
          <a:p>
            <a:pPr marL="380990" indent="-380990">
              <a:lnSpc>
                <a:spcPct val="100000"/>
              </a:lnSpc>
              <a:spcAft>
                <a:spcPts val="800"/>
              </a:spcAft>
              <a:buClr>
                <a:schemeClr val="bg1"/>
              </a:buClr>
            </a:pPr>
            <a:r>
              <a:rPr lang="en-US" sz="2667" dirty="0">
                <a:solidFill>
                  <a:srgbClr val="FFFF00"/>
                </a:solidFill>
              </a:rPr>
              <a:t>No fees</a:t>
            </a:r>
          </a:p>
          <a:p>
            <a:pPr marL="380990" indent="-380990">
              <a:lnSpc>
                <a:spcPct val="100000"/>
              </a:lnSpc>
              <a:spcAft>
                <a:spcPts val="800"/>
              </a:spcAft>
              <a:buClr>
                <a:schemeClr val="bg1"/>
              </a:buClr>
            </a:pPr>
            <a:r>
              <a:rPr lang="en-US" sz="2667" dirty="0">
                <a:solidFill>
                  <a:srgbClr val="FFFF00"/>
                </a:solidFill>
              </a:rPr>
              <a:t>Faster</a:t>
            </a:r>
          </a:p>
          <a:p>
            <a:pPr marL="380990" indent="-380990">
              <a:lnSpc>
                <a:spcPct val="100000"/>
              </a:lnSpc>
              <a:spcAft>
                <a:spcPts val="800"/>
              </a:spcAft>
              <a:buClr>
                <a:schemeClr val="bg1"/>
              </a:buClr>
            </a:pPr>
            <a:r>
              <a:rPr lang="en-US" sz="2667" dirty="0">
                <a:solidFill>
                  <a:srgbClr val="FFFF00"/>
                </a:solidFill>
              </a:rPr>
              <a:t>Transactions in depth</a:t>
            </a:r>
          </a:p>
          <a:p>
            <a:pPr marL="380990" indent="-380990">
              <a:lnSpc>
                <a:spcPct val="100000"/>
              </a:lnSpc>
              <a:spcAft>
                <a:spcPts val="800"/>
              </a:spcAft>
              <a:buClr>
                <a:schemeClr val="bg1"/>
              </a:buClr>
            </a:pPr>
            <a:r>
              <a:rPr lang="en-US" sz="2667" dirty="0">
                <a:solidFill>
                  <a:srgbClr val="FFFF00"/>
                </a:solidFill>
              </a:rPr>
              <a:t>Scalable</a:t>
            </a:r>
          </a:p>
          <a:p>
            <a:pPr marL="380990" indent="-380990">
              <a:lnSpc>
                <a:spcPct val="100000"/>
              </a:lnSpc>
              <a:spcAft>
                <a:spcPts val="800"/>
              </a:spcAft>
              <a:buClr>
                <a:schemeClr val="bg1"/>
              </a:buClr>
            </a:pPr>
            <a:r>
              <a:rPr lang="en-US" sz="2667" dirty="0">
                <a:solidFill>
                  <a:srgbClr val="FFFF00"/>
                </a:solidFill>
              </a:rPr>
              <a:t>Quantum proof</a:t>
            </a:r>
          </a:p>
        </p:txBody>
      </p:sp>
      <p:sp>
        <p:nvSpPr>
          <p:cNvPr id="5" name="Footer Placeholder 4">
            <a:extLst>
              <a:ext uri="{FF2B5EF4-FFF2-40B4-BE49-F238E27FC236}">
                <a16:creationId xmlns:a16="http://schemas.microsoft.com/office/drawing/2014/main" id="{891204EB-7B5E-42AC-9995-EFF033692E40}"/>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9956631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50B8-14F3-407B-9EF1-3EBF98D52A6B}"/>
              </a:ext>
            </a:extLst>
          </p:cNvPr>
          <p:cNvSpPr>
            <a:spLocks noGrp="1"/>
          </p:cNvSpPr>
          <p:nvPr>
            <p:ph type="title"/>
          </p:nvPr>
        </p:nvSpPr>
        <p:spPr/>
        <p:txBody>
          <a:bodyPr/>
          <a:lstStyle/>
          <a:p>
            <a:r>
              <a:rPr lang="en-US" dirty="0"/>
              <a:t>Blockchain Attributes</a:t>
            </a:r>
          </a:p>
        </p:txBody>
      </p:sp>
      <p:sp>
        <p:nvSpPr>
          <p:cNvPr id="3" name="Content Placeholder 2">
            <a:extLst>
              <a:ext uri="{FF2B5EF4-FFF2-40B4-BE49-F238E27FC236}">
                <a16:creationId xmlns:a16="http://schemas.microsoft.com/office/drawing/2014/main" id="{E5D2597B-DD48-4E71-B46C-7D83E166638F}"/>
              </a:ext>
            </a:extLst>
          </p:cNvPr>
          <p:cNvSpPr>
            <a:spLocks noGrp="1"/>
          </p:cNvSpPr>
          <p:nvPr>
            <p:ph idx="1"/>
          </p:nvPr>
        </p:nvSpPr>
        <p:spPr/>
        <p:txBody>
          <a:bodyPr>
            <a:normAutofit lnSpcReduction="10000"/>
          </a:bodyPr>
          <a:lstStyle/>
          <a:p>
            <a:r>
              <a:rPr lang="en-US" dirty="0"/>
              <a:t>There are many different types of blockchains (those presented are only examples)</a:t>
            </a:r>
          </a:p>
          <a:p>
            <a:r>
              <a:rPr lang="en-US" dirty="0"/>
              <a:t>Other types of blockchain technologies are presented during the </a:t>
            </a:r>
            <a:r>
              <a:rPr lang="en-US" u="sng" dirty="0"/>
              <a:t>Blockchain Technology Course</a:t>
            </a:r>
            <a:r>
              <a:rPr lang="en-US" dirty="0"/>
              <a:t>.</a:t>
            </a:r>
          </a:p>
          <a:p>
            <a:pPr lvl="1"/>
            <a:r>
              <a:rPr lang="en-US" dirty="0"/>
              <a:t>In other distributed ledger technologies, transactions may not be organized in blocks</a:t>
            </a:r>
          </a:p>
          <a:p>
            <a:pPr lvl="1"/>
            <a:r>
              <a:rPr lang="en-US" dirty="0"/>
              <a:t>In other distributed ledger technologies, blocks might not be regular</a:t>
            </a:r>
          </a:p>
          <a:p>
            <a:r>
              <a:rPr lang="en-US" dirty="0"/>
              <a:t>Blockchain Properties</a:t>
            </a:r>
          </a:p>
          <a:p>
            <a:pPr lvl="1"/>
            <a:r>
              <a:rPr lang="en-US" dirty="0"/>
              <a:t>Decentralized systems</a:t>
            </a:r>
          </a:p>
          <a:p>
            <a:pPr lvl="1"/>
            <a:r>
              <a:rPr lang="en-US" dirty="0"/>
              <a:t>Distributed ledger</a:t>
            </a:r>
          </a:p>
          <a:p>
            <a:pPr lvl="1"/>
            <a:r>
              <a:rPr lang="en-US" dirty="0"/>
              <a:t>Safer &amp; secure ecosystem</a:t>
            </a:r>
          </a:p>
          <a:p>
            <a:pPr lvl="1"/>
            <a:r>
              <a:rPr lang="en-US" dirty="0"/>
              <a:t>Mining is used to validate blocks of transactions</a:t>
            </a:r>
          </a:p>
          <a:p>
            <a:pPr lvl="1"/>
            <a:r>
              <a:rPr lang="en-US" dirty="0"/>
              <a:t>Transactions are immutable</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BEC35331-B3F1-4030-B91F-06AC70DD325F}"/>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72882D5F-8FC0-4839-8788-2F2D4DF741E3}"/>
              </a:ext>
            </a:extLst>
          </p:cNvPr>
          <p:cNvSpPr>
            <a:spLocks noGrp="1"/>
          </p:cNvSpPr>
          <p:nvPr>
            <p:ph type="sldNum" sz="quarter" idx="12"/>
          </p:nvPr>
        </p:nvSpPr>
        <p:spPr/>
        <p:txBody>
          <a:bodyPr/>
          <a:lstStyle/>
          <a:p>
            <a:fld id="{1CA58C23-D6BE-4A36-B577-9D537A2A4E0E}" type="slidenum">
              <a:rPr lang="en-US" smtClean="0"/>
              <a:t>131</a:t>
            </a:fld>
            <a:endParaRPr lang="en-US"/>
          </a:p>
        </p:txBody>
      </p:sp>
    </p:spTree>
    <p:extLst>
      <p:ext uri="{BB962C8B-B14F-4D97-AF65-F5344CB8AC3E}">
        <p14:creationId xmlns:p14="http://schemas.microsoft.com/office/powerpoint/2010/main" val="28161762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2C1650B8-14F3-407B-9EF1-3EBF98D52A6B}"/>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Why It Matters</a:t>
            </a:r>
          </a:p>
        </p:txBody>
      </p:sp>
      <p:sp>
        <p:nvSpPr>
          <p:cNvPr id="4" name="Footer Placeholder 3">
            <a:extLst>
              <a:ext uri="{FF2B5EF4-FFF2-40B4-BE49-F238E27FC236}">
                <a16:creationId xmlns:a16="http://schemas.microsoft.com/office/drawing/2014/main" id="{6F31EF6E-EFE4-4037-BBE1-3E8C40DFD94A}"/>
              </a:ext>
            </a:extLst>
          </p:cNvPr>
          <p:cNvSpPr>
            <a:spLocks noGrp="1"/>
          </p:cNvSpPr>
          <p:nvPr>
            <p:ph type="ftr" sz="quarter" idx="11"/>
          </p:nvPr>
        </p:nvSpPr>
        <p:spPr>
          <a:xfrm>
            <a:off x="5752105" y="6309360"/>
            <a:ext cx="3898947" cy="365125"/>
          </a:xfrm>
        </p:spPr>
        <p:txBody>
          <a:bodyPr>
            <a:normAutofit/>
          </a:bodyPr>
          <a:lstStyle/>
          <a:p>
            <a:pPr algn="l">
              <a:spcAft>
                <a:spcPts val="600"/>
              </a:spcAft>
            </a:pPr>
            <a:r>
              <a:rPr lang="en-US">
                <a:solidFill>
                  <a:prstClr val="black">
                    <a:tint val="75000"/>
                  </a:prstClr>
                </a:solidFill>
              </a:rPr>
              <a:t>www.GBAglobal.org</a:t>
            </a:r>
          </a:p>
        </p:txBody>
      </p:sp>
      <p:sp>
        <p:nvSpPr>
          <p:cNvPr id="5" name="Slide Number Placeholder 4">
            <a:extLst>
              <a:ext uri="{FF2B5EF4-FFF2-40B4-BE49-F238E27FC236}">
                <a16:creationId xmlns:a16="http://schemas.microsoft.com/office/drawing/2014/main" id="{30D57CED-8CFE-45E5-A691-434D81347C72}"/>
              </a:ext>
            </a:extLst>
          </p:cNvPr>
          <p:cNvSpPr>
            <a:spLocks noGrp="1"/>
          </p:cNvSpPr>
          <p:nvPr>
            <p:ph type="sldNum" sz="quarter" idx="12"/>
          </p:nvPr>
        </p:nvSpPr>
        <p:spPr>
          <a:xfrm>
            <a:off x="10265568" y="6309360"/>
            <a:ext cx="1088231" cy="365125"/>
          </a:xfrm>
        </p:spPr>
        <p:txBody>
          <a:bodyPr>
            <a:normAutofit/>
          </a:bodyPr>
          <a:lstStyle/>
          <a:p>
            <a:pPr>
              <a:spcAft>
                <a:spcPts val="600"/>
              </a:spcAft>
            </a:pPr>
            <a:fld id="{1CA58C23-D6BE-4A36-B577-9D537A2A4E0E}" type="slidenum">
              <a:rPr lang="en-US">
                <a:solidFill>
                  <a:prstClr val="black">
                    <a:tint val="75000"/>
                  </a:prstClr>
                </a:solidFill>
              </a:rPr>
              <a:pPr>
                <a:spcAft>
                  <a:spcPts val="600"/>
                </a:spcAft>
              </a:pPr>
              <a:t>132</a:t>
            </a:fld>
            <a:endParaRPr lang="en-US">
              <a:solidFill>
                <a:prstClr val="black">
                  <a:tint val="75000"/>
                </a:prstClr>
              </a:solidFill>
            </a:endParaRPr>
          </a:p>
        </p:txBody>
      </p:sp>
      <p:graphicFrame>
        <p:nvGraphicFramePr>
          <p:cNvPr id="7" name="Content Placeholder 2">
            <a:extLst>
              <a:ext uri="{FF2B5EF4-FFF2-40B4-BE49-F238E27FC236}">
                <a16:creationId xmlns:a16="http://schemas.microsoft.com/office/drawing/2014/main" id="{5E7D0ED3-0497-4687-BCEF-D74294F78866}"/>
              </a:ext>
            </a:extLst>
          </p:cNvPr>
          <p:cNvGraphicFramePr>
            <a:graphicFrameLocks noGrp="1"/>
          </p:cNvGraphicFramePr>
          <p:nvPr>
            <p:ph idx="1"/>
            <p:extLst>
              <p:ext uri="{D42A27DB-BD31-4B8C-83A1-F6EECF244321}">
                <p14:modId xmlns:p14="http://schemas.microsoft.com/office/powerpoint/2010/main" val="323461699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46391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2C1650B8-14F3-407B-9EF1-3EBF98D52A6B}"/>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Blockchain Benefits &amp; Risks</a:t>
            </a:r>
          </a:p>
        </p:txBody>
      </p:sp>
      <p:sp>
        <p:nvSpPr>
          <p:cNvPr id="4" name="Footer Placeholder 3">
            <a:extLst>
              <a:ext uri="{FF2B5EF4-FFF2-40B4-BE49-F238E27FC236}">
                <a16:creationId xmlns:a16="http://schemas.microsoft.com/office/drawing/2014/main" id="{6F31EF6E-EFE4-4037-BBE1-3E8C40DFD94A}"/>
              </a:ext>
            </a:extLst>
          </p:cNvPr>
          <p:cNvSpPr>
            <a:spLocks noGrp="1"/>
          </p:cNvSpPr>
          <p:nvPr>
            <p:ph type="ftr" sz="quarter" idx="11"/>
          </p:nvPr>
        </p:nvSpPr>
        <p:spPr>
          <a:xfrm>
            <a:off x="5752105" y="6309360"/>
            <a:ext cx="3898947" cy="365125"/>
          </a:xfrm>
        </p:spPr>
        <p:txBody>
          <a:bodyPr>
            <a:normAutofit/>
          </a:bodyPr>
          <a:lstStyle/>
          <a:p>
            <a:pPr algn="l">
              <a:spcAft>
                <a:spcPts val="600"/>
              </a:spcAft>
            </a:pPr>
            <a:r>
              <a:rPr lang="en-US">
                <a:solidFill>
                  <a:prstClr val="black">
                    <a:tint val="75000"/>
                  </a:prstClr>
                </a:solidFill>
              </a:rPr>
              <a:t>www.GBAglobal.org</a:t>
            </a:r>
          </a:p>
        </p:txBody>
      </p:sp>
      <p:sp>
        <p:nvSpPr>
          <p:cNvPr id="5" name="Slide Number Placeholder 4">
            <a:extLst>
              <a:ext uri="{FF2B5EF4-FFF2-40B4-BE49-F238E27FC236}">
                <a16:creationId xmlns:a16="http://schemas.microsoft.com/office/drawing/2014/main" id="{30D57CED-8CFE-45E5-A691-434D81347C72}"/>
              </a:ext>
            </a:extLst>
          </p:cNvPr>
          <p:cNvSpPr>
            <a:spLocks noGrp="1"/>
          </p:cNvSpPr>
          <p:nvPr>
            <p:ph type="sldNum" sz="quarter" idx="12"/>
          </p:nvPr>
        </p:nvSpPr>
        <p:spPr>
          <a:xfrm>
            <a:off x="10265568" y="6309360"/>
            <a:ext cx="1088231" cy="365125"/>
          </a:xfrm>
        </p:spPr>
        <p:txBody>
          <a:bodyPr>
            <a:normAutofit/>
          </a:bodyPr>
          <a:lstStyle/>
          <a:p>
            <a:pPr>
              <a:spcAft>
                <a:spcPts val="600"/>
              </a:spcAft>
            </a:pPr>
            <a:fld id="{1CA58C23-D6BE-4A36-B577-9D537A2A4E0E}" type="slidenum">
              <a:rPr lang="en-US">
                <a:solidFill>
                  <a:prstClr val="black">
                    <a:tint val="75000"/>
                  </a:prstClr>
                </a:solidFill>
              </a:rPr>
              <a:pPr>
                <a:spcAft>
                  <a:spcPts val="600"/>
                </a:spcAft>
              </a:pPr>
              <a:t>133</a:t>
            </a:fld>
            <a:endParaRPr lang="en-US">
              <a:solidFill>
                <a:prstClr val="black">
                  <a:tint val="75000"/>
                </a:prstClr>
              </a:solidFill>
            </a:endParaRPr>
          </a:p>
        </p:txBody>
      </p:sp>
      <p:graphicFrame>
        <p:nvGraphicFramePr>
          <p:cNvPr id="7" name="Content Placeholder 2">
            <a:extLst>
              <a:ext uri="{FF2B5EF4-FFF2-40B4-BE49-F238E27FC236}">
                <a16:creationId xmlns:a16="http://schemas.microsoft.com/office/drawing/2014/main" id="{C5BD5C47-027D-4403-8428-D15C610AEDDF}"/>
              </a:ext>
            </a:extLst>
          </p:cNvPr>
          <p:cNvGraphicFramePr>
            <a:graphicFrameLocks noGrp="1"/>
          </p:cNvGraphicFramePr>
          <p:nvPr>
            <p:ph idx="1"/>
            <p:extLst>
              <p:ext uri="{D42A27DB-BD31-4B8C-83A1-F6EECF244321}">
                <p14:modId xmlns:p14="http://schemas.microsoft.com/office/powerpoint/2010/main" val="9287919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28540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66334-12B4-4E4A-A87F-840A4AAE85EE}"/>
              </a:ext>
            </a:extLst>
          </p:cNvPr>
          <p:cNvSpPr>
            <a:spLocks noGrp="1"/>
          </p:cNvSpPr>
          <p:nvPr>
            <p:ph type="ctrTitle"/>
          </p:nvPr>
        </p:nvSpPr>
        <p:spPr>
          <a:xfrm>
            <a:off x="1524000" y="1122362"/>
            <a:ext cx="9144000" cy="2840037"/>
          </a:xfrm>
        </p:spPr>
        <p:txBody>
          <a:bodyPr>
            <a:normAutofit/>
          </a:bodyPr>
          <a:lstStyle/>
          <a:p>
            <a:r>
              <a:rPr lang="en-US" sz="5800"/>
              <a:t>Lesson 4</a:t>
            </a:r>
            <a:br>
              <a:rPr lang="en-US" sz="5800"/>
            </a:br>
            <a:r>
              <a:rPr lang="en-US" sz="5800" b="1"/>
              <a:t>Blockchain</a:t>
            </a:r>
          </a:p>
        </p:txBody>
      </p:sp>
      <p:sp>
        <p:nvSpPr>
          <p:cNvPr id="3" name="Subtitle 2">
            <a:extLst>
              <a:ext uri="{FF2B5EF4-FFF2-40B4-BE49-F238E27FC236}">
                <a16:creationId xmlns:a16="http://schemas.microsoft.com/office/drawing/2014/main" id="{DBD6D228-2BB8-4E01-A26C-8030BC335EF6}"/>
              </a:ext>
            </a:extLst>
          </p:cNvPr>
          <p:cNvSpPr>
            <a:spLocks noGrp="1"/>
          </p:cNvSpPr>
          <p:nvPr>
            <p:ph type="subTitle" idx="1"/>
          </p:nvPr>
        </p:nvSpPr>
        <p:spPr>
          <a:xfrm>
            <a:off x="1524000" y="4256436"/>
            <a:ext cx="9144000" cy="1600818"/>
          </a:xfrm>
        </p:spPr>
        <p:txBody>
          <a:bodyPr>
            <a:normAutofit/>
          </a:bodyPr>
          <a:lstStyle/>
          <a:p>
            <a:pPr>
              <a:spcBef>
                <a:spcPts val="600"/>
              </a:spcBef>
              <a:spcAft>
                <a:spcPts val="600"/>
              </a:spcAft>
            </a:pPr>
            <a:r>
              <a:rPr lang="en-US" sz="5400" dirty="0">
                <a:solidFill>
                  <a:schemeClr val="accent1"/>
                </a:solidFill>
              </a:rPr>
              <a:t>Use Cases</a:t>
            </a: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47085220-8253-4E83-B05D-A267035ADEF8}"/>
              </a:ext>
            </a:extLst>
          </p:cNvPr>
          <p:cNvSpPr>
            <a:spLocks noGrp="1"/>
          </p:cNvSpPr>
          <p:nvPr>
            <p:ph type="ftr" sz="quarter" idx="11"/>
          </p:nvPr>
        </p:nvSpPr>
        <p:spPr>
          <a:xfrm>
            <a:off x="4038600" y="6159710"/>
            <a:ext cx="4114800" cy="365125"/>
          </a:xfrm>
        </p:spPr>
        <p:txBody>
          <a:bodyPr>
            <a:normAutofit/>
          </a:bodyPr>
          <a:lstStyle/>
          <a:p>
            <a:pPr>
              <a:spcAft>
                <a:spcPts val="600"/>
              </a:spcAft>
            </a:pPr>
            <a:r>
              <a:rPr lang="en-US"/>
              <a:t>www.GBAglobal.org</a:t>
            </a:r>
          </a:p>
        </p:txBody>
      </p:sp>
      <p:sp>
        <p:nvSpPr>
          <p:cNvPr id="5" name="Slide Number Placeholder 4">
            <a:extLst>
              <a:ext uri="{FF2B5EF4-FFF2-40B4-BE49-F238E27FC236}">
                <a16:creationId xmlns:a16="http://schemas.microsoft.com/office/drawing/2014/main" id="{E29C2CBC-4476-4D2F-BFEB-56F6CEB673A0}"/>
              </a:ext>
            </a:extLst>
          </p:cNvPr>
          <p:cNvSpPr>
            <a:spLocks noGrp="1"/>
          </p:cNvSpPr>
          <p:nvPr>
            <p:ph type="sldNum" sz="quarter" idx="12"/>
          </p:nvPr>
        </p:nvSpPr>
        <p:spPr>
          <a:xfrm>
            <a:off x="8610600" y="6159710"/>
            <a:ext cx="2743200" cy="365125"/>
          </a:xfrm>
        </p:spPr>
        <p:txBody>
          <a:bodyPr>
            <a:normAutofit/>
          </a:bodyPr>
          <a:lstStyle/>
          <a:p>
            <a:pPr>
              <a:spcAft>
                <a:spcPts val="600"/>
              </a:spcAft>
            </a:pPr>
            <a:fld id="{1CA58C23-D6BE-4A36-B577-9D537A2A4E0E}" type="slidenum">
              <a:rPr lang="en-US" smtClean="0"/>
              <a:pPr>
                <a:spcAft>
                  <a:spcPts val="600"/>
                </a:spcAft>
              </a:pPr>
              <a:t>134</a:t>
            </a:fld>
            <a:endParaRPr lang="en-US"/>
          </a:p>
        </p:txBody>
      </p:sp>
    </p:spTree>
    <p:extLst>
      <p:ext uri="{BB962C8B-B14F-4D97-AF65-F5344CB8AC3E}">
        <p14:creationId xmlns:p14="http://schemas.microsoft.com/office/powerpoint/2010/main" val="557351123"/>
      </p:ext>
    </p:extLst>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4867C-32E2-4626-8B09-4A29110E9C67}"/>
              </a:ext>
            </a:extLst>
          </p:cNvPr>
          <p:cNvSpPr>
            <a:spLocks noGrp="1"/>
          </p:cNvSpPr>
          <p:nvPr>
            <p:ph type="title"/>
          </p:nvPr>
        </p:nvSpPr>
        <p:spPr/>
        <p:txBody>
          <a:bodyPr/>
          <a:lstStyle/>
          <a:p>
            <a:r>
              <a:rPr lang="en-US" dirty="0"/>
              <a:t>Blockchain Use Cases</a:t>
            </a:r>
          </a:p>
        </p:txBody>
      </p:sp>
      <p:sp>
        <p:nvSpPr>
          <p:cNvPr id="3" name="Content Placeholder 2">
            <a:extLst>
              <a:ext uri="{FF2B5EF4-FFF2-40B4-BE49-F238E27FC236}">
                <a16:creationId xmlns:a16="http://schemas.microsoft.com/office/drawing/2014/main" id="{81DE4A0B-E39B-4EC4-9BAA-C0EBD730BE92}"/>
              </a:ext>
            </a:extLst>
          </p:cNvPr>
          <p:cNvSpPr>
            <a:spLocks noGrp="1"/>
          </p:cNvSpPr>
          <p:nvPr>
            <p:ph sz="half" idx="1"/>
          </p:nvPr>
        </p:nvSpPr>
        <p:spPr/>
        <p:txBody>
          <a:bodyPr>
            <a:normAutofit fontScale="92500" lnSpcReduction="20000"/>
          </a:bodyPr>
          <a:lstStyle/>
          <a:p>
            <a:r>
              <a:rPr lang="en-US" dirty="0"/>
              <a:t>Acquisition Management</a:t>
            </a:r>
          </a:p>
          <a:p>
            <a:r>
              <a:rPr lang="en-US" dirty="0"/>
              <a:t>Architecture, Engineering, and Construction</a:t>
            </a:r>
          </a:p>
          <a:p>
            <a:r>
              <a:rPr lang="en-US" dirty="0"/>
              <a:t>Artificial Intelligence</a:t>
            </a:r>
          </a:p>
          <a:p>
            <a:r>
              <a:rPr lang="en-US" dirty="0"/>
              <a:t>Asset Management</a:t>
            </a:r>
          </a:p>
          <a:p>
            <a:r>
              <a:rPr lang="en-US" dirty="0"/>
              <a:t>Banking</a:t>
            </a:r>
          </a:p>
          <a:p>
            <a:r>
              <a:rPr lang="en-US" dirty="0"/>
              <a:t>Big Data</a:t>
            </a:r>
          </a:p>
          <a:p>
            <a:r>
              <a:rPr lang="en-US" dirty="0"/>
              <a:t>Budgeting, Accountability &amp; Transparency</a:t>
            </a:r>
          </a:p>
          <a:p>
            <a:r>
              <a:rPr lang="en-US" dirty="0"/>
              <a:t>Cannabis</a:t>
            </a:r>
          </a:p>
          <a:p>
            <a:r>
              <a:rPr lang="en-US" dirty="0"/>
              <a:t>Contract Management</a:t>
            </a:r>
          </a:p>
        </p:txBody>
      </p:sp>
      <p:sp>
        <p:nvSpPr>
          <p:cNvPr id="4" name="Content Placeholder 3">
            <a:extLst>
              <a:ext uri="{FF2B5EF4-FFF2-40B4-BE49-F238E27FC236}">
                <a16:creationId xmlns:a16="http://schemas.microsoft.com/office/drawing/2014/main" id="{81561547-6AD8-4BF8-83FA-63DC28F05CF7}"/>
              </a:ext>
            </a:extLst>
          </p:cNvPr>
          <p:cNvSpPr>
            <a:spLocks noGrp="1"/>
          </p:cNvSpPr>
          <p:nvPr>
            <p:ph sz="half" idx="2"/>
          </p:nvPr>
        </p:nvSpPr>
        <p:spPr/>
        <p:txBody>
          <a:bodyPr>
            <a:normAutofit fontScale="92500" lnSpcReduction="20000"/>
          </a:bodyPr>
          <a:lstStyle/>
          <a:p>
            <a:r>
              <a:rPr lang="en-US" dirty="0"/>
              <a:t>Crypto Asset Management</a:t>
            </a:r>
          </a:p>
          <a:p>
            <a:r>
              <a:rPr lang="en-US" dirty="0"/>
              <a:t>Cybersecurity</a:t>
            </a:r>
          </a:p>
          <a:p>
            <a:r>
              <a:rPr lang="en-US" dirty="0"/>
              <a:t>Digital Identification</a:t>
            </a:r>
          </a:p>
          <a:p>
            <a:r>
              <a:rPr lang="en-US" dirty="0"/>
              <a:t>Economic Analysis</a:t>
            </a:r>
          </a:p>
          <a:p>
            <a:r>
              <a:rPr lang="en-US" dirty="0"/>
              <a:t>Economic Development</a:t>
            </a:r>
          </a:p>
          <a:p>
            <a:r>
              <a:rPr lang="en-US" dirty="0"/>
              <a:t>Education &amp; Training</a:t>
            </a:r>
          </a:p>
          <a:p>
            <a:r>
              <a:rPr lang="en-US" dirty="0"/>
              <a:t>Energy</a:t>
            </a:r>
          </a:p>
          <a:p>
            <a:r>
              <a:rPr lang="en-US" dirty="0"/>
              <a:t>Financial Regulatory &amp; Compliance</a:t>
            </a:r>
          </a:p>
          <a:p>
            <a:r>
              <a:rPr lang="en-US" dirty="0"/>
              <a:t>Government Administration</a:t>
            </a:r>
          </a:p>
        </p:txBody>
      </p:sp>
      <p:sp>
        <p:nvSpPr>
          <p:cNvPr id="5" name="Footer Placeholder 4">
            <a:extLst>
              <a:ext uri="{FF2B5EF4-FFF2-40B4-BE49-F238E27FC236}">
                <a16:creationId xmlns:a16="http://schemas.microsoft.com/office/drawing/2014/main" id="{A7588C64-193D-4661-92CA-E7E0AD8340B1}"/>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B8A3A564-CBC3-4588-ABEC-F6E3DD7522F2}"/>
              </a:ext>
            </a:extLst>
          </p:cNvPr>
          <p:cNvSpPr>
            <a:spLocks noGrp="1"/>
          </p:cNvSpPr>
          <p:nvPr>
            <p:ph type="sldNum" sz="quarter" idx="12"/>
          </p:nvPr>
        </p:nvSpPr>
        <p:spPr/>
        <p:txBody>
          <a:bodyPr/>
          <a:lstStyle/>
          <a:p>
            <a:fld id="{1CA58C23-D6BE-4A36-B577-9D537A2A4E0E}" type="slidenum">
              <a:rPr lang="en-US" smtClean="0"/>
              <a:t>135</a:t>
            </a:fld>
            <a:endParaRPr lang="en-US"/>
          </a:p>
        </p:txBody>
      </p:sp>
    </p:spTree>
    <p:extLst>
      <p:ext uri="{BB962C8B-B14F-4D97-AF65-F5344CB8AC3E}">
        <p14:creationId xmlns:p14="http://schemas.microsoft.com/office/powerpoint/2010/main" val="26780109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4867C-32E2-4626-8B09-4A29110E9C67}"/>
              </a:ext>
            </a:extLst>
          </p:cNvPr>
          <p:cNvSpPr>
            <a:spLocks noGrp="1"/>
          </p:cNvSpPr>
          <p:nvPr>
            <p:ph type="title"/>
          </p:nvPr>
        </p:nvSpPr>
        <p:spPr/>
        <p:txBody>
          <a:bodyPr/>
          <a:lstStyle/>
          <a:p>
            <a:r>
              <a:rPr lang="en-US" dirty="0"/>
              <a:t>Blockchain Use Cases </a:t>
            </a:r>
            <a:r>
              <a:rPr lang="en-US" sz="2400" dirty="0"/>
              <a:t>(</a:t>
            </a:r>
            <a:r>
              <a:rPr lang="en-US" sz="2400" dirty="0" err="1"/>
              <a:t>Cont</a:t>
            </a:r>
            <a:r>
              <a:rPr lang="en-US" sz="2400" dirty="0"/>
              <a:t>)</a:t>
            </a:r>
            <a:endParaRPr lang="en-US" dirty="0"/>
          </a:p>
        </p:txBody>
      </p:sp>
      <p:sp>
        <p:nvSpPr>
          <p:cNvPr id="3" name="Content Placeholder 2">
            <a:extLst>
              <a:ext uri="{FF2B5EF4-FFF2-40B4-BE49-F238E27FC236}">
                <a16:creationId xmlns:a16="http://schemas.microsoft.com/office/drawing/2014/main" id="{81DE4A0B-E39B-4EC4-9BAA-C0EBD730BE92}"/>
              </a:ext>
            </a:extLst>
          </p:cNvPr>
          <p:cNvSpPr>
            <a:spLocks noGrp="1"/>
          </p:cNvSpPr>
          <p:nvPr>
            <p:ph sz="half" idx="1"/>
          </p:nvPr>
        </p:nvSpPr>
        <p:spPr/>
        <p:txBody>
          <a:bodyPr>
            <a:normAutofit lnSpcReduction="10000"/>
          </a:bodyPr>
          <a:lstStyle/>
          <a:p>
            <a:r>
              <a:rPr lang="en-US" dirty="0"/>
              <a:t>Healthcare</a:t>
            </a:r>
          </a:p>
          <a:p>
            <a:r>
              <a:rPr lang="en-US" dirty="0"/>
              <a:t>Higher &amp; Continuing Education</a:t>
            </a:r>
          </a:p>
          <a:p>
            <a:r>
              <a:rPr lang="en-US" dirty="0"/>
              <a:t>Identity Management</a:t>
            </a:r>
          </a:p>
          <a:p>
            <a:r>
              <a:rPr lang="en-US" dirty="0"/>
              <a:t>Information Technology</a:t>
            </a:r>
          </a:p>
          <a:p>
            <a:r>
              <a:rPr lang="en-US" dirty="0"/>
              <a:t>Insurance</a:t>
            </a:r>
          </a:p>
          <a:p>
            <a:r>
              <a:rPr lang="en-US" dirty="0"/>
              <a:t>Intellectual Property (IP)</a:t>
            </a:r>
          </a:p>
          <a:p>
            <a:r>
              <a:rPr lang="en-US" dirty="0"/>
              <a:t>Land Titling</a:t>
            </a:r>
          </a:p>
          <a:p>
            <a:r>
              <a:rPr lang="en-US" dirty="0"/>
              <a:t>Law Enforcement</a:t>
            </a:r>
          </a:p>
          <a:p>
            <a:r>
              <a:rPr lang="en-US" dirty="0"/>
              <a:t>Legislative &amp; Policy</a:t>
            </a:r>
          </a:p>
        </p:txBody>
      </p:sp>
      <p:sp>
        <p:nvSpPr>
          <p:cNvPr id="4" name="Content Placeholder 3">
            <a:extLst>
              <a:ext uri="{FF2B5EF4-FFF2-40B4-BE49-F238E27FC236}">
                <a16:creationId xmlns:a16="http://schemas.microsoft.com/office/drawing/2014/main" id="{81561547-6AD8-4BF8-83FA-63DC28F05CF7}"/>
              </a:ext>
            </a:extLst>
          </p:cNvPr>
          <p:cNvSpPr>
            <a:spLocks noGrp="1"/>
          </p:cNvSpPr>
          <p:nvPr>
            <p:ph sz="half" idx="2"/>
          </p:nvPr>
        </p:nvSpPr>
        <p:spPr>
          <a:xfrm>
            <a:off x="6705864" y="1825625"/>
            <a:ext cx="4647935" cy="4351338"/>
          </a:xfrm>
        </p:spPr>
        <p:txBody>
          <a:bodyPr>
            <a:normAutofit lnSpcReduction="10000"/>
          </a:bodyPr>
          <a:lstStyle/>
          <a:p>
            <a:r>
              <a:rPr lang="en-US" dirty="0"/>
              <a:t>Mining &amp; Cryptocurrency</a:t>
            </a:r>
          </a:p>
          <a:p>
            <a:r>
              <a:rPr lang="en-US" dirty="0"/>
              <a:t>Public Accountability</a:t>
            </a:r>
          </a:p>
          <a:p>
            <a:r>
              <a:rPr lang="en-US" dirty="0"/>
              <a:t>Records Management</a:t>
            </a:r>
          </a:p>
          <a:p>
            <a:r>
              <a:rPr lang="en-US" dirty="0"/>
              <a:t>Simulation</a:t>
            </a:r>
          </a:p>
          <a:p>
            <a:r>
              <a:rPr lang="en-US" dirty="0"/>
              <a:t>Smart City</a:t>
            </a:r>
          </a:p>
          <a:p>
            <a:r>
              <a:rPr lang="en-US" dirty="0"/>
              <a:t>Supply Chain</a:t>
            </a:r>
          </a:p>
          <a:p>
            <a:r>
              <a:rPr lang="en-US" dirty="0"/>
              <a:t>Taxes</a:t>
            </a:r>
          </a:p>
          <a:p>
            <a:r>
              <a:rPr lang="en-US" dirty="0"/>
              <a:t>Telcom, Internet &amp; Comms</a:t>
            </a:r>
          </a:p>
          <a:p>
            <a:r>
              <a:rPr lang="en-US" dirty="0"/>
              <a:t>Voting</a:t>
            </a:r>
          </a:p>
        </p:txBody>
      </p:sp>
      <p:sp>
        <p:nvSpPr>
          <p:cNvPr id="5" name="Footer Placeholder 4">
            <a:extLst>
              <a:ext uri="{FF2B5EF4-FFF2-40B4-BE49-F238E27FC236}">
                <a16:creationId xmlns:a16="http://schemas.microsoft.com/office/drawing/2014/main" id="{A7588C64-193D-4661-92CA-E7E0AD8340B1}"/>
              </a:ext>
            </a:extLst>
          </p:cNvPr>
          <p:cNvSpPr>
            <a:spLocks noGrp="1"/>
          </p:cNvSpPr>
          <p:nvPr>
            <p:ph type="ftr" sz="quarter" idx="11"/>
          </p:nvPr>
        </p:nvSpPr>
        <p:spPr/>
        <p:txBody>
          <a:bodyPr/>
          <a:lstStyle/>
          <a:p>
            <a:r>
              <a:rPr lang="en-US" dirty="0"/>
              <a:t>www.GBAglobal.org</a:t>
            </a:r>
          </a:p>
        </p:txBody>
      </p:sp>
      <p:sp>
        <p:nvSpPr>
          <p:cNvPr id="6" name="Slide Number Placeholder 5">
            <a:extLst>
              <a:ext uri="{FF2B5EF4-FFF2-40B4-BE49-F238E27FC236}">
                <a16:creationId xmlns:a16="http://schemas.microsoft.com/office/drawing/2014/main" id="{B8A3A564-CBC3-4588-ABEC-F6E3DD7522F2}"/>
              </a:ext>
            </a:extLst>
          </p:cNvPr>
          <p:cNvSpPr>
            <a:spLocks noGrp="1"/>
          </p:cNvSpPr>
          <p:nvPr>
            <p:ph type="sldNum" sz="quarter" idx="12"/>
          </p:nvPr>
        </p:nvSpPr>
        <p:spPr/>
        <p:txBody>
          <a:bodyPr/>
          <a:lstStyle/>
          <a:p>
            <a:fld id="{1CA58C23-D6BE-4A36-B577-9D537A2A4E0E}" type="slidenum">
              <a:rPr lang="en-US" smtClean="0"/>
              <a:t>136</a:t>
            </a:fld>
            <a:endParaRPr lang="en-US"/>
          </a:p>
        </p:txBody>
      </p:sp>
      <p:sp>
        <p:nvSpPr>
          <p:cNvPr id="7" name="Oval 6">
            <a:extLst>
              <a:ext uri="{FF2B5EF4-FFF2-40B4-BE49-F238E27FC236}">
                <a16:creationId xmlns:a16="http://schemas.microsoft.com/office/drawing/2014/main" id="{C276A34B-214F-4D72-B624-B917E8EAC735}"/>
              </a:ext>
            </a:extLst>
          </p:cNvPr>
          <p:cNvSpPr/>
          <p:nvPr/>
        </p:nvSpPr>
        <p:spPr>
          <a:xfrm>
            <a:off x="685800" y="2676724"/>
            <a:ext cx="3815862" cy="578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D2F7B9-8042-4D00-A672-DF5FB993D52E}"/>
              </a:ext>
            </a:extLst>
          </p:cNvPr>
          <p:cNvSpPr txBox="1"/>
          <p:nvPr/>
        </p:nvSpPr>
        <p:spPr>
          <a:xfrm>
            <a:off x="4270198" y="4793371"/>
            <a:ext cx="2431878" cy="954107"/>
          </a:xfrm>
          <a:prstGeom prst="rect">
            <a:avLst/>
          </a:prstGeom>
          <a:noFill/>
        </p:spPr>
        <p:txBody>
          <a:bodyPr wrap="square" rtlCol="0">
            <a:spAutoFit/>
          </a:bodyPr>
          <a:lstStyle/>
          <a:p>
            <a:pPr algn="ctr"/>
            <a:r>
              <a:rPr lang="en-US" sz="2800" dirty="0">
                <a:solidFill>
                  <a:srgbClr val="FF0000"/>
                </a:solidFill>
              </a:rPr>
              <a:t>Let's look at some examples</a:t>
            </a:r>
          </a:p>
        </p:txBody>
      </p:sp>
      <p:cxnSp>
        <p:nvCxnSpPr>
          <p:cNvPr id="10" name="Connector: Curved 9">
            <a:extLst>
              <a:ext uri="{FF2B5EF4-FFF2-40B4-BE49-F238E27FC236}">
                <a16:creationId xmlns:a16="http://schemas.microsoft.com/office/drawing/2014/main" id="{D2A95EBB-6FE3-46BE-B558-4BF81ED44230}"/>
              </a:ext>
            </a:extLst>
          </p:cNvPr>
          <p:cNvCxnSpPr>
            <a:cxnSpLocks/>
            <a:stCxn id="7" idx="6"/>
            <a:endCxn id="8" idx="0"/>
          </p:cNvCxnSpPr>
          <p:nvPr/>
        </p:nvCxnSpPr>
        <p:spPr>
          <a:xfrm>
            <a:off x="4501662" y="2966195"/>
            <a:ext cx="984475" cy="1827176"/>
          </a:xfrm>
          <a:prstGeom prst="curvedConnector2">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6139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Image result for digital identity">
            <a:extLst>
              <a:ext uri="{FF2B5EF4-FFF2-40B4-BE49-F238E27FC236}">
                <a16:creationId xmlns:a16="http://schemas.microsoft.com/office/drawing/2014/main" id="{B2064FD1-0F75-476A-9124-51FD060EC0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53" b="1759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46D9CB7-26D6-4F6F-A4BE-97CE56E896A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Identity Management Use Cases</a:t>
            </a:r>
          </a:p>
        </p:txBody>
      </p:sp>
      <p:sp>
        <p:nvSpPr>
          <p:cNvPr id="4" name="Slide Number Placeholder 3">
            <a:extLst>
              <a:ext uri="{FF2B5EF4-FFF2-40B4-BE49-F238E27FC236}">
                <a16:creationId xmlns:a16="http://schemas.microsoft.com/office/drawing/2014/main" id="{9A40E7E1-7308-432F-84CB-DB7FC6D27D0F}"/>
              </a:ext>
            </a:extLst>
          </p:cNvPr>
          <p:cNvSpPr>
            <a:spLocks noGrp="1"/>
          </p:cNvSpPr>
          <p:nvPr>
            <p:ph type="sldNum" sz="quarter" idx="12"/>
          </p:nvPr>
        </p:nvSpPr>
        <p:spPr>
          <a:xfrm>
            <a:off x="9765161" y="2640943"/>
            <a:ext cx="365760" cy="365125"/>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fontScale="40000" lnSpcReduction="20000"/>
          </a:bodyPr>
          <a:lstStyle/>
          <a:p>
            <a:pPr algn="ctr">
              <a:lnSpc>
                <a:spcPct val="90000"/>
              </a:lnSpc>
              <a:spcAft>
                <a:spcPts val="600"/>
              </a:spcAft>
              <a:defRPr/>
            </a:pPr>
            <a:fld id="{1CA58C23-D6BE-4A36-B577-9D537A2A4E0E}" type="slidenum">
              <a:rPr lang="en-US">
                <a:solidFill>
                  <a:schemeClr val="tx1"/>
                </a:solidFill>
                <a:latin typeface="Calibri" panose="020F0502020204030204"/>
              </a:rPr>
              <a:pPr algn="ctr">
                <a:lnSpc>
                  <a:spcPct val="90000"/>
                </a:lnSpc>
                <a:spcAft>
                  <a:spcPts val="600"/>
                </a:spcAft>
                <a:defRPr/>
              </a:pPr>
              <a:t>137</a:t>
            </a:fld>
            <a:endParaRPr lang="en-US">
              <a:solidFill>
                <a:schemeClr val="tx1"/>
              </a:solidFill>
              <a:latin typeface="Calibri" panose="020F0502020204030204"/>
            </a:endParaRP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FBD09FD-4EBF-41EE-B8D1-3332DD19D3E8}"/>
              </a:ext>
            </a:extLst>
          </p:cNvPr>
          <p:cNvSpPr>
            <a:spLocks noGrp="1"/>
          </p:cNvSpPr>
          <p:nvPr>
            <p:ph type="ftr" sz="quarter" idx="11"/>
          </p:nvPr>
        </p:nvSpPr>
        <p:spPr>
          <a:xfrm>
            <a:off x="8413531" y="6137248"/>
            <a:ext cx="3069020" cy="361977"/>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www.GBAglobal.org</a:t>
            </a:r>
          </a:p>
        </p:txBody>
      </p:sp>
    </p:spTree>
    <p:extLst>
      <p:ext uri="{BB962C8B-B14F-4D97-AF65-F5344CB8AC3E}">
        <p14:creationId xmlns:p14="http://schemas.microsoft.com/office/powerpoint/2010/main" val="29480011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txBox="1">
            <a:spLocks noGrp="1"/>
          </p:cNvSpPr>
          <p:nvPr>
            <p:ph type="title"/>
          </p:nvPr>
        </p:nvSpPr>
        <p:spPr>
          <a:xfrm>
            <a:off x="415600" y="546667"/>
            <a:ext cx="11360800" cy="810400"/>
          </a:xfrm>
          <a:prstGeom prst="rect">
            <a:avLst/>
          </a:prstGeom>
          <a:noFill/>
          <a:ln>
            <a:noFill/>
          </a:ln>
        </p:spPr>
        <p:txBody>
          <a:bodyPr vert="horz" wrap="square" lIns="121900" tIns="121900" rIns="121900" bIns="121900" rtlCol="0" anchor="t" anchorCtr="0">
            <a:noAutofit/>
          </a:bodyPr>
          <a:lstStyle/>
          <a:p>
            <a:pPr>
              <a:buSzPct val="25000"/>
            </a:pPr>
            <a:r>
              <a:rPr lang="en-US" dirty="0"/>
              <a:t>Identity Management - 1</a:t>
            </a:r>
          </a:p>
        </p:txBody>
      </p:sp>
      <p:sp>
        <p:nvSpPr>
          <p:cNvPr id="824" name="Shape 824"/>
          <p:cNvSpPr txBox="1">
            <a:spLocks noGrp="1"/>
          </p:cNvSpPr>
          <p:nvPr>
            <p:ph type="body" idx="1"/>
          </p:nvPr>
        </p:nvSpPr>
        <p:spPr>
          <a:xfrm>
            <a:off x="2390773" y="1639833"/>
            <a:ext cx="6829427" cy="4452000"/>
          </a:xfrm>
          <a:prstGeom prst="rect">
            <a:avLst/>
          </a:prstGeom>
          <a:noFill/>
          <a:ln>
            <a:noFill/>
          </a:ln>
        </p:spPr>
        <p:txBody>
          <a:bodyPr vert="horz" wrap="square" lIns="121900" tIns="121900" rIns="121900" bIns="121900" rtlCol="0" anchor="t" anchorCtr="0">
            <a:noAutofit/>
          </a:bodyPr>
          <a:lstStyle/>
          <a:p>
            <a:pPr marL="609585" indent="-304792">
              <a:spcAft>
                <a:spcPts val="0"/>
              </a:spcAft>
              <a:buChar char="●"/>
            </a:pPr>
            <a:r>
              <a:rPr lang="en-US" dirty="0"/>
              <a:t>Applicable to all use cases</a:t>
            </a:r>
          </a:p>
          <a:p>
            <a:pPr marL="609585" indent="-304792">
              <a:spcAft>
                <a:spcPts val="0"/>
              </a:spcAft>
              <a:buChar char="●"/>
            </a:pPr>
            <a:r>
              <a:rPr lang="en-US" dirty="0"/>
              <a:t>Applies to individuals and organizations</a:t>
            </a:r>
          </a:p>
          <a:p>
            <a:pPr marL="609585" indent="-304792">
              <a:spcAft>
                <a:spcPts val="0"/>
              </a:spcAft>
              <a:buChar char="●"/>
            </a:pPr>
            <a:r>
              <a:rPr lang="en-US" dirty="0"/>
              <a:t>Addresses identity vs persona</a:t>
            </a:r>
          </a:p>
          <a:p>
            <a:pPr>
              <a:spcAft>
                <a:spcPts val="0"/>
              </a:spcAft>
            </a:pPr>
            <a:endParaRPr dirty="0"/>
          </a:p>
          <a:p>
            <a:pPr>
              <a:spcAft>
                <a:spcPts val="0"/>
              </a:spcAft>
              <a:buSzPct val="25000"/>
            </a:pPr>
            <a:endParaRPr dirty="0"/>
          </a:p>
        </p:txBody>
      </p:sp>
      <p:sp>
        <p:nvSpPr>
          <p:cNvPr id="825" name="Shape 825"/>
          <p:cNvSpPr txBox="1">
            <a:spLocks noGrp="1"/>
          </p:cNvSpPr>
          <p:nvPr>
            <p:ph type="sldNum" idx="12"/>
          </p:nvPr>
        </p:nvSpPr>
        <p:spPr>
          <a:xfrm>
            <a:off x="11280575" y="6201585"/>
            <a:ext cx="731600" cy="524800"/>
          </a:xfrm>
          <a:prstGeom prst="rect">
            <a:avLst/>
          </a:prstGeom>
          <a:noFill/>
          <a:ln>
            <a:noFill/>
          </a:ln>
        </p:spPr>
        <p:txBody>
          <a:bodyPr vert="horz" wrap="square" lIns="121900" tIns="121900" rIns="121900" bIns="121900" rtlCol="0" anchor="ctr" anchorCtr="0">
            <a:noAutofit/>
          </a:bodyPr>
          <a:lstStyle/>
          <a:p>
            <a:pPr algn="l">
              <a:buClr>
                <a:srgbClr val="000000"/>
              </a:buClr>
              <a:buSzPct val="25000"/>
            </a:pPr>
            <a:fld id="{00000000-1234-1234-1234-123412341234}" type="slidenum">
              <a:rPr lang="en-US" sz="1867">
                <a:solidFill>
                  <a:srgbClr val="000000"/>
                </a:solidFill>
                <a:latin typeface="Arial"/>
                <a:ea typeface="Arial"/>
                <a:cs typeface="Arial"/>
                <a:sym typeface="Arial"/>
              </a:rPr>
              <a:pPr algn="l">
                <a:buClr>
                  <a:srgbClr val="000000"/>
                </a:buClr>
                <a:buSzPct val="25000"/>
              </a:pPr>
              <a:t>138</a:t>
            </a:fld>
            <a:endParaRPr lang="en-US" sz="1867">
              <a:solidFill>
                <a:srgbClr val="000000"/>
              </a:solidFill>
              <a:latin typeface="Arial"/>
              <a:ea typeface="Arial"/>
              <a:cs typeface="Arial"/>
              <a:sym typeface="Arial"/>
            </a:endParaRPr>
          </a:p>
        </p:txBody>
      </p:sp>
      <p:pic>
        <p:nvPicPr>
          <p:cNvPr id="1028" name="Picture 4" descr="Image result for identity"/>
          <p:cNvPicPr>
            <a:picLocks noChangeAspect="1" noChangeArrowheads="1"/>
          </p:cNvPicPr>
          <p:nvPr/>
        </p:nvPicPr>
        <p:blipFill rotWithShape="1">
          <a:blip r:embed="rId3">
            <a:clrChange>
              <a:clrFrom>
                <a:srgbClr val="F3F3F3"/>
              </a:clrFrom>
              <a:clrTo>
                <a:srgbClr val="F3F3F3">
                  <a:alpha val="0"/>
                </a:srgbClr>
              </a:clrTo>
            </a:clrChange>
            <a:extLst>
              <a:ext uri="{28A0092B-C50C-407E-A947-70E740481C1C}">
                <a14:useLocalDpi xmlns:a14="http://schemas.microsoft.com/office/drawing/2010/main" val="0"/>
              </a:ext>
            </a:extLst>
          </a:blip>
          <a:srcRect l="30717" r="29159"/>
          <a:stretch/>
        </p:blipFill>
        <p:spPr bwMode="auto">
          <a:xfrm>
            <a:off x="685800" y="1466217"/>
            <a:ext cx="181927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dentit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9728" y="2707445"/>
            <a:ext cx="2639485" cy="3558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299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Shape 830"/>
          <p:cNvSpPr txBox="1">
            <a:spLocks noGrp="1"/>
          </p:cNvSpPr>
          <p:nvPr>
            <p:ph type="sldNum" idx="12"/>
          </p:nvPr>
        </p:nvSpPr>
        <p:spPr>
          <a:xfrm>
            <a:off x="10276321" y="5883275"/>
            <a:ext cx="771200" cy="365200"/>
          </a:xfrm>
          <a:prstGeom prst="rect">
            <a:avLst/>
          </a:prstGeom>
          <a:noFill/>
          <a:ln>
            <a:noFill/>
          </a:ln>
        </p:spPr>
        <p:txBody>
          <a:bodyPr vert="horz" wrap="square" lIns="121900" tIns="60933" rIns="121900" bIns="60933" rtlCol="0" anchor="ctr" anchorCtr="0">
            <a:noAutofit/>
          </a:bodyPr>
          <a:lstStyle/>
          <a:p>
            <a:pPr>
              <a:buSzPct val="25000"/>
            </a:pPr>
            <a:fld id="{00000000-1234-1234-1234-123412341234}" type="slidenum">
              <a:rPr lang="en-US" sz="1051">
                <a:solidFill>
                  <a:srgbClr val="888888"/>
                </a:solidFill>
                <a:latin typeface="Questrial"/>
                <a:ea typeface="Questrial"/>
                <a:cs typeface="Questrial"/>
                <a:sym typeface="Questrial"/>
              </a:rPr>
              <a:pPr>
                <a:buSzPct val="25000"/>
              </a:pPr>
              <a:t>139</a:t>
            </a:fld>
            <a:endParaRPr lang="en-US" sz="1051">
              <a:solidFill>
                <a:srgbClr val="888888"/>
              </a:solidFill>
              <a:latin typeface="Questrial"/>
              <a:ea typeface="Questrial"/>
              <a:cs typeface="Questrial"/>
              <a:sym typeface="Questrial"/>
            </a:endParaRPr>
          </a:p>
        </p:txBody>
      </p:sp>
      <p:pic>
        <p:nvPicPr>
          <p:cNvPr id="831" name="Shape 831" descr="Image result for id card"/>
          <p:cNvPicPr preferRelativeResize="0"/>
          <p:nvPr/>
        </p:nvPicPr>
        <p:blipFill rotWithShape="1">
          <a:blip r:embed="rId3">
            <a:alphaModFix/>
          </a:blip>
          <a:srcRect/>
          <a:stretch/>
        </p:blipFill>
        <p:spPr>
          <a:xfrm>
            <a:off x="8864047" y="4761388"/>
            <a:ext cx="3327955" cy="2095773"/>
          </a:xfrm>
          <a:prstGeom prst="rect">
            <a:avLst/>
          </a:prstGeom>
          <a:noFill/>
          <a:ln>
            <a:noFill/>
          </a:ln>
        </p:spPr>
      </p:pic>
      <p:grpSp>
        <p:nvGrpSpPr>
          <p:cNvPr id="832" name="Shape 832"/>
          <p:cNvGrpSpPr/>
          <p:nvPr/>
        </p:nvGrpSpPr>
        <p:grpSpPr>
          <a:xfrm>
            <a:off x="3705179" y="1556805"/>
            <a:ext cx="5130912" cy="5229777"/>
            <a:chOff x="2778884" y="1167603"/>
            <a:chExt cx="3848184" cy="3922333"/>
          </a:xfrm>
        </p:grpSpPr>
        <p:pic>
          <p:nvPicPr>
            <p:cNvPr id="833" name="Shape 833"/>
            <p:cNvPicPr preferRelativeResize="0"/>
            <p:nvPr/>
          </p:nvPicPr>
          <p:blipFill rotWithShape="1">
            <a:blip r:embed="rId4">
              <a:alphaModFix/>
            </a:blip>
            <a:srcRect/>
            <a:stretch/>
          </p:blipFill>
          <p:spPr>
            <a:xfrm>
              <a:off x="3168622" y="1167603"/>
              <a:ext cx="1465398" cy="2086394"/>
            </a:xfrm>
            <a:prstGeom prst="rect">
              <a:avLst/>
            </a:prstGeom>
            <a:noFill/>
            <a:ln>
              <a:noFill/>
            </a:ln>
          </p:spPr>
        </p:pic>
        <p:pic>
          <p:nvPicPr>
            <p:cNvPr id="834" name="Shape 834"/>
            <p:cNvPicPr preferRelativeResize="0"/>
            <p:nvPr/>
          </p:nvPicPr>
          <p:blipFill rotWithShape="1">
            <a:blip r:embed="rId5">
              <a:alphaModFix/>
            </a:blip>
            <a:srcRect l="11114" r="11106" b="6699"/>
            <a:stretch/>
          </p:blipFill>
          <p:spPr>
            <a:xfrm>
              <a:off x="4800307" y="3105150"/>
              <a:ext cx="1826761" cy="1485453"/>
            </a:xfrm>
            <a:prstGeom prst="rect">
              <a:avLst/>
            </a:prstGeom>
            <a:noFill/>
            <a:ln>
              <a:noFill/>
            </a:ln>
          </p:spPr>
        </p:pic>
        <p:pic>
          <p:nvPicPr>
            <p:cNvPr id="835" name="Shape 835"/>
            <p:cNvPicPr preferRelativeResize="0"/>
            <p:nvPr/>
          </p:nvPicPr>
          <p:blipFill rotWithShape="1">
            <a:blip r:embed="rId6">
              <a:alphaModFix/>
            </a:blip>
            <a:srcRect/>
            <a:stretch/>
          </p:blipFill>
          <p:spPr>
            <a:xfrm>
              <a:off x="2778884" y="3486150"/>
              <a:ext cx="2002421" cy="1603786"/>
            </a:xfrm>
            <a:prstGeom prst="rect">
              <a:avLst/>
            </a:prstGeom>
            <a:noFill/>
            <a:ln>
              <a:noFill/>
            </a:ln>
          </p:spPr>
        </p:pic>
      </p:grpSp>
      <p:pic>
        <p:nvPicPr>
          <p:cNvPr id="836" name="Shape 836"/>
          <p:cNvPicPr preferRelativeResize="0"/>
          <p:nvPr/>
        </p:nvPicPr>
        <p:blipFill rotWithShape="1">
          <a:blip r:embed="rId7">
            <a:alphaModFix/>
          </a:blip>
          <a:srcRect/>
          <a:stretch/>
        </p:blipFill>
        <p:spPr>
          <a:xfrm>
            <a:off x="6092342" y="1231901"/>
            <a:ext cx="3245999" cy="2501337"/>
          </a:xfrm>
          <a:prstGeom prst="rect">
            <a:avLst/>
          </a:prstGeom>
          <a:noFill/>
          <a:ln>
            <a:noFill/>
          </a:ln>
        </p:spPr>
      </p:pic>
      <p:pic>
        <p:nvPicPr>
          <p:cNvPr id="837" name="Shape 837"/>
          <p:cNvPicPr preferRelativeResize="0"/>
          <p:nvPr/>
        </p:nvPicPr>
        <p:blipFill rotWithShape="1">
          <a:blip r:embed="rId8">
            <a:alphaModFix/>
          </a:blip>
          <a:srcRect/>
          <a:stretch/>
        </p:blipFill>
        <p:spPr>
          <a:xfrm>
            <a:off x="0" y="4272517"/>
            <a:ext cx="3453536" cy="2609252"/>
          </a:xfrm>
          <a:prstGeom prst="rect">
            <a:avLst/>
          </a:prstGeom>
          <a:noFill/>
          <a:ln>
            <a:noFill/>
          </a:ln>
        </p:spPr>
      </p:pic>
      <p:grpSp>
        <p:nvGrpSpPr>
          <p:cNvPr id="838" name="Shape 838"/>
          <p:cNvGrpSpPr/>
          <p:nvPr/>
        </p:nvGrpSpPr>
        <p:grpSpPr>
          <a:xfrm>
            <a:off x="9343542" y="1765299"/>
            <a:ext cx="2339247" cy="2720359"/>
            <a:chOff x="7007656" y="639466"/>
            <a:chExt cx="2136201" cy="2724778"/>
          </a:xfrm>
        </p:grpSpPr>
        <p:pic>
          <p:nvPicPr>
            <p:cNvPr id="839" name="Shape 839"/>
            <p:cNvPicPr preferRelativeResize="0"/>
            <p:nvPr/>
          </p:nvPicPr>
          <p:blipFill rotWithShape="1">
            <a:blip r:embed="rId9">
              <a:alphaModFix/>
            </a:blip>
            <a:srcRect/>
            <a:stretch/>
          </p:blipFill>
          <p:spPr>
            <a:xfrm>
              <a:off x="7007656" y="2020850"/>
              <a:ext cx="2136201" cy="1343394"/>
            </a:xfrm>
            <a:prstGeom prst="rect">
              <a:avLst/>
            </a:prstGeom>
            <a:noFill/>
            <a:ln>
              <a:noFill/>
            </a:ln>
          </p:spPr>
        </p:pic>
        <p:pic>
          <p:nvPicPr>
            <p:cNvPr id="840" name="Shape 840"/>
            <p:cNvPicPr preferRelativeResize="0"/>
            <p:nvPr/>
          </p:nvPicPr>
          <p:blipFill rotWithShape="1">
            <a:blip r:embed="rId10">
              <a:alphaModFix/>
            </a:blip>
            <a:srcRect/>
            <a:stretch/>
          </p:blipFill>
          <p:spPr>
            <a:xfrm>
              <a:off x="7013712" y="639466"/>
              <a:ext cx="2129756" cy="1379965"/>
            </a:xfrm>
            <a:prstGeom prst="rect">
              <a:avLst/>
            </a:prstGeom>
            <a:noFill/>
            <a:ln>
              <a:noFill/>
            </a:ln>
          </p:spPr>
        </p:pic>
      </p:grpSp>
      <p:grpSp>
        <p:nvGrpSpPr>
          <p:cNvPr id="841" name="Shape 841"/>
          <p:cNvGrpSpPr/>
          <p:nvPr/>
        </p:nvGrpSpPr>
        <p:grpSpPr>
          <a:xfrm>
            <a:off x="564" y="819864"/>
            <a:ext cx="4539184" cy="1804779"/>
            <a:chOff x="423" y="614898"/>
            <a:chExt cx="3404388" cy="1353584"/>
          </a:xfrm>
        </p:grpSpPr>
        <p:pic>
          <p:nvPicPr>
            <p:cNvPr id="842" name="Shape 842"/>
            <p:cNvPicPr preferRelativeResize="0"/>
            <p:nvPr/>
          </p:nvPicPr>
          <p:blipFill rotWithShape="1">
            <a:blip r:embed="rId11">
              <a:alphaModFix/>
            </a:blip>
            <a:srcRect r="14980"/>
            <a:stretch/>
          </p:blipFill>
          <p:spPr>
            <a:xfrm>
              <a:off x="423" y="666750"/>
              <a:ext cx="1661752" cy="1301732"/>
            </a:xfrm>
            <a:prstGeom prst="rect">
              <a:avLst/>
            </a:prstGeom>
            <a:noFill/>
            <a:ln>
              <a:noFill/>
            </a:ln>
          </p:spPr>
        </p:pic>
        <p:pic>
          <p:nvPicPr>
            <p:cNvPr id="843" name="Shape 843"/>
            <p:cNvPicPr preferRelativeResize="0"/>
            <p:nvPr/>
          </p:nvPicPr>
          <p:blipFill rotWithShape="1">
            <a:blip r:embed="rId12">
              <a:alphaModFix/>
            </a:blip>
            <a:srcRect/>
            <a:stretch/>
          </p:blipFill>
          <p:spPr>
            <a:xfrm>
              <a:off x="1665478" y="614898"/>
              <a:ext cx="1739333" cy="1312652"/>
            </a:xfrm>
            <a:prstGeom prst="rect">
              <a:avLst/>
            </a:prstGeom>
            <a:noFill/>
            <a:ln>
              <a:noFill/>
            </a:ln>
          </p:spPr>
        </p:pic>
      </p:grpSp>
      <p:pic>
        <p:nvPicPr>
          <p:cNvPr id="844" name="Shape 844"/>
          <p:cNvPicPr preferRelativeResize="0"/>
          <p:nvPr/>
        </p:nvPicPr>
        <p:blipFill rotWithShape="1">
          <a:blip r:embed="rId13">
            <a:alphaModFix/>
          </a:blip>
          <a:srcRect/>
          <a:stretch/>
        </p:blipFill>
        <p:spPr>
          <a:xfrm>
            <a:off x="810213" y="2514600"/>
            <a:ext cx="2743500" cy="1825141"/>
          </a:xfrm>
          <a:prstGeom prst="rect">
            <a:avLst/>
          </a:prstGeom>
          <a:noFill/>
          <a:ln>
            <a:noFill/>
          </a:ln>
        </p:spPr>
      </p:pic>
      <p:sp>
        <p:nvSpPr>
          <p:cNvPr id="845" name="Shape 845"/>
          <p:cNvSpPr txBox="1">
            <a:spLocks noGrp="1"/>
          </p:cNvSpPr>
          <p:nvPr>
            <p:ph type="title"/>
          </p:nvPr>
        </p:nvSpPr>
        <p:spPr>
          <a:xfrm>
            <a:off x="272400" y="75288"/>
            <a:ext cx="10339200" cy="777200"/>
          </a:xfrm>
          <a:prstGeom prst="rect">
            <a:avLst/>
          </a:prstGeom>
          <a:noFill/>
          <a:ln>
            <a:noFill/>
          </a:ln>
        </p:spPr>
        <p:txBody>
          <a:bodyPr vert="horz" wrap="square" lIns="121900" tIns="60933" rIns="121900" bIns="60933" rtlCol="0" anchor="ctr" anchorCtr="0">
            <a:noAutofit/>
          </a:bodyPr>
          <a:lstStyle/>
          <a:p>
            <a:pPr>
              <a:spcBef>
                <a:spcPts val="0"/>
              </a:spcBef>
              <a:buClr>
                <a:srgbClr val="FF0000"/>
              </a:buClr>
              <a:buSzPct val="25000"/>
            </a:pPr>
            <a:r>
              <a:rPr lang="en-US" sz="2667" dirty="0">
                <a:solidFill>
                  <a:srgbClr val="FF0000"/>
                </a:solidFill>
              </a:rPr>
              <a:t>Identity Management – 2 (What Makes an Identity Profile)</a:t>
            </a:r>
            <a:endParaRPr lang="en-US" sz="3733" dirty="0">
              <a:solidFill>
                <a:srgbClr val="FF0000"/>
              </a:solidFill>
            </a:endParaRPr>
          </a:p>
        </p:txBody>
      </p:sp>
      <p:sp>
        <p:nvSpPr>
          <p:cNvPr id="2" name="Footer Placeholder 1">
            <a:extLst>
              <a:ext uri="{FF2B5EF4-FFF2-40B4-BE49-F238E27FC236}">
                <a16:creationId xmlns:a16="http://schemas.microsoft.com/office/drawing/2014/main" id="{EFA10091-30EC-4810-AED6-EE0207E96A54}"/>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337047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1"/>
                                        </p:tgtEl>
                                        <p:attrNameLst>
                                          <p:attrName>style.visibility</p:attrName>
                                        </p:attrNameLst>
                                      </p:cBhvr>
                                      <p:to>
                                        <p:strVal val="visible"/>
                                      </p:to>
                                    </p:set>
                                    <p:animEffect transition="in" filter="fade">
                                      <p:cBhvr>
                                        <p:cTn id="7" dur="500"/>
                                        <p:tgtEl>
                                          <p:spTgt spid="8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2"/>
                                        </p:tgtEl>
                                        <p:attrNameLst>
                                          <p:attrName>style.visibility</p:attrName>
                                        </p:attrNameLst>
                                      </p:cBhvr>
                                      <p:to>
                                        <p:strVal val="visible"/>
                                      </p:to>
                                    </p:set>
                                    <p:animEffect transition="in" filter="fade">
                                      <p:cBhvr>
                                        <p:cTn id="12" dur="500"/>
                                        <p:tgtEl>
                                          <p:spTgt spid="8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8"/>
                                        </p:tgtEl>
                                        <p:attrNameLst>
                                          <p:attrName>style.visibility</p:attrName>
                                        </p:attrNameLst>
                                      </p:cBhvr>
                                      <p:to>
                                        <p:strVal val="visible"/>
                                      </p:to>
                                    </p:set>
                                    <p:animEffect transition="in" filter="fade">
                                      <p:cBhvr>
                                        <p:cTn id="17" dur="500"/>
                                        <p:tgtEl>
                                          <p:spTgt spid="83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44"/>
                                        </p:tgtEl>
                                        <p:attrNameLst>
                                          <p:attrName>style.visibility</p:attrName>
                                        </p:attrNameLst>
                                      </p:cBhvr>
                                      <p:to>
                                        <p:strVal val="visible"/>
                                      </p:to>
                                    </p:set>
                                    <p:anim calcmode="lin" valueType="num">
                                      <p:cBhvr additive="base">
                                        <p:cTn id="22" dur="500"/>
                                        <p:tgtEl>
                                          <p:spTgt spid="84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7"/>
                                        </p:tgtEl>
                                        <p:attrNameLst>
                                          <p:attrName>style.visibility</p:attrName>
                                        </p:attrNameLst>
                                      </p:cBhvr>
                                      <p:to>
                                        <p:strVal val="visible"/>
                                      </p:to>
                                    </p:set>
                                    <p:animEffect transition="in" filter="fade">
                                      <p:cBhvr>
                                        <p:cTn id="27" dur="1000"/>
                                        <p:tgtEl>
                                          <p:spTgt spid="8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1"/>
                                        </p:tgtEl>
                                        <p:attrNameLst>
                                          <p:attrName>style.visibility</p:attrName>
                                        </p:attrNameLst>
                                      </p:cBhvr>
                                      <p:to>
                                        <p:strVal val="visible"/>
                                      </p:to>
                                    </p:set>
                                    <p:animEffect transition="in" filter="fade">
                                      <p:cBhvr>
                                        <p:cTn id="32" dur="500"/>
                                        <p:tgtEl>
                                          <p:spTgt spid="8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36"/>
                                        </p:tgtEl>
                                        <p:attrNameLst>
                                          <p:attrName>style.visibility</p:attrName>
                                        </p:attrNameLst>
                                      </p:cBhvr>
                                      <p:to>
                                        <p:strVal val="visible"/>
                                      </p:to>
                                    </p:set>
                                    <p:animEffect transition="in" filter="fade">
                                      <p:cBhvr>
                                        <p:cTn id="37" dur="2000"/>
                                        <p:tgtEl>
                                          <p:spTgt spid="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0258CA-FCD0-4C93-8676-D1C3DA8BEBB9}"/>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14</a:t>
            </a:fld>
            <a:endParaRPr lang="en" sz="1867" dirty="0">
              <a:solidFill>
                <a:srgbClr val="000000"/>
              </a:solidFill>
              <a:latin typeface="Arial"/>
              <a:ea typeface="Arial"/>
              <a:cs typeface="Arial"/>
              <a:sym typeface="Arial"/>
            </a:endParaRPr>
          </a:p>
        </p:txBody>
      </p:sp>
      <p:sp>
        <p:nvSpPr>
          <p:cNvPr id="5" name="Shape 441">
            <a:extLst>
              <a:ext uri="{FF2B5EF4-FFF2-40B4-BE49-F238E27FC236}">
                <a16:creationId xmlns:a16="http://schemas.microsoft.com/office/drawing/2014/main" id="{887359D8-BD36-48D0-B1E3-CA8794DB95D8}"/>
              </a:ext>
            </a:extLst>
          </p:cNvPr>
          <p:cNvSpPr txBox="1">
            <a:spLocks/>
          </p:cNvSpPr>
          <p:nvPr/>
        </p:nvSpPr>
        <p:spPr>
          <a:xfrm>
            <a:off x="415600" y="1640072"/>
            <a:ext cx="11360800" cy="8104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Roboto"/>
              <a:buNone/>
              <a:defRPr sz="42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4200">
                <a:solidFill>
                  <a:schemeClr val="lt1"/>
                </a:solidFill>
                <a:latin typeface="Roboto"/>
                <a:ea typeface="Roboto"/>
                <a:cs typeface="Roboto"/>
                <a:sym typeface="Roboto"/>
              </a:defRPr>
            </a:lvl2pPr>
            <a:lvl3pPr lvl="2" indent="0">
              <a:spcBef>
                <a:spcPts val="0"/>
              </a:spcBef>
              <a:buClr>
                <a:schemeClr val="lt1"/>
              </a:buClr>
              <a:buFont typeface="Roboto"/>
              <a:buNone/>
              <a:defRPr sz="4200">
                <a:solidFill>
                  <a:schemeClr val="lt1"/>
                </a:solidFill>
                <a:latin typeface="Roboto"/>
                <a:ea typeface="Roboto"/>
                <a:cs typeface="Roboto"/>
                <a:sym typeface="Roboto"/>
              </a:defRPr>
            </a:lvl3pPr>
            <a:lvl4pPr lvl="3" indent="0">
              <a:spcBef>
                <a:spcPts val="0"/>
              </a:spcBef>
              <a:buClr>
                <a:schemeClr val="lt1"/>
              </a:buClr>
              <a:buFont typeface="Roboto"/>
              <a:buNone/>
              <a:defRPr sz="4200">
                <a:solidFill>
                  <a:schemeClr val="lt1"/>
                </a:solidFill>
                <a:latin typeface="Roboto"/>
                <a:ea typeface="Roboto"/>
                <a:cs typeface="Roboto"/>
                <a:sym typeface="Roboto"/>
              </a:defRPr>
            </a:lvl4pPr>
            <a:lvl5pPr lvl="4" indent="0">
              <a:spcBef>
                <a:spcPts val="0"/>
              </a:spcBef>
              <a:buClr>
                <a:schemeClr val="lt1"/>
              </a:buClr>
              <a:buFont typeface="Roboto"/>
              <a:buNone/>
              <a:defRPr sz="4200">
                <a:solidFill>
                  <a:schemeClr val="lt1"/>
                </a:solidFill>
                <a:latin typeface="Roboto"/>
                <a:ea typeface="Roboto"/>
                <a:cs typeface="Roboto"/>
                <a:sym typeface="Roboto"/>
              </a:defRPr>
            </a:lvl5pPr>
            <a:lvl6pPr lvl="5" indent="0">
              <a:spcBef>
                <a:spcPts val="0"/>
              </a:spcBef>
              <a:buClr>
                <a:schemeClr val="lt1"/>
              </a:buClr>
              <a:buFont typeface="Roboto"/>
              <a:buNone/>
              <a:defRPr sz="4200">
                <a:solidFill>
                  <a:schemeClr val="lt1"/>
                </a:solidFill>
                <a:latin typeface="Roboto"/>
                <a:ea typeface="Roboto"/>
                <a:cs typeface="Roboto"/>
                <a:sym typeface="Roboto"/>
              </a:defRPr>
            </a:lvl6pPr>
            <a:lvl7pPr lvl="6" indent="0">
              <a:spcBef>
                <a:spcPts val="0"/>
              </a:spcBef>
              <a:buClr>
                <a:schemeClr val="lt1"/>
              </a:buClr>
              <a:buFont typeface="Roboto"/>
              <a:buNone/>
              <a:defRPr sz="4200">
                <a:solidFill>
                  <a:schemeClr val="lt1"/>
                </a:solidFill>
                <a:latin typeface="Roboto"/>
                <a:ea typeface="Roboto"/>
                <a:cs typeface="Roboto"/>
                <a:sym typeface="Roboto"/>
              </a:defRPr>
            </a:lvl7pPr>
            <a:lvl8pPr lvl="7" indent="0">
              <a:spcBef>
                <a:spcPts val="0"/>
              </a:spcBef>
              <a:buClr>
                <a:schemeClr val="lt1"/>
              </a:buClr>
              <a:buFont typeface="Roboto"/>
              <a:buNone/>
              <a:defRPr sz="4200">
                <a:solidFill>
                  <a:schemeClr val="lt1"/>
                </a:solidFill>
                <a:latin typeface="Roboto"/>
                <a:ea typeface="Roboto"/>
                <a:cs typeface="Roboto"/>
                <a:sym typeface="Roboto"/>
              </a:defRPr>
            </a:lvl8pPr>
            <a:lvl9pPr lvl="8" indent="0">
              <a:spcBef>
                <a:spcPts val="0"/>
              </a:spcBef>
              <a:buClr>
                <a:schemeClr val="lt1"/>
              </a:buClr>
              <a:buFont typeface="Roboto"/>
              <a:buNone/>
              <a:defRPr sz="4200">
                <a:solidFill>
                  <a:schemeClr val="lt1"/>
                </a:solidFill>
                <a:latin typeface="Roboto"/>
                <a:ea typeface="Roboto"/>
                <a:cs typeface="Roboto"/>
                <a:sym typeface="Roboto"/>
              </a:defRPr>
            </a:lvl9pPr>
          </a:lstStyle>
          <a:p>
            <a:r>
              <a:rPr lang="en-US" sz="5600" dirty="0">
                <a:solidFill>
                  <a:srgbClr val="24457C"/>
                </a:solidFill>
                <a:latin typeface="Calibri" charset="0"/>
                <a:ea typeface="Calibri" charset="0"/>
                <a:cs typeface="Calibri" charset="0"/>
              </a:rPr>
              <a:t>How Blockchain Works</a:t>
            </a:r>
          </a:p>
          <a:p>
            <a:endParaRPr lang="en-US" sz="5600" dirty="0"/>
          </a:p>
        </p:txBody>
      </p:sp>
      <p:sp>
        <p:nvSpPr>
          <p:cNvPr id="6" name="Shape 442">
            <a:extLst>
              <a:ext uri="{FF2B5EF4-FFF2-40B4-BE49-F238E27FC236}">
                <a16:creationId xmlns:a16="http://schemas.microsoft.com/office/drawing/2014/main" id="{787B781C-019C-4DCB-B572-6E17A6164901}"/>
              </a:ext>
            </a:extLst>
          </p:cNvPr>
          <p:cNvSpPr txBox="1">
            <a:spLocks/>
          </p:cNvSpPr>
          <p:nvPr/>
        </p:nvSpPr>
        <p:spPr>
          <a:xfrm>
            <a:off x="6521751" y="2606852"/>
            <a:ext cx="5213091" cy="2105453"/>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1pPr>
            <a:lvl2pPr marL="457200" marR="0" lvl="1"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2pPr>
            <a:lvl3pPr marL="914400" marR="0" lvl="2"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3pPr>
            <a:lvl4pPr marL="1371600" marR="0" lvl="3"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4pPr>
            <a:lvl5pPr marL="1828800" marR="0" lvl="4"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5pPr>
            <a:lvl6pPr marL="2286000" marR="0" lvl="5"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6pPr>
            <a:lvl7pPr marL="2743200" marR="0" lvl="6"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7pPr>
            <a:lvl8pPr marL="3200400" marR="0" lvl="7"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8pPr>
            <a:lvl9pPr marL="3657600" marR="0" lvl="8"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9pPr>
          </a:lstStyle>
          <a:p>
            <a:pPr marL="609585" indent="-304792">
              <a:buFont typeface="Roboto"/>
              <a:buChar char="●"/>
            </a:pPr>
            <a:r>
              <a:rPr lang="en-US" sz="2800" dirty="0">
                <a:solidFill>
                  <a:srgbClr val="24457C"/>
                </a:solidFill>
                <a:latin typeface="Calibri" charset="0"/>
                <a:ea typeface="Calibri" charset="0"/>
                <a:cs typeface="Calibri" charset="0"/>
              </a:rPr>
              <a:t>A deeper dive into how the Blockchain actually works</a:t>
            </a:r>
          </a:p>
          <a:p>
            <a:pPr marL="609585" indent="-304792">
              <a:buFont typeface="Roboto"/>
              <a:buChar char="●"/>
            </a:pPr>
            <a:r>
              <a:rPr lang="en-US" sz="2800" dirty="0">
                <a:solidFill>
                  <a:srgbClr val="24457C"/>
                </a:solidFill>
                <a:latin typeface="Calibri" charset="0"/>
                <a:ea typeface="Calibri" charset="0"/>
                <a:cs typeface="Calibri" charset="0"/>
              </a:rPr>
              <a:t>A bit technical</a:t>
            </a:r>
          </a:p>
          <a:p>
            <a:pPr marL="609585" indent="-304792">
              <a:buFont typeface="Roboto"/>
              <a:buChar char="●"/>
            </a:pPr>
            <a:r>
              <a:rPr lang="en-US" sz="2800" dirty="0">
                <a:solidFill>
                  <a:srgbClr val="24457C"/>
                </a:solidFill>
                <a:latin typeface="Calibri" charset="0"/>
                <a:ea typeface="Calibri" charset="0"/>
                <a:cs typeface="Calibri" charset="0"/>
              </a:rPr>
              <a:t>The “Nuts and Bolts”</a:t>
            </a:r>
          </a:p>
          <a:p>
            <a:endParaRPr lang="en-US" sz="2800" dirty="0">
              <a:solidFill>
                <a:schemeClr val="bg1"/>
              </a:solidFill>
            </a:endParaRPr>
          </a:p>
        </p:txBody>
      </p:sp>
      <p:sp>
        <p:nvSpPr>
          <p:cNvPr id="7" name="Shape 443">
            <a:extLst>
              <a:ext uri="{FF2B5EF4-FFF2-40B4-BE49-F238E27FC236}">
                <a16:creationId xmlns:a16="http://schemas.microsoft.com/office/drawing/2014/main" id="{E93B4C3E-99C0-4BDF-8424-2A27A76A2C26}"/>
              </a:ext>
            </a:extLst>
          </p:cNvPr>
          <p:cNvSpPr txBox="1">
            <a:spLocks/>
          </p:cNvSpPr>
          <p:nvPr/>
        </p:nvSpPr>
        <p:spPr>
          <a:xfrm>
            <a:off x="11280575" y="6201585"/>
            <a:ext cx="731600" cy="524800"/>
          </a:xfrm>
          <a:prstGeom prst="rect">
            <a:avLst/>
          </a:prstGeom>
          <a:no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000000"/>
              </a:buClr>
              <a:buSzPct val="25000"/>
              <a:buFont typeface="Arial"/>
              <a:buNone/>
            </a:pPr>
            <a:fld id="{00000000-1234-1234-1234-123412341234}" type="slidenum">
              <a:rPr lang="en" sz="1867"/>
              <a:pPr>
                <a:buClr>
                  <a:srgbClr val="000000"/>
                </a:buClr>
                <a:buSzPct val="25000"/>
                <a:buFont typeface="Arial"/>
                <a:buNone/>
              </a:pPr>
              <a:t>14</a:t>
            </a:fld>
            <a:endParaRPr lang="en" sz="1867" dirty="0"/>
          </a:p>
        </p:txBody>
      </p:sp>
      <p:pic>
        <p:nvPicPr>
          <p:cNvPr id="8" name="Shape 444">
            <a:hlinkClick r:id="rId2"/>
            <a:extLst>
              <a:ext uri="{FF2B5EF4-FFF2-40B4-BE49-F238E27FC236}">
                <a16:creationId xmlns:a16="http://schemas.microsoft.com/office/drawing/2014/main" id="{0C46EAF5-EBCE-491E-8CFE-66BF2E426340}"/>
              </a:ext>
            </a:extLst>
          </p:cNvPr>
          <p:cNvPicPr preferRelativeResize="0"/>
          <p:nvPr/>
        </p:nvPicPr>
        <p:blipFill>
          <a:blip r:embed="rId3">
            <a:alphaModFix/>
          </a:blip>
          <a:stretch>
            <a:fillRect/>
          </a:stretch>
        </p:blipFill>
        <p:spPr>
          <a:xfrm>
            <a:off x="641120" y="2709333"/>
            <a:ext cx="5454881" cy="2945668"/>
          </a:xfrm>
          <a:prstGeom prst="rect">
            <a:avLst/>
          </a:prstGeom>
          <a:noFill/>
          <a:ln>
            <a:noFill/>
          </a:ln>
        </p:spPr>
      </p:pic>
      <p:sp>
        <p:nvSpPr>
          <p:cNvPr id="9" name="TextBox 8">
            <a:extLst>
              <a:ext uri="{FF2B5EF4-FFF2-40B4-BE49-F238E27FC236}">
                <a16:creationId xmlns:a16="http://schemas.microsoft.com/office/drawing/2014/main" id="{37F33027-6F05-4B99-9503-285A8F127098}"/>
              </a:ext>
            </a:extLst>
          </p:cNvPr>
          <p:cNvSpPr txBox="1"/>
          <p:nvPr/>
        </p:nvSpPr>
        <p:spPr>
          <a:xfrm>
            <a:off x="215369" y="5662034"/>
            <a:ext cx="6671207" cy="461665"/>
          </a:xfrm>
          <a:prstGeom prst="rect">
            <a:avLst/>
          </a:prstGeom>
          <a:noFill/>
        </p:spPr>
        <p:txBody>
          <a:bodyPr wrap="square" rtlCol="0">
            <a:spAutoFit/>
          </a:bodyPr>
          <a:lstStyle/>
          <a:p>
            <a:pPr algn="ctr"/>
            <a:r>
              <a:rPr lang="en-US" sz="2400" dirty="0">
                <a:solidFill>
                  <a:srgbClr val="24457C"/>
                </a:solidFill>
              </a:rPr>
              <a:t>https://www.youtube.com/watch?v=r43LhSUUGTQ</a:t>
            </a:r>
          </a:p>
        </p:txBody>
      </p:sp>
      <p:sp>
        <p:nvSpPr>
          <p:cNvPr id="11" name="Left Arrow 10"/>
          <p:cNvSpPr/>
          <p:nvPr/>
        </p:nvSpPr>
        <p:spPr>
          <a:xfrm>
            <a:off x="6306003" y="4789715"/>
            <a:ext cx="3631445" cy="1054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Play Video</a:t>
            </a:r>
          </a:p>
        </p:txBody>
      </p:sp>
      <p:sp>
        <p:nvSpPr>
          <p:cNvPr id="2" name="Footer Placeholder 1">
            <a:extLst>
              <a:ext uri="{FF2B5EF4-FFF2-40B4-BE49-F238E27FC236}">
                <a16:creationId xmlns:a16="http://schemas.microsoft.com/office/drawing/2014/main" id="{08316DB9-DEFF-430C-8269-56624BB4B321}"/>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35868456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Shape 850"/>
          <p:cNvSpPr txBox="1">
            <a:spLocks noGrp="1"/>
          </p:cNvSpPr>
          <p:nvPr>
            <p:ph type="title"/>
          </p:nvPr>
        </p:nvSpPr>
        <p:spPr>
          <a:prstGeom prst="rect">
            <a:avLst/>
          </a:prstGeom>
          <a:noFill/>
          <a:ln>
            <a:noFill/>
          </a:ln>
        </p:spPr>
        <p:txBody>
          <a:bodyPr vert="horz" wrap="square" lIns="121900" tIns="121900" rIns="121900" bIns="121900" rtlCol="0" anchor="t" anchorCtr="0">
            <a:noAutofit/>
          </a:bodyPr>
          <a:lstStyle/>
          <a:p>
            <a:pPr>
              <a:lnSpc>
                <a:spcPct val="100000"/>
              </a:lnSpc>
              <a:spcBef>
                <a:spcPts val="0"/>
              </a:spcBef>
              <a:buClr>
                <a:schemeClr val="dk1"/>
              </a:buClr>
              <a:buSzPct val="25000"/>
            </a:pPr>
            <a:r>
              <a:rPr lang="en-US" sz="4000" dirty="0">
                <a:solidFill>
                  <a:schemeClr val="dk1"/>
                </a:solidFill>
                <a:latin typeface="Roboto"/>
                <a:ea typeface="Roboto"/>
                <a:cs typeface="Roboto"/>
                <a:sym typeface="Roboto"/>
              </a:rPr>
              <a:t>Identity Management - 3</a:t>
            </a:r>
          </a:p>
        </p:txBody>
      </p:sp>
      <p:sp>
        <p:nvSpPr>
          <p:cNvPr id="851" name="Shape 851"/>
          <p:cNvSpPr txBox="1">
            <a:spLocks noGrp="1"/>
          </p:cNvSpPr>
          <p:nvPr>
            <p:ph type="body" idx="1"/>
          </p:nvPr>
        </p:nvSpPr>
        <p:spPr>
          <a:xfrm>
            <a:off x="1065490" y="1390643"/>
            <a:ext cx="5049561" cy="4191000"/>
          </a:xfrm>
          <a:prstGeom prst="rect">
            <a:avLst/>
          </a:prstGeom>
          <a:noFill/>
          <a:ln>
            <a:noFill/>
          </a:ln>
        </p:spPr>
        <p:txBody>
          <a:bodyPr vert="horz" wrap="square" lIns="121900" tIns="121900" rIns="121900" bIns="121900" rtlCol="0" anchor="t" anchorCtr="0">
            <a:noAutofit/>
          </a:bodyPr>
          <a:lstStyle/>
          <a:p>
            <a:pPr>
              <a:lnSpc>
                <a:spcPct val="120000"/>
              </a:lnSpc>
              <a:buNone/>
            </a:pPr>
            <a:r>
              <a:rPr lang="en-US" sz="2133" b="1" i="1" dirty="0">
                <a:solidFill>
                  <a:srgbClr val="000000"/>
                </a:solidFill>
                <a:latin typeface="Questrial"/>
                <a:ea typeface="Questrial"/>
                <a:cs typeface="Questrial"/>
                <a:sym typeface="Questrial"/>
              </a:rPr>
              <a:t>Identity protocols confirmation the:</a:t>
            </a:r>
          </a:p>
          <a:p>
            <a:pPr marL="491054" indent="-406390">
              <a:lnSpc>
                <a:spcPct val="100000"/>
              </a:lnSpc>
              <a:spcBef>
                <a:spcPts val="1067"/>
              </a:spcBef>
              <a:buClr>
                <a:srgbClr val="000000"/>
              </a:buClr>
              <a:buSzPct val="100000"/>
              <a:buFont typeface="Arial"/>
              <a:buChar char="●"/>
            </a:pPr>
            <a:r>
              <a:rPr lang="en-US" sz="2133" dirty="0">
                <a:solidFill>
                  <a:srgbClr val="000000"/>
                </a:solidFill>
                <a:latin typeface="Questrial"/>
                <a:ea typeface="Questrial"/>
                <a:cs typeface="Questrial"/>
                <a:sym typeface="Questrial"/>
              </a:rPr>
              <a:t>Uniqueness of the identity in the intended context </a:t>
            </a:r>
          </a:p>
          <a:p>
            <a:pPr marL="491054" indent="-406390">
              <a:lnSpc>
                <a:spcPct val="100000"/>
              </a:lnSpc>
              <a:spcBef>
                <a:spcPts val="1067"/>
              </a:spcBef>
              <a:buClr>
                <a:srgbClr val="000000"/>
              </a:buClr>
              <a:buSzPct val="100000"/>
              <a:buFont typeface="Arial"/>
              <a:buChar char="●"/>
            </a:pPr>
            <a:r>
              <a:rPr lang="en-US" sz="2133" dirty="0">
                <a:solidFill>
                  <a:srgbClr val="000000"/>
                </a:solidFill>
                <a:latin typeface="Questrial"/>
                <a:ea typeface="Questrial"/>
                <a:cs typeface="Questrial"/>
                <a:sym typeface="Questrial"/>
              </a:rPr>
              <a:t>Claimed identity is legitimate. </a:t>
            </a:r>
          </a:p>
          <a:p>
            <a:pPr marL="491054" indent="-406390">
              <a:lnSpc>
                <a:spcPct val="100000"/>
              </a:lnSpc>
              <a:spcBef>
                <a:spcPts val="1067"/>
              </a:spcBef>
              <a:buClr>
                <a:srgbClr val="000000"/>
              </a:buClr>
              <a:buSzPct val="100000"/>
              <a:buFont typeface="Arial"/>
              <a:buChar char="●"/>
            </a:pPr>
            <a:r>
              <a:rPr lang="en-US" sz="2133" dirty="0">
                <a:solidFill>
                  <a:srgbClr val="000000"/>
                </a:solidFill>
                <a:latin typeface="Questrial"/>
                <a:ea typeface="Questrial"/>
                <a:cs typeface="Questrial"/>
                <a:sym typeface="Questrial"/>
              </a:rPr>
              <a:t>Operation of the identity in the community over time. </a:t>
            </a:r>
          </a:p>
          <a:p>
            <a:pPr marL="491054" indent="-406390">
              <a:lnSpc>
                <a:spcPct val="100000"/>
              </a:lnSpc>
              <a:spcBef>
                <a:spcPts val="1067"/>
              </a:spcBef>
              <a:buClr>
                <a:srgbClr val="000000"/>
              </a:buClr>
              <a:buSzPct val="100000"/>
              <a:buFont typeface="Arial"/>
              <a:buChar char="●"/>
            </a:pPr>
            <a:r>
              <a:rPr lang="en-US" sz="2133" dirty="0">
                <a:solidFill>
                  <a:srgbClr val="000000"/>
                </a:solidFill>
                <a:latin typeface="Questrial"/>
                <a:ea typeface="Questrial"/>
                <a:cs typeface="Questrial"/>
                <a:sym typeface="Questrial"/>
              </a:rPr>
              <a:t>Linkage between the identity and the person claiming the identity. </a:t>
            </a:r>
          </a:p>
          <a:p>
            <a:pPr marL="491054" indent="-406390">
              <a:lnSpc>
                <a:spcPct val="100000"/>
              </a:lnSpc>
              <a:spcBef>
                <a:spcPts val="1067"/>
              </a:spcBef>
              <a:buClr>
                <a:srgbClr val="000000"/>
              </a:buClr>
              <a:buSzPct val="100000"/>
              <a:buFont typeface="Arial"/>
              <a:buChar char="●"/>
            </a:pPr>
            <a:r>
              <a:rPr lang="en-US" sz="2133" dirty="0">
                <a:solidFill>
                  <a:srgbClr val="000000"/>
                </a:solidFill>
                <a:latin typeface="Questrial"/>
                <a:ea typeface="Questrial"/>
                <a:cs typeface="Questrial"/>
                <a:sym typeface="Questrial"/>
              </a:rPr>
              <a:t>Identity is not known to be used fraudulently. </a:t>
            </a:r>
          </a:p>
        </p:txBody>
      </p:sp>
      <p:sp>
        <p:nvSpPr>
          <p:cNvPr id="2" name="Text Placeholder 1"/>
          <p:cNvSpPr>
            <a:spLocks noGrp="1"/>
          </p:cNvSpPr>
          <p:nvPr>
            <p:ph type="body" idx="2"/>
          </p:nvPr>
        </p:nvSpPr>
        <p:spPr>
          <a:xfrm>
            <a:off x="6694755" y="1390643"/>
            <a:ext cx="5068629" cy="4191000"/>
          </a:xfrm>
        </p:spPr>
        <p:txBody>
          <a:bodyPr/>
          <a:lstStyle/>
          <a:p>
            <a:pPr>
              <a:lnSpc>
                <a:spcPct val="120000"/>
              </a:lnSpc>
              <a:spcBef>
                <a:spcPts val="500"/>
              </a:spcBef>
            </a:pPr>
            <a:r>
              <a:rPr lang="en-US" sz="2133" b="1" i="1" dirty="0">
                <a:solidFill>
                  <a:srgbClr val="000000"/>
                </a:solidFill>
                <a:latin typeface="Questrial"/>
                <a:ea typeface="Questrial"/>
                <a:cs typeface="Questrial"/>
                <a:sym typeface="Questrial"/>
              </a:rPr>
              <a:t>Blockchain Solutions</a:t>
            </a:r>
            <a:r>
              <a:rPr lang="en-US" sz="2133" dirty="0">
                <a:solidFill>
                  <a:srgbClr val="000000"/>
                </a:solidFill>
                <a:latin typeface="Questrial"/>
                <a:ea typeface="Questrial"/>
                <a:cs typeface="Questrial"/>
                <a:sym typeface="Questrial"/>
              </a:rPr>
              <a:t>  </a:t>
            </a:r>
          </a:p>
          <a:p>
            <a:pPr marL="491054" indent="-406390">
              <a:lnSpc>
                <a:spcPct val="100000"/>
              </a:lnSpc>
              <a:spcBef>
                <a:spcPts val="1067"/>
              </a:spcBef>
              <a:buClr>
                <a:srgbClr val="000000"/>
              </a:buClr>
              <a:buSzPct val="100000"/>
              <a:buFont typeface="Arial"/>
              <a:buChar char="●"/>
            </a:pPr>
            <a:r>
              <a:rPr lang="en-US" sz="2133" dirty="0">
                <a:solidFill>
                  <a:srgbClr val="000000"/>
                </a:solidFill>
                <a:latin typeface="Questrial"/>
                <a:ea typeface="Questrial"/>
                <a:cs typeface="Questrial"/>
                <a:sym typeface="Questrial"/>
              </a:rPr>
              <a:t>Identity meta-data can be hashed and stored on a blockchain</a:t>
            </a:r>
          </a:p>
          <a:p>
            <a:pPr marL="491054" indent="-406390">
              <a:lnSpc>
                <a:spcPct val="100000"/>
              </a:lnSpc>
              <a:spcBef>
                <a:spcPts val="1067"/>
              </a:spcBef>
              <a:buClr>
                <a:srgbClr val="000000"/>
              </a:buClr>
              <a:buSzPct val="100000"/>
              <a:buFont typeface="Arial"/>
              <a:buChar char="●"/>
            </a:pPr>
            <a:r>
              <a:rPr lang="en-US" sz="2133" dirty="0">
                <a:solidFill>
                  <a:srgbClr val="000000"/>
                </a:solidFill>
                <a:latin typeface="Questrial"/>
                <a:ea typeface="Questrial"/>
                <a:cs typeface="Questrial"/>
                <a:sym typeface="Questrial"/>
              </a:rPr>
              <a:t>Information could be available when and when people need it</a:t>
            </a:r>
          </a:p>
          <a:p>
            <a:pPr marL="491054" indent="-406390">
              <a:lnSpc>
                <a:spcPct val="100000"/>
              </a:lnSpc>
              <a:spcBef>
                <a:spcPts val="1067"/>
              </a:spcBef>
              <a:buClr>
                <a:srgbClr val="000000"/>
              </a:buClr>
              <a:buSzPct val="100000"/>
              <a:buFont typeface="Arial"/>
              <a:buChar char="●"/>
            </a:pPr>
            <a:r>
              <a:rPr lang="en-US" sz="2133" dirty="0">
                <a:solidFill>
                  <a:srgbClr val="000000"/>
                </a:solidFill>
                <a:latin typeface="Questrial"/>
                <a:ea typeface="Questrial"/>
                <a:cs typeface="Questrial"/>
                <a:sym typeface="Questrial"/>
              </a:rPr>
              <a:t>Identity data can be safely and securely recorded and accesses by authorized parties</a:t>
            </a:r>
          </a:p>
          <a:p>
            <a:endParaRPr lang="en-US" dirty="0"/>
          </a:p>
        </p:txBody>
      </p:sp>
      <p:sp>
        <p:nvSpPr>
          <p:cNvPr id="852" name="Shape 852"/>
          <p:cNvSpPr txBox="1">
            <a:spLocks noGrp="1"/>
          </p:cNvSpPr>
          <p:nvPr>
            <p:ph type="sldNum" idx="12"/>
          </p:nvPr>
        </p:nvSpPr>
        <p:spPr>
          <a:prstGeom prst="rect">
            <a:avLst/>
          </a:prstGeom>
          <a:noFill/>
          <a:ln>
            <a:noFill/>
          </a:ln>
        </p:spPr>
        <p:txBody>
          <a:bodyPr vert="horz" wrap="square" lIns="121900" tIns="121900" rIns="121900" bIns="121900" rtlCol="0" anchor="ctr" anchorCtr="0">
            <a:noAutofit/>
          </a:bodyPr>
          <a:lstStyle/>
          <a:p>
            <a:pPr algn="l">
              <a:buClr>
                <a:srgbClr val="000000"/>
              </a:buClr>
              <a:buSzPct val="25000"/>
            </a:pPr>
            <a:fld id="{00000000-1234-1234-1234-123412341234}" type="slidenum">
              <a:rPr lang="en-US" sz="1867">
                <a:solidFill>
                  <a:srgbClr val="000000"/>
                </a:solidFill>
                <a:latin typeface="Arial"/>
                <a:ea typeface="Arial"/>
                <a:cs typeface="Arial"/>
                <a:sym typeface="Arial"/>
              </a:rPr>
              <a:pPr algn="l">
                <a:buClr>
                  <a:srgbClr val="000000"/>
                </a:buClr>
                <a:buSzPct val="25000"/>
              </a:pPr>
              <a:t>140</a:t>
            </a:fld>
            <a:endParaRPr lang="en-US" sz="1867">
              <a:solidFill>
                <a:srgbClr val="000000"/>
              </a:solidFill>
              <a:latin typeface="Arial"/>
              <a:ea typeface="Arial"/>
              <a:cs typeface="Arial"/>
              <a:sym typeface="Arial"/>
            </a:endParaRPr>
          </a:p>
        </p:txBody>
      </p:sp>
      <p:sp>
        <p:nvSpPr>
          <p:cNvPr id="853" name="Shape 853"/>
          <p:cNvSpPr txBox="1"/>
          <p:nvPr/>
        </p:nvSpPr>
        <p:spPr>
          <a:xfrm>
            <a:off x="11151867" y="0"/>
            <a:ext cx="4000000" cy="4000000"/>
          </a:xfrm>
          <a:prstGeom prst="rect">
            <a:avLst/>
          </a:prstGeom>
          <a:noFill/>
          <a:ln>
            <a:noFill/>
          </a:ln>
        </p:spPr>
        <p:txBody>
          <a:bodyPr wrap="square" lIns="121900" tIns="121900" rIns="121900" bIns="121900" anchor="ctr" anchorCtr="0">
            <a:noAutofit/>
          </a:bodyPr>
          <a:lstStyle/>
          <a:p>
            <a:r>
              <a:rPr lang="en-US" sz="2400"/>
              <a:t> </a:t>
            </a:r>
          </a:p>
        </p:txBody>
      </p:sp>
      <p:sp>
        <p:nvSpPr>
          <p:cNvPr id="3" name="Footer Placeholder 2">
            <a:extLst>
              <a:ext uri="{FF2B5EF4-FFF2-40B4-BE49-F238E27FC236}">
                <a16:creationId xmlns:a16="http://schemas.microsoft.com/office/drawing/2014/main" id="{F80E8CFE-DEE2-405A-B7B6-CF73D1F9F92A}"/>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127138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Shape 865"/>
          <p:cNvSpPr txBox="1">
            <a:spLocks noGrp="1"/>
          </p:cNvSpPr>
          <p:nvPr>
            <p:ph type="title"/>
          </p:nvPr>
        </p:nvSpPr>
        <p:spPr>
          <a:xfrm>
            <a:off x="415600" y="546667"/>
            <a:ext cx="11360800" cy="810400"/>
          </a:xfrm>
          <a:prstGeom prst="rect">
            <a:avLst/>
          </a:prstGeom>
        </p:spPr>
        <p:txBody>
          <a:bodyPr vert="horz" wrap="square" lIns="121900" tIns="121900" rIns="121900" bIns="121900" rtlCol="0" anchor="t" anchorCtr="0">
            <a:noAutofit/>
          </a:bodyPr>
          <a:lstStyle/>
          <a:p>
            <a:r>
              <a:rPr lang="en-US"/>
              <a:t>Identity Management</a:t>
            </a:r>
          </a:p>
          <a:p>
            <a:endParaRPr/>
          </a:p>
        </p:txBody>
      </p:sp>
      <p:sp>
        <p:nvSpPr>
          <p:cNvPr id="866" name="Shape 866"/>
          <p:cNvSpPr txBox="1">
            <a:spLocks noGrp="1"/>
          </p:cNvSpPr>
          <p:nvPr>
            <p:ph type="body" idx="1"/>
          </p:nvPr>
        </p:nvSpPr>
        <p:spPr>
          <a:xfrm>
            <a:off x="415601" y="1308849"/>
            <a:ext cx="7321631" cy="4611376"/>
          </a:xfrm>
          <a:prstGeom prst="rect">
            <a:avLst/>
          </a:prstGeom>
        </p:spPr>
        <p:txBody>
          <a:bodyPr vert="horz" wrap="square" lIns="121900" tIns="121900" rIns="121900" bIns="121900" rtlCol="0" anchor="t" anchorCtr="0">
            <a:noAutofit/>
          </a:bodyPr>
          <a:lstStyle/>
          <a:p>
            <a:pPr marL="380990" indent="-380990">
              <a:lnSpc>
                <a:spcPct val="100000"/>
              </a:lnSpc>
              <a:buFont typeface="Arial" panose="020B0604020202020204" pitchFamily="34" charset="0"/>
              <a:buChar char="•"/>
            </a:pPr>
            <a:r>
              <a:rPr lang="en-US" dirty="0"/>
              <a:t>User generated date is collected by companies like:</a:t>
            </a:r>
          </a:p>
          <a:p>
            <a:pPr marL="380990" indent="-380990">
              <a:lnSpc>
                <a:spcPct val="100000"/>
              </a:lnSpc>
              <a:buFont typeface="Arial" panose="020B0604020202020204" pitchFamily="34" charset="0"/>
              <a:buChar char="•"/>
            </a:pPr>
            <a:r>
              <a:rPr lang="en-US" dirty="0"/>
              <a:t>Google, Facebook, Retail Stores</a:t>
            </a:r>
          </a:p>
          <a:p>
            <a:pPr marL="380990" indent="-380990">
              <a:lnSpc>
                <a:spcPct val="100000"/>
              </a:lnSpc>
              <a:buFont typeface="Arial" panose="020B0604020202020204" pitchFamily="34" charset="0"/>
              <a:buChar char="•"/>
            </a:pPr>
            <a:r>
              <a:rPr lang="en-US" dirty="0"/>
              <a:t>Sold to “data mines” who then resell that information to advertisers. </a:t>
            </a:r>
          </a:p>
          <a:p>
            <a:pPr marL="380990" indent="-380990">
              <a:lnSpc>
                <a:spcPct val="100000"/>
              </a:lnSpc>
              <a:buFont typeface="Arial" panose="020B0604020202020204" pitchFamily="34" charset="0"/>
              <a:buChar char="•"/>
            </a:pPr>
            <a:r>
              <a:rPr lang="en-US" dirty="0"/>
              <a:t>Hosting digital identities on a blockchain gives the individual users power over who has access to their personal data.</a:t>
            </a:r>
          </a:p>
          <a:p>
            <a:pPr marL="380990" indent="-380990">
              <a:lnSpc>
                <a:spcPct val="100000"/>
              </a:lnSpc>
              <a:buFont typeface="Arial" panose="020B0604020202020204" pitchFamily="34" charset="0"/>
              <a:buChar char="•"/>
            </a:pPr>
            <a:r>
              <a:rPr lang="en-US" dirty="0"/>
              <a:t>Blockchain based Identity management would allow for greater transparency in the collection and use of personal data. </a:t>
            </a:r>
          </a:p>
        </p:txBody>
      </p:sp>
      <p:sp>
        <p:nvSpPr>
          <p:cNvPr id="867" name="Shape 867"/>
          <p:cNvSpPr txBox="1">
            <a:spLocks noGrp="1"/>
          </p:cNvSpPr>
          <p:nvPr>
            <p:ph type="sldNum" idx="12"/>
          </p:nvPr>
        </p:nvSpPr>
        <p:spPr>
          <a:xfrm>
            <a:off x="11280575" y="6201585"/>
            <a:ext cx="731600" cy="524800"/>
          </a:xfrm>
          <a:prstGeom prst="rect">
            <a:avLst/>
          </a:prstGeom>
        </p:spPr>
        <p:txBody>
          <a:bodyPr vert="horz" wrap="square" lIns="121900" tIns="121900" rIns="121900" bIns="121900" rtlCol="0" anchor="ctr" anchorCtr="0">
            <a:noAutofit/>
          </a:bodyPr>
          <a:lstStyle/>
          <a:p>
            <a:pPr>
              <a:buClr>
                <a:srgbClr val="000000"/>
              </a:buClr>
              <a:buSzPct val="25000"/>
            </a:pPr>
            <a:fld id="{00000000-1234-1234-1234-123412341234}" type="slidenum">
              <a:rPr lang="en-US"/>
              <a:pPr>
                <a:buClr>
                  <a:srgbClr val="000000"/>
                </a:buClr>
                <a:buSzPct val="25000"/>
              </a:pPr>
              <a:t>141</a:t>
            </a:fld>
            <a:endParaRPr lang="en-US"/>
          </a:p>
        </p:txBody>
      </p:sp>
      <p:pic>
        <p:nvPicPr>
          <p:cNvPr id="6" name="Picture 2" descr="Image result for digital ident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769" y="2430868"/>
            <a:ext cx="4689231" cy="340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588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45DB11D-F39E-4444-9AE7-BA249139FFAE}"/>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Lesson 5</a:t>
            </a:r>
            <a:br>
              <a:rPr lang="en-US" sz="5800" kern="1200" dirty="0">
                <a:solidFill>
                  <a:schemeClr val="tx1"/>
                </a:solidFill>
                <a:latin typeface="+mj-lt"/>
                <a:ea typeface="+mj-ea"/>
                <a:cs typeface="+mj-cs"/>
              </a:rPr>
            </a:br>
            <a:r>
              <a:rPr lang="en-US" sz="5800" kern="1200" dirty="0">
                <a:solidFill>
                  <a:schemeClr val="tx1"/>
                </a:solidFill>
                <a:latin typeface="+mj-lt"/>
                <a:ea typeface="+mj-ea"/>
                <a:cs typeface="+mj-cs"/>
              </a:rPr>
              <a:t>Real-world Use Case</a:t>
            </a:r>
            <a:br>
              <a:rPr lang="en-US" sz="5800" kern="1200" dirty="0">
                <a:solidFill>
                  <a:schemeClr val="tx1"/>
                </a:solidFill>
                <a:latin typeface="+mj-lt"/>
                <a:ea typeface="+mj-ea"/>
                <a:cs typeface="+mj-cs"/>
              </a:rPr>
            </a:br>
            <a:endParaRPr lang="en-US" sz="5800" kern="1200" dirty="0">
              <a:solidFill>
                <a:schemeClr val="tx1"/>
              </a:solidFill>
              <a:latin typeface="+mj-lt"/>
              <a:ea typeface="+mj-ea"/>
              <a:cs typeface="+mj-cs"/>
            </a:endParaRPr>
          </a:p>
        </p:txBody>
      </p:sp>
      <p:sp>
        <p:nvSpPr>
          <p:cNvPr id="7" name="Text Placeholder 6">
            <a:extLst>
              <a:ext uri="{FF2B5EF4-FFF2-40B4-BE49-F238E27FC236}">
                <a16:creationId xmlns:a16="http://schemas.microsoft.com/office/drawing/2014/main" id="{00703F2B-B6B9-4AF7-86F9-548B7AD9E394}"/>
              </a:ext>
            </a:extLst>
          </p:cNvPr>
          <p:cNvSpPr>
            <a:spLocks noGrp="1"/>
          </p:cNvSpPr>
          <p:nvPr>
            <p:ph type="body" idx="1"/>
          </p:nvPr>
        </p:nvSpPr>
        <p:spPr>
          <a:xfrm>
            <a:off x="1524000" y="4256436"/>
            <a:ext cx="9144000" cy="1600818"/>
          </a:xfrm>
        </p:spPr>
        <p:txBody>
          <a:bodyPr vert="horz" lIns="91440" tIns="45720" rIns="91440" bIns="45720" rtlCol="0">
            <a:normAutofit/>
          </a:bodyPr>
          <a:lstStyle/>
          <a:p>
            <a:pPr algn="ctr"/>
            <a:r>
              <a:rPr lang="en-US" sz="4000" kern="1200" dirty="0">
                <a:solidFill>
                  <a:schemeClr val="accent1"/>
                </a:solidFill>
                <a:latin typeface="+mn-lt"/>
                <a:ea typeface="+mn-ea"/>
                <a:cs typeface="+mn-cs"/>
              </a:rPr>
              <a:t>&amp; Adoption of Blockchain Technology</a:t>
            </a:r>
          </a:p>
        </p:txBody>
      </p:sp>
      <p:cxnSp>
        <p:nvCxnSpPr>
          <p:cNvPr id="16" name="Straight Connector 15">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EEDB2FE-EEA6-451C-9DF2-282B67CA27A3}"/>
              </a:ext>
            </a:extLst>
          </p:cNvPr>
          <p:cNvSpPr>
            <a:spLocks noGrp="1"/>
          </p:cNvSpPr>
          <p:nvPr>
            <p:ph type="ftr" sz="quarter" idx="11"/>
          </p:nvPr>
        </p:nvSpPr>
        <p:spPr>
          <a:xfrm>
            <a:off x="4038600" y="615971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www.GBAglobal.org</a:t>
            </a:r>
          </a:p>
        </p:txBody>
      </p:sp>
      <p:sp>
        <p:nvSpPr>
          <p:cNvPr id="5" name="Slide Number Placeholder 4">
            <a:extLst>
              <a:ext uri="{FF2B5EF4-FFF2-40B4-BE49-F238E27FC236}">
                <a16:creationId xmlns:a16="http://schemas.microsoft.com/office/drawing/2014/main" id="{A393BC3D-9E94-48E1-B757-7FFF2C2E2049}"/>
              </a:ext>
            </a:extLst>
          </p:cNvPr>
          <p:cNvSpPr>
            <a:spLocks noGrp="1"/>
          </p:cNvSpPr>
          <p:nvPr>
            <p:ph type="sldNum" sz="quarter" idx="12"/>
          </p:nvPr>
        </p:nvSpPr>
        <p:spPr>
          <a:xfrm>
            <a:off x="8610600" y="6159710"/>
            <a:ext cx="2743200" cy="365125"/>
          </a:xfrm>
        </p:spPr>
        <p:txBody>
          <a:bodyPr vert="horz" lIns="91440" tIns="45720" rIns="91440" bIns="45720" rtlCol="0" anchor="ctr">
            <a:normAutofit/>
          </a:bodyPr>
          <a:lstStyle/>
          <a:p>
            <a:pPr>
              <a:spcAft>
                <a:spcPts val="600"/>
              </a:spcAft>
            </a:pPr>
            <a:fld id="{1CA58C23-D6BE-4A36-B577-9D537A2A4E0E}" type="slidenum">
              <a:rPr lang="en-US" smtClean="0"/>
              <a:pPr>
                <a:spcAft>
                  <a:spcPts val="600"/>
                </a:spcAft>
              </a:pPr>
              <a:t>142</a:t>
            </a:fld>
            <a:endParaRPr lang="en-US"/>
          </a:p>
        </p:txBody>
      </p:sp>
    </p:spTree>
    <p:extLst>
      <p:ext uri="{BB962C8B-B14F-4D97-AF65-F5344CB8AC3E}">
        <p14:creationId xmlns:p14="http://schemas.microsoft.com/office/powerpoint/2010/main" val="2052710879"/>
      </p:ext>
    </p:extLst>
  </p:cSld>
  <p:clrMapOvr>
    <a:overrideClrMapping bg1="dk1" tx1="lt1" bg2="dk2"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C9FDF-39FD-4E45-B38D-DEABEBA1ACE4}"/>
              </a:ext>
            </a:extLst>
          </p:cNvPr>
          <p:cNvSpPr>
            <a:spLocks noGrp="1"/>
          </p:cNvSpPr>
          <p:nvPr>
            <p:ph type="title"/>
          </p:nvPr>
        </p:nvSpPr>
        <p:spPr>
          <a:xfrm>
            <a:off x="415601" y="440131"/>
            <a:ext cx="9401639" cy="810400"/>
          </a:xfrm>
        </p:spPr>
        <p:txBody>
          <a:bodyPr>
            <a:normAutofit fontScale="90000"/>
          </a:bodyPr>
          <a:lstStyle/>
          <a:p>
            <a:pPr algn="ctr"/>
            <a:r>
              <a:rPr lang="en-US" sz="3200" dirty="0"/>
              <a:t>Blockchain Use Cases in Every Industry, Everywhere</a:t>
            </a:r>
          </a:p>
        </p:txBody>
      </p:sp>
      <p:sp>
        <p:nvSpPr>
          <p:cNvPr id="8" name="Text Placeholder 7">
            <a:extLst>
              <a:ext uri="{FF2B5EF4-FFF2-40B4-BE49-F238E27FC236}">
                <a16:creationId xmlns:a16="http://schemas.microsoft.com/office/drawing/2014/main" id="{21985196-4F38-46D9-BF42-75B84608E048}"/>
              </a:ext>
            </a:extLst>
          </p:cNvPr>
          <p:cNvSpPr>
            <a:spLocks noGrp="1"/>
          </p:cNvSpPr>
          <p:nvPr>
            <p:ph type="body" idx="1"/>
          </p:nvPr>
        </p:nvSpPr>
        <p:spPr>
          <a:xfrm>
            <a:off x="415602" y="1379545"/>
            <a:ext cx="3137492" cy="4452000"/>
          </a:xfrm>
        </p:spPr>
        <p:txBody>
          <a:bodyPr>
            <a:normAutofit/>
          </a:bodyPr>
          <a:lstStyle/>
          <a:p>
            <a:pPr>
              <a:lnSpc>
                <a:spcPct val="100000"/>
              </a:lnSpc>
              <a:spcBef>
                <a:spcPts val="800"/>
              </a:spcBef>
              <a:spcAft>
                <a:spcPts val="800"/>
              </a:spcAft>
            </a:pPr>
            <a:r>
              <a:rPr lang="en-US" dirty="0"/>
              <a:t>Contract Management</a:t>
            </a:r>
          </a:p>
          <a:p>
            <a:pPr>
              <a:lnSpc>
                <a:spcPct val="100000"/>
              </a:lnSpc>
              <a:spcBef>
                <a:spcPts val="800"/>
              </a:spcBef>
              <a:spcAft>
                <a:spcPts val="800"/>
              </a:spcAft>
            </a:pPr>
            <a:r>
              <a:rPr lang="en-US" dirty="0"/>
              <a:t>Financial Oversight</a:t>
            </a:r>
          </a:p>
          <a:p>
            <a:pPr>
              <a:lnSpc>
                <a:spcPct val="100000"/>
              </a:lnSpc>
              <a:spcBef>
                <a:spcPts val="800"/>
              </a:spcBef>
              <a:spcAft>
                <a:spcPts val="800"/>
              </a:spcAft>
            </a:pPr>
            <a:r>
              <a:rPr lang="en-US" dirty="0"/>
              <a:t>Cryptocurrency Economic Analysis</a:t>
            </a:r>
          </a:p>
          <a:p>
            <a:pPr>
              <a:lnSpc>
                <a:spcPct val="100000"/>
              </a:lnSpc>
              <a:spcBef>
                <a:spcPts val="800"/>
              </a:spcBef>
              <a:spcAft>
                <a:spcPts val="800"/>
              </a:spcAft>
            </a:pPr>
            <a:r>
              <a:rPr lang="en-US" dirty="0"/>
              <a:t>Cybersecurity</a:t>
            </a:r>
          </a:p>
          <a:p>
            <a:pPr>
              <a:lnSpc>
                <a:spcPct val="100000"/>
              </a:lnSpc>
              <a:spcBef>
                <a:spcPts val="800"/>
              </a:spcBef>
              <a:spcAft>
                <a:spcPts val="800"/>
              </a:spcAft>
            </a:pPr>
            <a:r>
              <a:rPr lang="en-US" dirty="0"/>
              <a:t>Education</a:t>
            </a:r>
          </a:p>
          <a:p>
            <a:pPr>
              <a:lnSpc>
                <a:spcPct val="100000"/>
              </a:lnSpc>
              <a:spcBef>
                <a:spcPts val="800"/>
              </a:spcBef>
              <a:spcAft>
                <a:spcPts val="800"/>
              </a:spcAft>
            </a:pPr>
            <a:r>
              <a:rPr lang="en-US" dirty="0"/>
              <a:t>Land Titling</a:t>
            </a:r>
          </a:p>
        </p:txBody>
      </p:sp>
      <p:sp>
        <p:nvSpPr>
          <p:cNvPr id="9" name="Text Placeholder 8">
            <a:extLst>
              <a:ext uri="{FF2B5EF4-FFF2-40B4-BE49-F238E27FC236}">
                <a16:creationId xmlns:a16="http://schemas.microsoft.com/office/drawing/2014/main" id="{9FA1D7A8-BBE9-4E22-80B0-B8775D739EAC}"/>
              </a:ext>
            </a:extLst>
          </p:cNvPr>
          <p:cNvSpPr>
            <a:spLocks noGrp="1"/>
          </p:cNvSpPr>
          <p:nvPr>
            <p:ph type="body" idx="2"/>
          </p:nvPr>
        </p:nvSpPr>
        <p:spPr>
          <a:xfrm>
            <a:off x="8320035" y="1379545"/>
            <a:ext cx="3456365" cy="4452000"/>
          </a:xfrm>
        </p:spPr>
        <p:txBody>
          <a:bodyPr>
            <a:normAutofit/>
          </a:bodyPr>
          <a:lstStyle/>
          <a:p>
            <a:pPr>
              <a:lnSpc>
                <a:spcPct val="100000"/>
              </a:lnSpc>
              <a:spcBef>
                <a:spcPts val="800"/>
              </a:spcBef>
              <a:spcAft>
                <a:spcPts val="800"/>
              </a:spcAft>
            </a:pPr>
            <a:r>
              <a:rPr lang="en-US" dirty="0"/>
              <a:t>Government Administration</a:t>
            </a:r>
          </a:p>
          <a:p>
            <a:pPr>
              <a:lnSpc>
                <a:spcPct val="100000"/>
              </a:lnSpc>
              <a:spcBef>
                <a:spcPts val="800"/>
              </a:spcBef>
              <a:spcAft>
                <a:spcPts val="800"/>
              </a:spcAft>
            </a:pPr>
            <a:r>
              <a:rPr lang="en-US" dirty="0"/>
              <a:t>Identity Management</a:t>
            </a:r>
          </a:p>
          <a:p>
            <a:pPr>
              <a:lnSpc>
                <a:spcPct val="100000"/>
              </a:lnSpc>
              <a:spcBef>
                <a:spcPts val="800"/>
              </a:spcBef>
              <a:spcAft>
                <a:spcPts val="800"/>
              </a:spcAft>
            </a:pPr>
            <a:r>
              <a:rPr lang="en-US" dirty="0"/>
              <a:t>Legal &amp; Legislative</a:t>
            </a:r>
          </a:p>
          <a:p>
            <a:pPr>
              <a:lnSpc>
                <a:spcPct val="100000"/>
              </a:lnSpc>
              <a:spcBef>
                <a:spcPts val="800"/>
              </a:spcBef>
              <a:spcAft>
                <a:spcPts val="800"/>
              </a:spcAft>
            </a:pPr>
            <a:r>
              <a:rPr lang="en-US" sz="2800" b="1" dirty="0"/>
              <a:t>Healthcare</a:t>
            </a:r>
          </a:p>
          <a:p>
            <a:pPr>
              <a:lnSpc>
                <a:spcPct val="100000"/>
              </a:lnSpc>
              <a:spcBef>
                <a:spcPts val="800"/>
              </a:spcBef>
              <a:spcAft>
                <a:spcPts val="800"/>
              </a:spcAft>
            </a:pPr>
            <a:r>
              <a:rPr lang="en-US" dirty="0"/>
              <a:t>Intellectual Property</a:t>
            </a:r>
          </a:p>
          <a:p>
            <a:pPr>
              <a:lnSpc>
                <a:spcPct val="100000"/>
              </a:lnSpc>
              <a:spcBef>
                <a:spcPts val="800"/>
              </a:spcBef>
              <a:spcAft>
                <a:spcPts val="800"/>
              </a:spcAft>
            </a:pPr>
            <a:r>
              <a:rPr lang="en-US" dirty="0"/>
              <a:t>Smart City</a:t>
            </a:r>
          </a:p>
          <a:p>
            <a:pPr>
              <a:lnSpc>
                <a:spcPct val="100000"/>
              </a:lnSpc>
              <a:spcBef>
                <a:spcPts val="800"/>
              </a:spcBef>
              <a:spcAft>
                <a:spcPts val="800"/>
              </a:spcAft>
            </a:pPr>
            <a:r>
              <a:rPr lang="en-US" dirty="0"/>
              <a:t>Supply Chain</a:t>
            </a:r>
          </a:p>
          <a:p>
            <a:pPr>
              <a:lnSpc>
                <a:spcPct val="100000"/>
              </a:lnSpc>
              <a:spcBef>
                <a:spcPts val="800"/>
              </a:spcBef>
              <a:spcAft>
                <a:spcPts val="800"/>
              </a:spcAft>
            </a:pPr>
            <a:r>
              <a:rPr lang="en-US" dirty="0"/>
              <a:t>Voting</a:t>
            </a:r>
          </a:p>
          <a:p>
            <a:pPr>
              <a:spcBef>
                <a:spcPts val="800"/>
              </a:spcBef>
              <a:spcAft>
                <a:spcPts val="800"/>
              </a:spcAft>
            </a:pPr>
            <a:endParaRPr lang="en-US" dirty="0"/>
          </a:p>
        </p:txBody>
      </p:sp>
      <p:sp>
        <p:nvSpPr>
          <p:cNvPr id="4" name="Slide Number Placeholder 3">
            <a:extLst>
              <a:ext uri="{FF2B5EF4-FFF2-40B4-BE49-F238E27FC236}">
                <a16:creationId xmlns:a16="http://schemas.microsoft.com/office/drawing/2014/main" id="{53B501BB-FF0A-406D-AD9C-C70241E48210}"/>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143</a:t>
            </a:fld>
            <a:endParaRPr lang="en" sz="1867" dirty="0">
              <a:solidFill>
                <a:srgbClr val="000000"/>
              </a:solidFill>
              <a:latin typeface="Arial"/>
              <a:ea typeface="Arial"/>
              <a:cs typeface="Arial"/>
              <a:sym typeface="Arial"/>
            </a:endParaRPr>
          </a:p>
        </p:txBody>
      </p:sp>
      <p:pic>
        <p:nvPicPr>
          <p:cNvPr id="10" name="Picture 9" descr="A close up of a map&#10;&#10;Description automatically generated">
            <a:extLst>
              <a:ext uri="{FF2B5EF4-FFF2-40B4-BE49-F238E27FC236}">
                <a16:creationId xmlns:a16="http://schemas.microsoft.com/office/drawing/2014/main" id="{27BA3B32-E6B9-41CF-8B8B-14FEA600E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065" y="2009271"/>
            <a:ext cx="4719003" cy="2197435"/>
          </a:xfrm>
          <a:prstGeom prst="rect">
            <a:avLst/>
          </a:prstGeom>
        </p:spPr>
      </p:pic>
      <p:sp>
        <p:nvSpPr>
          <p:cNvPr id="3" name="Oval 2">
            <a:extLst>
              <a:ext uri="{FF2B5EF4-FFF2-40B4-BE49-F238E27FC236}">
                <a16:creationId xmlns:a16="http://schemas.microsoft.com/office/drawing/2014/main" id="{023B83EC-E8C1-4C34-A1B5-A7BA9EE6F8B1}"/>
              </a:ext>
            </a:extLst>
          </p:cNvPr>
          <p:cNvSpPr/>
          <p:nvPr/>
        </p:nvSpPr>
        <p:spPr>
          <a:xfrm>
            <a:off x="8119068" y="2780923"/>
            <a:ext cx="2552281" cy="7587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F8BC642-C748-4B3A-A682-7951E9105EE4}"/>
              </a:ext>
            </a:extLst>
          </p:cNvPr>
          <p:cNvSpPr txBox="1"/>
          <p:nvPr/>
        </p:nvSpPr>
        <p:spPr>
          <a:xfrm>
            <a:off x="4313755" y="5184949"/>
            <a:ext cx="3044651" cy="954107"/>
          </a:xfrm>
          <a:prstGeom prst="rect">
            <a:avLst/>
          </a:prstGeom>
          <a:noFill/>
        </p:spPr>
        <p:txBody>
          <a:bodyPr wrap="square" rtlCol="0">
            <a:spAutoFit/>
          </a:bodyPr>
          <a:lstStyle/>
          <a:p>
            <a:pPr algn="ctr"/>
            <a:r>
              <a:rPr lang="en-US" sz="2800" dirty="0">
                <a:solidFill>
                  <a:srgbClr val="FF0000"/>
                </a:solidFill>
              </a:rPr>
              <a:t>Let's look at some examples</a:t>
            </a:r>
          </a:p>
        </p:txBody>
      </p:sp>
      <p:cxnSp>
        <p:nvCxnSpPr>
          <p:cNvPr id="7" name="Connector: Curved 6">
            <a:extLst>
              <a:ext uri="{FF2B5EF4-FFF2-40B4-BE49-F238E27FC236}">
                <a16:creationId xmlns:a16="http://schemas.microsoft.com/office/drawing/2014/main" id="{8DC0B468-3974-4DC2-8DA0-57218057F992}"/>
              </a:ext>
            </a:extLst>
          </p:cNvPr>
          <p:cNvCxnSpPr>
            <a:stCxn id="3" idx="2"/>
            <a:endCxn id="5" idx="0"/>
          </p:cNvCxnSpPr>
          <p:nvPr/>
        </p:nvCxnSpPr>
        <p:spPr>
          <a:xfrm rot="10800000" flipV="1">
            <a:off x="5836082" y="3160293"/>
            <a:ext cx="2282987" cy="2024656"/>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3112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2D4B-5632-41E7-A37C-8FED56392655}"/>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lvl="0"/>
            <a:r>
              <a:rPr lang="en-US"/>
              <a:t>Healthcare Blockchain Use Cases</a:t>
            </a:r>
          </a:p>
        </p:txBody>
      </p:sp>
      <p:pic>
        <p:nvPicPr>
          <p:cNvPr id="7" name="Picture 6">
            <a:extLst>
              <a:ext uri="{FF2B5EF4-FFF2-40B4-BE49-F238E27FC236}">
                <a16:creationId xmlns:a16="http://schemas.microsoft.com/office/drawing/2014/main" id="{C464C46B-7BB0-42E3-AB11-B19902AE6A51}"/>
              </a:ext>
            </a:extLst>
          </p:cNvPr>
          <p:cNvPicPr>
            <a:picLocks noChangeAspect="1"/>
          </p:cNvPicPr>
          <p:nvPr/>
        </p:nvPicPr>
        <p:blipFill rotWithShape="1">
          <a:blip r:embed="rId2">
            <a:extLst>
              <a:ext uri="{28A0092B-C50C-407E-A947-70E740481C1C}">
                <a14:useLocalDpi xmlns:a14="http://schemas.microsoft.com/office/drawing/2010/main" val="0"/>
              </a:ext>
            </a:extLst>
          </a:blip>
          <a:srcRect l="18785" r="23020"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Footer Placeholder 3">
            <a:extLst>
              <a:ext uri="{FF2B5EF4-FFF2-40B4-BE49-F238E27FC236}">
                <a16:creationId xmlns:a16="http://schemas.microsoft.com/office/drawing/2014/main" id="{1BA1AFC6-DC81-4A23-A0FC-0CABF98D9EDE}"/>
              </a:ext>
            </a:extLst>
          </p:cNvPr>
          <p:cNvSpPr>
            <a:spLocks noGrp="1"/>
          </p:cNvSpPr>
          <p:nvPr>
            <p:ph type="ftr" sz="quarter" idx="11"/>
          </p:nvPr>
        </p:nvSpPr>
        <p:spPr>
          <a:xfrm>
            <a:off x="6746626" y="6199631"/>
            <a:ext cx="4256653" cy="365760"/>
          </a:xfrm>
        </p:spPr>
        <p:txBody>
          <a:bodyPr vert="horz" lIns="91440" tIns="45720" rIns="91440" bIns="45720" rtlCol="0" anchor="ctr">
            <a:normAutofit/>
          </a:bodyPr>
          <a:lstStyle/>
          <a:p>
            <a:pPr algn="l">
              <a:spcAft>
                <a:spcPts val="600"/>
              </a:spcAft>
              <a:defRPr/>
            </a:pPr>
            <a:r>
              <a:rPr lang="en-US" sz="1100" kern="1200">
                <a:solidFill>
                  <a:schemeClr val="tx1">
                    <a:alpha val="80000"/>
                  </a:schemeClr>
                </a:solidFill>
                <a:latin typeface="Calibri" panose="020F0502020204030204"/>
                <a:ea typeface="+mn-ea"/>
                <a:cs typeface="+mn-cs"/>
              </a:rPr>
              <a:t>www.GBAglobal.org</a:t>
            </a:r>
          </a:p>
        </p:txBody>
      </p:sp>
      <p:sp>
        <p:nvSpPr>
          <p:cNvPr id="3" name="Slide Number Placeholder 2">
            <a:extLst>
              <a:ext uri="{FF2B5EF4-FFF2-40B4-BE49-F238E27FC236}">
                <a16:creationId xmlns:a16="http://schemas.microsoft.com/office/drawing/2014/main" id="{493C1851-170D-4DF1-AB3B-FD9EE7CBA686}"/>
              </a:ext>
            </a:extLst>
          </p:cNvPr>
          <p:cNvSpPr>
            <a:spLocks noGrp="1"/>
          </p:cNvSpPr>
          <p:nvPr>
            <p:ph type="sldNum" sz="quarter" idx="12"/>
          </p:nvPr>
        </p:nvSpPr>
        <p:spPr/>
        <p:txBody>
          <a:bodyPr/>
          <a:lstStyle/>
          <a:p>
            <a:fld id="{1CA58C23-D6BE-4A36-B577-9D537A2A4E0E}" type="slidenum">
              <a:rPr lang="en-US" smtClean="0"/>
              <a:t>144</a:t>
            </a:fld>
            <a:endParaRPr lang="en-US"/>
          </a:p>
        </p:txBody>
      </p:sp>
    </p:spTree>
    <p:extLst>
      <p:ext uri="{BB962C8B-B14F-4D97-AF65-F5344CB8AC3E}">
        <p14:creationId xmlns:p14="http://schemas.microsoft.com/office/powerpoint/2010/main" val="21912305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hlinkClick r:id="rId2"/>
            <a:extLst>
              <a:ext uri="{FF2B5EF4-FFF2-40B4-BE49-F238E27FC236}">
                <a16:creationId xmlns:a16="http://schemas.microsoft.com/office/drawing/2014/main" id="{89C18C13-A93A-4FB2-A426-3373FFD41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838" y="1823864"/>
            <a:ext cx="7065716" cy="4292034"/>
          </a:xfrm>
          <a:prstGeom prst="rect">
            <a:avLst/>
          </a:prstGeom>
        </p:spPr>
      </p:pic>
      <p:sp>
        <p:nvSpPr>
          <p:cNvPr id="6" name="TextBox 5">
            <a:extLst>
              <a:ext uri="{FF2B5EF4-FFF2-40B4-BE49-F238E27FC236}">
                <a16:creationId xmlns:a16="http://schemas.microsoft.com/office/drawing/2014/main" id="{ABBC7911-EC1D-4BC5-9EE3-5F940FDD9F2D}"/>
              </a:ext>
            </a:extLst>
          </p:cNvPr>
          <p:cNvSpPr txBox="1"/>
          <p:nvPr/>
        </p:nvSpPr>
        <p:spPr>
          <a:xfrm>
            <a:off x="1291905" y="461394"/>
            <a:ext cx="6711191" cy="923330"/>
          </a:xfrm>
          <a:prstGeom prst="rect">
            <a:avLst/>
          </a:prstGeom>
          <a:noFill/>
        </p:spPr>
        <p:txBody>
          <a:bodyPr wrap="square" rtlCol="0">
            <a:spAutoFit/>
          </a:bodyPr>
          <a:lstStyle/>
          <a:p>
            <a:r>
              <a:rPr lang="en-US" sz="5400" dirty="0">
                <a:solidFill>
                  <a:srgbClr val="FF0000"/>
                </a:solidFill>
                <a:latin typeface="Arial Rounded MT Bold" panose="020F0704030504030204" pitchFamily="34" charset="0"/>
              </a:rPr>
              <a:t> </a:t>
            </a:r>
            <a:r>
              <a:rPr lang="en-US" sz="5400" dirty="0" err="1">
                <a:solidFill>
                  <a:srgbClr val="FF0000"/>
                </a:solidFill>
                <a:latin typeface="Arial Rounded MT Bold" panose="020F0704030504030204" pitchFamily="34" charset="0"/>
              </a:rPr>
              <a:t>Dhonor</a:t>
            </a:r>
            <a:r>
              <a:rPr lang="en-US" sz="5400" dirty="0">
                <a:solidFill>
                  <a:srgbClr val="FF0000"/>
                </a:solidFill>
                <a:latin typeface="Arial Rounded MT Bold" panose="020F0704030504030204" pitchFamily="34" charset="0"/>
              </a:rPr>
              <a:t> Blockchain</a:t>
            </a:r>
          </a:p>
        </p:txBody>
      </p:sp>
      <p:sp>
        <p:nvSpPr>
          <p:cNvPr id="7" name="TextBox 6">
            <a:extLst>
              <a:ext uri="{FF2B5EF4-FFF2-40B4-BE49-F238E27FC236}">
                <a16:creationId xmlns:a16="http://schemas.microsoft.com/office/drawing/2014/main" id="{19A712AB-A91C-4FC5-AEF5-651D1BBDCB8E}"/>
              </a:ext>
            </a:extLst>
          </p:cNvPr>
          <p:cNvSpPr txBox="1"/>
          <p:nvPr/>
        </p:nvSpPr>
        <p:spPr>
          <a:xfrm>
            <a:off x="662730" y="1535185"/>
            <a:ext cx="3396804" cy="2308324"/>
          </a:xfrm>
          <a:prstGeom prst="rect">
            <a:avLst/>
          </a:prstGeom>
          <a:noFill/>
        </p:spPr>
        <p:txBody>
          <a:bodyPr wrap="square" rtlCol="0">
            <a:spAutoFit/>
          </a:bodyPr>
          <a:lstStyle/>
          <a:p>
            <a:pPr algn="ctr"/>
            <a:r>
              <a:rPr lang="en-US" dirty="0"/>
              <a:t>Our mission is to assist millions of patients with deficient organs around the world by safely giving them access to organs from drivers deceased in traffic accidents and assisting the families of the deceased through this everyone wins ecosystem.</a:t>
            </a:r>
          </a:p>
        </p:txBody>
      </p:sp>
      <p:sp>
        <p:nvSpPr>
          <p:cNvPr id="8" name="TextBox 7">
            <a:extLst>
              <a:ext uri="{FF2B5EF4-FFF2-40B4-BE49-F238E27FC236}">
                <a16:creationId xmlns:a16="http://schemas.microsoft.com/office/drawing/2014/main" id="{E01DFF1D-F353-4AFE-B58F-5B26723C133A}"/>
              </a:ext>
            </a:extLst>
          </p:cNvPr>
          <p:cNvSpPr txBox="1"/>
          <p:nvPr/>
        </p:nvSpPr>
        <p:spPr>
          <a:xfrm>
            <a:off x="142613" y="3999376"/>
            <a:ext cx="4071838" cy="1323439"/>
          </a:xfrm>
          <a:prstGeom prst="rect">
            <a:avLst/>
          </a:prstGeom>
          <a:noFill/>
        </p:spPr>
        <p:txBody>
          <a:bodyPr wrap="square" rtlCol="0">
            <a:spAutoFit/>
          </a:bodyPr>
          <a:lstStyle/>
          <a:p>
            <a:pPr algn="ctr"/>
            <a:r>
              <a:rPr lang="en-US" sz="2000" dirty="0">
                <a:solidFill>
                  <a:srgbClr val="0000FF"/>
                </a:solidFill>
              </a:rPr>
              <a:t>Our vision is to become an organ bank that is transparent and 100% verified, spreading life and happiness to humanity</a:t>
            </a:r>
          </a:p>
        </p:txBody>
      </p:sp>
      <p:sp>
        <p:nvSpPr>
          <p:cNvPr id="2" name="Arrow: Right 1">
            <a:extLst>
              <a:ext uri="{FF2B5EF4-FFF2-40B4-BE49-F238E27FC236}">
                <a16:creationId xmlns:a16="http://schemas.microsoft.com/office/drawing/2014/main" id="{5A227A80-25ED-4700-8DFC-619B103DF3EB}"/>
              </a:ext>
            </a:extLst>
          </p:cNvPr>
          <p:cNvSpPr/>
          <p:nvPr/>
        </p:nvSpPr>
        <p:spPr>
          <a:xfrm>
            <a:off x="1291905" y="5408012"/>
            <a:ext cx="2843684" cy="707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Play Video</a:t>
            </a:r>
          </a:p>
        </p:txBody>
      </p:sp>
      <p:sp>
        <p:nvSpPr>
          <p:cNvPr id="3" name="TextBox 2">
            <a:extLst>
              <a:ext uri="{FF2B5EF4-FFF2-40B4-BE49-F238E27FC236}">
                <a16:creationId xmlns:a16="http://schemas.microsoft.com/office/drawing/2014/main" id="{309C42D8-707C-4A90-ABF7-BA95CCB9F488}"/>
              </a:ext>
            </a:extLst>
          </p:cNvPr>
          <p:cNvSpPr txBox="1"/>
          <p:nvPr/>
        </p:nvSpPr>
        <p:spPr>
          <a:xfrm>
            <a:off x="5908431" y="6149598"/>
            <a:ext cx="3376246" cy="369332"/>
          </a:xfrm>
          <a:prstGeom prst="rect">
            <a:avLst/>
          </a:prstGeom>
          <a:noFill/>
        </p:spPr>
        <p:txBody>
          <a:bodyPr wrap="square" rtlCol="0">
            <a:spAutoFit/>
          </a:bodyPr>
          <a:lstStyle/>
          <a:p>
            <a:pPr algn="ctr"/>
            <a:r>
              <a:rPr lang="en-US" dirty="0"/>
              <a:t>www.dhonor.org</a:t>
            </a:r>
          </a:p>
        </p:txBody>
      </p:sp>
      <p:sp>
        <p:nvSpPr>
          <p:cNvPr id="4" name="Footer Placeholder 3">
            <a:extLst>
              <a:ext uri="{FF2B5EF4-FFF2-40B4-BE49-F238E27FC236}">
                <a16:creationId xmlns:a16="http://schemas.microsoft.com/office/drawing/2014/main" id="{9DF01324-3081-4DDB-8C83-35A0ED95F654}"/>
              </a:ext>
            </a:extLst>
          </p:cNvPr>
          <p:cNvSpPr>
            <a:spLocks noGrp="1"/>
          </p:cNvSpPr>
          <p:nvPr>
            <p:ph type="ftr" sz="quarter" idx="11"/>
          </p:nvPr>
        </p:nvSpPr>
        <p:spPr/>
        <p:txBody>
          <a:bodyPr/>
          <a:lstStyle/>
          <a:p>
            <a:r>
              <a:rPr lang="en-US"/>
              <a:t>www.GBAglobal.org</a:t>
            </a:r>
          </a:p>
        </p:txBody>
      </p:sp>
      <p:sp>
        <p:nvSpPr>
          <p:cNvPr id="9" name="Slide Number Placeholder 8">
            <a:extLst>
              <a:ext uri="{FF2B5EF4-FFF2-40B4-BE49-F238E27FC236}">
                <a16:creationId xmlns:a16="http://schemas.microsoft.com/office/drawing/2014/main" id="{A3E46544-2C28-44AA-82A3-9C5D7D9F6BF8}"/>
              </a:ext>
            </a:extLst>
          </p:cNvPr>
          <p:cNvSpPr>
            <a:spLocks noGrp="1"/>
          </p:cNvSpPr>
          <p:nvPr>
            <p:ph type="sldNum" sz="quarter" idx="12"/>
          </p:nvPr>
        </p:nvSpPr>
        <p:spPr/>
        <p:txBody>
          <a:bodyPr/>
          <a:lstStyle/>
          <a:p>
            <a:fld id="{1CA58C23-D6BE-4A36-B577-9D537A2A4E0E}" type="slidenum">
              <a:rPr lang="en-US" smtClean="0"/>
              <a:t>145</a:t>
            </a:fld>
            <a:endParaRPr lang="en-US"/>
          </a:p>
        </p:txBody>
      </p:sp>
    </p:spTree>
    <p:extLst>
      <p:ext uri="{BB962C8B-B14F-4D97-AF65-F5344CB8AC3E}">
        <p14:creationId xmlns:p14="http://schemas.microsoft.com/office/powerpoint/2010/main" val="36942349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477CD5-82C3-42ED-979A-49C307257EF1}"/>
              </a:ext>
            </a:extLst>
          </p:cNvPr>
          <p:cNvSpPr txBox="1"/>
          <p:nvPr/>
        </p:nvSpPr>
        <p:spPr>
          <a:xfrm>
            <a:off x="604007" y="453006"/>
            <a:ext cx="1085535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2.5 million lives are lost every year to traffic accidents</a:t>
            </a:r>
          </a:p>
          <a:p>
            <a:pPr marL="285750" indent="-285750">
              <a:buFont typeface="Arial" panose="020B0604020202020204" pitchFamily="34" charset="0"/>
              <a:buChar char="•"/>
            </a:pPr>
            <a:r>
              <a:rPr lang="en-US" dirty="0"/>
              <a:t>8 million organ deficient patients are waiting to be matched with an organ</a:t>
            </a:r>
          </a:p>
          <a:p>
            <a:pPr marL="285750" indent="-285750">
              <a:buFont typeface="Arial" panose="020B0604020202020204" pitchFamily="34" charset="0"/>
              <a:buChar char="•"/>
            </a:pPr>
            <a:r>
              <a:rPr lang="en-US" dirty="0" err="1"/>
              <a:t>Dhonor</a:t>
            </a:r>
            <a:r>
              <a:rPr lang="en-US" dirty="0"/>
              <a:t> wants to match these two realities by using Blockchain technology</a:t>
            </a:r>
          </a:p>
          <a:p>
            <a:pPr marL="285750" indent="-285750">
              <a:buFont typeface="Arial" panose="020B0604020202020204" pitchFamily="34" charset="0"/>
              <a:buChar char="•"/>
            </a:pPr>
            <a:r>
              <a:rPr lang="en-US" dirty="0" err="1"/>
              <a:t>Dhonor</a:t>
            </a:r>
            <a:r>
              <a:rPr lang="en-US" dirty="0"/>
              <a:t> secures organs for patients in addition to blood management</a:t>
            </a:r>
          </a:p>
          <a:p>
            <a:pPr marL="285750" indent="-285750">
              <a:buFont typeface="Arial" panose="020B0604020202020204" pitchFamily="34" charset="0"/>
              <a:buChar char="•"/>
            </a:pPr>
            <a:r>
              <a:rPr lang="en-US" dirty="0" err="1"/>
              <a:t>Dhonor</a:t>
            </a:r>
            <a:r>
              <a:rPr lang="en-US" dirty="0"/>
              <a:t> prevents ay trading in organs with secure DNA signature verification  stored on the blockchain anonymously</a:t>
            </a:r>
          </a:p>
          <a:p>
            <a:pPr marL="285750" indent="-285750">
              <a:buFont typeface="Arial" panose="020B0604020202020204" pitchFamily="34" charset="0"/>
              <a:buChar char="•"/>
            </a:pPr>
            <a:r>
              <a:rPr lang="en-US" dirty="0" err="1"/>
              <a:t>Dhonor</a:t>
            </a:r>
            <a:r>
              <a:rPr lang="en-US" dirty="0"/>
              <a:t> supplies drivers and patients around the world a platform to subscribe to </a:t>
            </a:r>
            <a:r>
              <a:rPr lang="en-US" dirty="0" err="1"/>
              <a:t>annonymously</a:t>
            </a:r>
            <a:endParaRPr lang="en-US" dirty="0"/>
          </a:p>
        </p:txBody>
      </p:sp>
      <p:sp>
        <p:nvSpPr>
          <p:cNvPr id="5" name="TextBox 4">
            <a:extLst>
              <a:ext uri="{FF2B5EF4-FFF2-40B4-BE49-F238E27FC236}">
                <a16:creationId xmlns:a16="http://schemas.microsoft.com/office/drawing/2014/main" id="{893D8F29-1378-4D0C-83B0-58F2D08935C8}"/>
              </a:ext>
            </a:extLst>
          </p:cNvPr>
          <p:cNvSpPr txBox="1"/>
          <p:nvPr/>
        </p:nvSpPr>
        <p:spPr>
          <a:xfrm>
            <a:off x="1233182" y="3590488"/>
            <a:ext cx="2956981" cy="1569660"/>
          </a:xfrm>
          <a:prstGeom prst="rect">
            <a:avLst/>
          </a:prstGeom>
          <a:noFill/>
        </p:spPr>
        <p:txBody>
          <a:bodyPr wrap="square" rtlCol="0">
            <a:spAutoFit/>
          </a:bodyPr>
          <a:lstStyle/>
          <a:p>
            <a:pPr algn="ctr"/>
            <a:r>
              <a:rPr lang="en-US" sz="3200" b="1" dirty="0" err="1">
                <a:solidFill>
                  <a:srgbClr val="FF0000"/>
                </a:solidFill>
              </a:rPr>
              <a:t>Dhonor</a:t>
            </a:r>
            <a:endParaRPr lang="en-US" sz="3200" b="1" dirty="0">
              <a:solidFill>
                <a:srgbClr val="FF0000"/>
              </a:solidFill>
            </a:endParaRPr>
          </a:p>
          <a:p>
            <a:pPr algn="ctr"/>
            <a:r>
              <a:rPr lang="en-US" sz="3200" b="1" dirty="0">
                <a:solidFill>
                  <a:srgbClr val="FF0000"/>
                </a:solidFill>
              </a:rPr>
              <a:t>In Humanity We Trust</a:t>
            </a:r>
          </a:p>
        </p:txBody>
      </p:sp>
      <p:pic>
        <p:nvPicPr>
          <p:cNvPr id="7" name="Picture 6" descr="A blurry image of a red car&#10;&#10;Description automatically generated">
            <a:extLst>
              <a:ext uri="{FF2B5EF4-FFF2-40B4-BE49-F238E27FC236}">
                <a16:creationId xmlns:a16="http://schemas.microsoft.com/office/drawing/2014/main" id="{AD031ED1-A75C-48CD-8BEE-E5C0FA1AB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056" y="2709411"/>
            <a:ext cx="6778305" cy="3489820"/>
          </a:xfrm>
          <a:prstGeom prst="rect">
            <a:avLst/>
          </a:prstGeom>
        </p:spPr>
      </p:pic>
      <p:sp>
        <p:nvSpPr>
          <p:cNvPr id="10" name="TextBox 9">
            <a:extLst>
              <a:ext uri="{FF2B5EF4-FFF2-40B4-BE49-F238E27FC236}">
                <a16:creationId xmlns:a16="http://schemas.microsoft.com/office/drawing/2014/main" id="{38F041BC-6F3E-499F-B75F-FFC253B3B314}"/>
              </a:ext>
            </a:extLst>
          </p:cNvPr>
          <p:cNvSpPr txBox="1"/>
          <p:nvPr/>
        </p:nvSpPr>
        <p:spPr>
          <a:xfrm>
            <a:off x="662730" y="115278"/>
            <a:ext cx="2902591" cy="369332"/>
          </a:xfrm>
          <a:prstGeom prst="rect">
            <a:avLst/>
          </a:prstGeom>
          <a:noFill/>
        </p:spPr>
        <p:txBody>
          <a:bodyPr wrap="square" rtlCol="0">
            <a:spAutoFit/>
          </a:bodyPr>
          <a:lstStyle/>
          <a:p>
            <a:r>
              <a:rPr lang="en-US" b="1" dirty="0" err="1">
                <a:solidFill>
                  <a:srgbClr val="FF0000"/>
                </a:solidFill>
              </a:rPr>
              <a:t>Dhonor</a:t>
            </a:r>
            <a:r>
              <a:rPr lang="en-US" b="1" dirty="0">
                <a:solidFill>
                  <a:srgbClr val="FF0000"/>
                </a:solidFill>
              </a:rPr>
              <a:t>  cont..</a:t>
            </a:r>
          </a:p>
        </p:txBody>
      </p:sp>
      <p:sp>
        <p:nvSpPr>
          <p:cNvPr id="6" name="Footer Placeholder 5">
            <a:extLst>
              <a:ext uri="{FF2B5EF4-FFF2-40B4-BE49-F238E27FC236}">
                <a16:creationId xmlns:a16="http://schemas.microsoft.com/office/drawing/2014/main" id="{FB6734CC-1E85-491C-9276-3E9DD75D36BC}"/>
              </a:ext>
            </a:extLst>
          </p:cNvPr>
          <p:cNvSpPr>
            <a:spLocks noGrp="1"/>
          </p:cNvSpPr>
          <p:nvPr>
            <p:ph type="ftr" sz="quarter" idx="11"/>
          </p:nvPr>
        </p:nvSpPr>
        <p:spPr/>
        <p:txBody>
          <a:bodyPr/>
          <a:lstStyle/>
          <a:p>
            <a:r>
              <a:rPr lang="en-US"/>
              <a:t>www.GBAglobal.org</a:t>
            </a:r>
          </a:p>
        </p:txBody>
      </p:sp>
      <p:sp>
        <p:nvSpPr>
          <p:cNvPr id="8" name="Slide Number Placeholder 7">
            <a:extLst>
              <a:ext uri="{FF2B5EF4-FFF2-40B4-BE49-F238E27FC236}">
                <a16:creationId xmlns:a16="http://schemas.microsoft.com/office/drawing/2014/main" id="{3FF3B56B-901A-4650-810F-45BBA0D19BFC}"/>
              </a:ext>
            </a:extLst>
          </p:cNvPr>
          <p:cNvSpPr>
            <a:spLocks noGrp="1"/>
          </p:cNvSpPr>
          <p:nvPr>
            <p:ph type="sldNum" sz="quarter" idx="12"/>
          </p:nvPr>
        </p:nvSpPr>
        <p:spPr/>
        <p:txBody>
          <a:bodyPr/>
          <a:lstStyle/>
          <a:p>
            <a:fld id="{1CA58C23-D6BE-4A36-B577-9D537A2A4E0E}" type="slidenum">
              <a:rPr lang="en-US" smtClean="0"/>
              <a:t>146</a:t>
            </a:fld>
            <a:endParaRPr lang="en-US"/>
          </a:p>
        </p:txBody>
      </p:sp>
    </p:spTree>
    <p:extLst>
      <p:ext uri="{BB962C8B-B14F-4D97-AF65-F5344CB8AC3E}">
        <p14:creationId xmlns:p14="http://schemas.microsoft.com/office/powerpoint/2010/main" val="13231681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92F83F-D75E-42CE-A8F9-5393641E2301}"/>
              </a:ext>
            </a:extLst>
          </p:cNvPr>
          <p:cNvSpPr>
            <a:spLocks noGrp="1"/>
          </p:cNvSpPr>
          <p:nvPr>
            <p:ph type="title"/>
          </p:nvPr>
        </p:nvSpPr>
        <p:spPr/>
        <p:txBody>
          <a:bodyPr>
            <a:noAutofit/>
          </a:bodyPr>
          <a:lstStyle/>
          <a:p>
            <a:r>
              <a:rPr lang="en-US" sz="3600" dirty="0"/>
              <a:t>Genomic Research &amp; Use on a Blockchain</a:t>
            </a:r>
          </a:p>
        </p:txBody>
      </p:sp>
      <p:sp>
        <p:nvSpPr>
          <p:cNvPr id="5" name="Content Placeholder 4">
            <a:extLst>
              <a:ext uri="{FF2B5EF4-FFF2-40B4-BE49-F238E27FC236}">
                <a16:creationId xmlns:a16="http://schemas.microsoft.com/office/drawing/2014/main" id="{1BAF79F4-0D03-4B4F-93F3-6F560E74F88C}"/>
              </a:ext>
            </a:extLst>
          </p:cNvPr>
          <p:cNvSpPr>
            <a:spLocks noGrp="1"/>
          </p:cNvSpPr>
          <p:nvPr>
            <p:ph idx="1"/>
          </p:nvPr>
        </p:nvSpPr>
        <p:spPr>
          <a:xfrm>
            <a:off x="838199" y="1285037"/>
            <a:ext cx="10122243" cy="4819201"/>
          </a:xfrm>
        </p:spPr>
        <p:txBody>
          <a:bodyPr>
            <a:normAutofit/>
          </a:bodyPr>
          <a:lstStyle/>
          <a:p>
            <a:r>
              <a:rPr lang="en-US" dirty="0"/>
              <a:t>Propelling genetic research to develop new health solutions</a:t>
            </a:r>
          </a:p>
          <a:p>
            <a:r>
              <a:rPr lang="en-US" dirty="0"/>
              <a:t>An ecosystem and Portal for GDAPPS (genetic apps)</a:t>
            </a:r>
          </a:p>
          <a:p>
            <a:r>
              <a:rPr lang="en-US" dirty="0"/>
              <a:t>Propelling precision personalizes medicine</a:t>
            </a:r>
          </a:p>
          <a:p>
            <a:r>
              <a:rPr lang="en-US" dirty="0"/>
              <a:t>Customer targeted platform- easy to use</a:t>
            </a:r>
          </a:p>
          <a:p>
            <a:r>
              <a:rPr lang="en-US" dirty="0"/>
              <a:t>Get specific big Data for small money</a:t>
            </a:r>
          </a:p>
          <a:p>
            <a:r>
              <a:rPr lang="en-US" dirty="0"/>
              <a:t>Anonymous genetic services</a:t>
            </a:r>
          </a:p>
          <a:p>
            <a:r>
              <a:rPr lang="en-US" dirty="0"/>
              <a:t>Genetic storage and transfer</a:t>
            </a:r>
          </a:p>
          <a:p>
            <a:r>
              <a:rPr lang="en-US" dirty="0"/>
              <a:t>Own your DNA</a:t>
            </a:r>
          </a:p>
          <a:p>
            <a:pPr marL="0" indent="0">
              <a:buNone/>
            </a:pPr>
            <a:endParaRPr lang="en-US" dirty="0"/>
          </a:p>
        </p:txBody>
      </p:sp>
      <p:sp>
        <p:nvSpPr>
          <p:cNvPr id="2" name="Footer Placeholder 1">
            <a:extLst>
              <a:ext uri="{FF2B5EF4-FFF2-40B4-BE49-F238E27FC236}">
                <a16:creationId xmlns:a16="http://schemas.microsoft.com/office/drawing/2014/main" id="{7B2CC43A-58CD-4A74-8456-253AEC20C2DE}"/>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9DA675EC-EA94-498B-9FD7-20DD35449918}"/>
              </a:ext>
            </a:extLst>
          </p:cNvPr>
          <p:cNvSpPr>
            <a:spLocks noGrp="1"/>
          </p:cNvSpPr>
          <p:nvPr>
            <p:ph type="sldNum" sz="quarter" idx="12"/>
          </p:nvPr>
        </p:nvSpPr>
        <p:spPr/>
        <p:txBody>
          <a:bodyPr/>
          <a:lstStyle/>
          <a:p>
            <a:fld id="{1CA58C23-D6BE-4A36-B577-9D537A2A4E0E}" type="slidenum">
              <a:rPr lang="en-US" smtClean="0"/>
              <a:t>147</a:t>
            </a:fld>
            <a:endParaRPr lang="en-US"/>
          </a:p>
        </p:txBody>
      </p:sp>
      <p:pic>
        <p:nvPicPr>
          <p:cNvPr id="1026" name="Picture 2" descr="Image result for DNAtix">
            <a:hlinkClick r:id="rId2"/>
            <a:extLst>
              <a:ext uri="{FF2B5EF4-FFF2-40B4-BE49-F238E27FC236}">
                <a16:creationId xmlns:a16="http://schemas.microsoft.com/office/drawing/2014/main" id="{A297E9DA-EC97-489A-A133-09BFC32F8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7" y="3292591"/>
            <a:ext cx="5025081" cy="25150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7DE9EB-A265-423A-AF61-FC992EB38F9F}"/>
              </a:ext>
            </a:extLst>
          </p:cNvPr>
          <p:cNvSpPr txBox="1"/>
          <p:nvPr/>
        </p:nvSpPr>
        <p:spPr>
          <a:xfrm>
            <a:off x="7250630" y="5823750"/>
            <a:ext cx="4302211" cy="369332"/>
          </a:xfrm>
          <a:prstGeom prst="rect">
            <a:avLst/>
          </a:prstGeom>
          <a:noFill/>
        </p:spPr>
        <p:txBody>
          <a:bodyPr wrap="square" rtlCol="0">
            <a:spAutoFit/>
          </a:bodyPr>
          <a:lstStyle/>
          <a:p>
            <a:r>
              <a:rPr lang="en-US" dirty="0"/>
              <a:t>www.youtube.com/watch?v=gOJGOV3rCvY</a:t>
            </a:r>
          </a:p>
        </p:txBody>
      </p:sp>
    </p:spTree>
    <p:extLst>
      <p:ext uri="{BB962C8B-B14F-4D97-AF65-F5344CB8AC3E}">
        <p14:creationId xmlns:p14="http://schemas.microsoft.com/office/powerpoint/2010/main" val="40602318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21F61B0-5017-4D43-963A-A93DDDD8FAAA}"/>
              </a:ext>
            </a:extLst>
          </p:cNvPr>
          <p:cNvSpPr>
            <a:spLocks noChangeArrowheads="1"/>
          </p:cNvSpPr>
          <p:nvPr/>
        </p:nvSpPr>
        <p:spPr bwMode="auto">
          <a:xfrm>
            <a:off x="1635852" y="-5780014"/>
            <a:ext cx="967530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descr="https://www.blockchainalmanac.com/wp-content/uploads/2018/07/doc-ai-69x69.png">
            <a:extLst>
              <a:ext uri="{FF2B5EF4-FFF2-40B4-BE49-F238E27FC236}">
                <a16:creationId xmlns:a16="http://schemas.microsoft.com/office/drawing/2014/main" id="{7FB887BF-84EC-4DE0-B72E-B99A12D1BE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0510" y="998217"/>
            <a:ext cx="1510018" cy="1600437"/>
          </a:xfrm>
          <a:prstGeom prst="rect">
            <a:avLst/>
          </a:prstGeom>
          <a:ln w="88900" cap="sq" cmpd="thickThin">
            <a:solidFill>
              <a:srgbClr val="000000"/>
            </a:solidFill>
            <a:prstDash val="solid"/>
            <a:miter lim="800000"/>
          </a:ln>
          <a:effectLst>
            <a:innerShdw blurRad="76200">
              <a:srgbClr val="000000"/>
            </a:innerShdw>
          </a:effectLst>
        </p:spPr>
      </p:pic>
      <p:sp>
        <p:nvSpPr>
          <p:cNvPr id="6" name="Rectangle 3">
            <a:extLst>
              <a:ext uri="{FF2B5EF4-FFF2-40B4-BE49-F238E27FC236}">
                <a16:creationId xmlns:a16="http://schemas.microsoft.com/office/drawing/2014/main" id="{3AB93B01-3E4C-4513-AF2F-8D6B306A5C2C}"/>
              </a:ext>
            </a:extLst>
          </p:cNvPr>
          <p:cNvSpPr>
            <a:spLocks noChangeArrowheads="1"/>
          </p:cNvSpPr>
          <p:nvPr/>
        </p:nvSpPr>
        <p:spPr bwMode="auto">
          <a:xfrm>
            <a:off x="1635852" y="-5894433"/>
            <a:ext cx="9675302" cy="1600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657225" algn="l"/>
              </a:tabLst>
              <a:defRPr>
                <a:solidFill>
                  <a:schemeClr val="tx1"/>
                </a:solidFill>
                <a:latin typeface="Arial" panose="020B0604020202020204" pitchFamily="34" charset="0"/>
              </a:defRPr>
            </a:lvl1pPr>
            <a:lvl2pPr eaLnBrk="0" fontAlgn="base" hangingPunct="0">
              <a:spcBef>
                <a:spcPct val="0"/>
              </a:spcBef>
              <a:spcAft>
                <a:spcPct val="0"/>
              </a:spcAft>
              <a:tabLst>
                <a:tab pos="657225" algn="l"/>
              </a:tabLst>
              <a:defRPr>
                <a:solidFill>
                  <a:schemeClr val="tx1"/>
                </a:solidFill>
                <a:latin typeface="Arial" panose="020B0604020202020204" pitchFamily="34" charset="0"/>
              </a:defRPr>
            </a:lvl2pPr>
            <a:lvl3pPr eaLnBrk="0" fontAlgn="base" hangingPunct="0">
              <a:spcBef>
                <a:spcPct val="0"/>
              </a:spcBef>
              <a:spcAft>
                <a:spcPct val="0"/>
              </a:spcAft>
              <a:tabLst>
                <a:tab pos="657225" algn="l"/>
              </a:tabLst>
              <a:defRPr>
                <a:solidFill>
                  <a:schemeClr val="tx1"/>
                </a:solidFill>
                <a:latin typeface="Arial" panose="020B0604020202020204" pitchFamily="34" charset="0"/>
              </a:defRPr>
            </a:lvl3pPr>
            <a:lvl4pPr eaLnBrk="0" fontAlgn="base" hangingPunct="0">
              <a:spcBef>
                <a:spcPct val="0"/>
              </a:spcBef>
              <a:spcAft>
                <a:spcPct val="0"/>
              </a:spcAft>
              <a:tabLst>
                <a:tab pos="657225" algn="l"/>
              </a:tabLst>
              <a:defRPr>
                <a:solidFill>
                  <a:schemeClr val="tx1"/>
                </a:solidFill>
                <a:latin typeface="Arial" panose="020B0604020202020204" pitchFamily="34" charset="0"/>
              </a:defRPr>
            </a:lvl4pPr>
            <a:lvl5pPr eaLnBrk="0" fontAlgn="base" hangingPunct="0">
              <a:spcBef>
                <a:spcPct val="0"/>
              </a:spcBef>
              <a:spcAft>
                <a:spcPct val="0"/>
              </a:spcAft>
              <a:tabLst>
                <a:tab pos="657225" algn="l"/>
              </a:tabLst>
              <a:defRPr>
                <a:solidFill>
                  <a:schemeClr val="tx1"/>
                </a:solidFill>
                <a:latin typeface="Arial" panose="020B0604020202020204" pitchFamily="34" charset="0"/>
              </a:defRPr>
            </a:lvl5pPr>
            <a:lvl6pPr eaLnBrk="0" fontAlgn="base" hangingPunct="0">
              <a:spcBef>
                <a:spcPct val="0"/>
              </a:spcBef>
              <a:spcAft>
                <a:spcPct val="0"/>
              </a:spcAft>
              <a:tabLst>
                <a:tab pos="657225" algn="l"/>
              </a:tabLst>
              <a:defRPr>
                <a:solidFill>
                  <a:schemeClr val="tx1"/>
                </a:solidFill>
                <a:latin typeface="Arial" panose="020B0604020202020204" pitchFamily="34" charset="0"/>
              </a:defRPr>
            </a:lvl6pPr>
            <a:lvl7pPr eaLnBrk="0" fontAlgn="base" hangingPunct="0">
              <a:spcBef>
                <a:spcPct val="0"/>
              </a:spcBef>
              <a:spcAft>
                <a:spcPct val="0"/>
              </a:spcAft>
              <a:tabLst>
                <a:tab pos="657225" algn="l"/>
              </a:tabLst>
              <a:defRPr>
                <a:solidFill>
                  <a:schemeClr val="tx1"/>
                </a:solidFill>
                <a:latin typeface="Arial" panose="020B0604020202020204" pitchFamily="34" charset="0"/>
              </a:defRPr>
            </a:lvl7pPr>
            <a:lvl8pPr eaLnBrk="0" fontAlgn="base" hangingPunct="0">
              <a:spcBef>
                <a:spcPct val="0"/>
              </a:spcBef>
              <a:spcAft>
                <a:spcPct val="0"/>
              </a:spcAft>
              <a:tabLst>
                <a:tab pos="657225" algn="l"/>
              </a:tabLst>
              <a:defRPr>
                <a:solidFill>
                  <a:schemeClr val="tx1"/>
                </a:solidFill>
                <a:latin typeface="Arial" panose="020B0604020202020204" pitchFamily="34" charset="0"/>
              </a:defRPr>
            </a:lvl8pPr>
            <a:lvl9pPr eaLnBrk="0" fontAlgn="base" hangingPunct="0">
              <a:spcBef>
                <a:spcPct val="0"/>
              </a:spcBef>
              <a:spcAft>
                <a:spcPct val="0"/>
              </a:spcAft>
              <a:tabLst>
                <a:tab pos="6572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57225" algn="l"/>
              </a:tabLst>
            </a:pPr>
            <a:r>
              <a:rPr kumimoji="0" lang="en-US" altLang="en-US" sz="700" b="0" i="0" u="none" strike="noStrike" cap="none" normalizeH="0" baseline="0" dirty="0">
                <a:ln>
                  <a:noFill/>
                </a:ln>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0000"/>
                </a:solidFill>
                <a:effectLst/>
                <a:latin typeface="open_sanssemibold"/>
                <a:ea typeface="Times New Roman" panose="02020603050405020304" pitchFamily="18" charset="0"/>
                <a:cs typeface="Times New Roman" panose="02020603050405020304" pitchFamily="18" charset="0"/>
              </a:rPr>
              <a:t>Doc.AI</a:t>
            </a:r>
            <a:endParaRPr kumimoji="0" lang="en-US" altLang="en-US" sz="1600" b="0" i="0" u="none" strike="noStrike" cap="none" normalizeH="0" baseline="0" dirty="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57225" algn="l"/>
              </a:tabLst>
            </a:pPr>
            <a:r>
              <a:rPr kumimoji="0" lang="en-US" altLang="en-US" sz="1600" b="0" i="0" u="none" strike="noStrike" cap="none" normalizeH="0" baseline="0" dirty="0">
                <a:ln>
                  <a:noFill/>
                </a:ln>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Doc.AI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57225" algn="l"/>
              </a:tabLst>
            </a:pPr>
            <a:r>
              <a:rPr kumimoji="0" lang="en-US" altLang="en-US" sz="1600" b="0" i="0" u="none" strike="noStrike" cap="none" normalizeH="0" baseline="0" dirty="0">
                <a:ln>
                  <a:noFill/>
                </a:ln>
                <a:solidFill>
                  <a:srgbClr val="BF9000"/>
                </a:solidFill>
                <a:effectLst/>
                <a:latin typeface="open_sansregular"/>
                <a:ea typeface="Calibri" panose="020F0502020204030204" pitchFamily="34" charset="0"/>
                <a:cs typeface="Times New Roman" panose="02020603050405020304" pitchFamily="18" charset="0"/>
              </a:rPr>
              <a:t>AI-powered, blockchain-enabled platform for quantified biology.</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57225" algn="l"/>
              </a:tabLst>
            </a:pPr>
            <a:r>
              <a:rPr kumimoji="0" lang="en-US" altLang="en-US" sz="1600" b="1" i="0" u="none" strike="noStrike" cap="none" normalizeH="0" baseline="0" dirty="0">
                <a:ln>
                  <a:noFill/>
                </a:ln>
                <a:solidFill>
                  <a:srgbClr val="2D7FA0"/>
                </a:solidFill>
                <a:effectLst/>
                <a:latin typeface="open_sanssemibold"/>
                <a:ea typeface="Times New Roman" panose="02020603050405020304" pitchFamily="18" charset="0"/>
                <a:cs typeface="Times New Roman" panose="02020603050405020304" pitchFamily="18" charset="0"/>
              </a:rPr>
              <a:t>What problem does this service solve?</a:t>
            </a:r>
            <a:endParaRPr kumimoji="0" lang="en-US" altLang="en-US" sz="800" b="0" i="0" u="none" strike="noStrike" cap="none" normalizeH="0" baseline="0" dirty="0">
              <a:ln>
                <a:noFill/>
              </a:ln>
              <a:solidFill>
                <a:schemeClr val="tx1"/>
              </a:solidFill>
              <a:effectLst/>
            </a:endParaRPr>
          </a:p>
          <a:p>
            <a:pPr lvl="0"/>
            <a:r>
              <a:rPr kumimoji="0" lang="en-US" altLang="en-US" sz="1600" b="1" i="0" u="none" strike="noStrike" cap="none" normalizeH="0" baseline="0" dirty="0">
                <a:ln>
                  <a:noFill/>
                </a:ln>
                <a:solidFill>
                  <a:srgbClr val="363636"/>
                </a:solidFill>
                <a:effectLst/>
                <a:latin typeface="open_sansitalic"/>
                <a:ea typeface="Times New Roman" panose="02020603050405020304" pitchFamily="18" charset="0"/>
                <a:cs typeface="Times New Roman" panose="02020603050405020304" pitchFamily="18" charset="0"/>
              </a:rPr>
              <a:t>Doc.AI is using blockchain and AI to </a:t>
            </a:r>
            <a:r>
              <a:rPr kumimoji="0" lang="en-US" altLang="en-US" sz="1600" b="1" i="0" u="none" strike="noStrike" cap="none" normalizeH="0" baseline="0" dirty="0" err="1">
                <a:ln>
                  <a:noFill/>
                </a:ln>
                <a:solidFill>
                  <a:srgbClr val="363636"/>
                </a:solidFill>
                <a:effectLst/>
                <a:latin typeface="open_sansitalic"/>
                <a:ea typeface="Times New Roman" panose="02020603050405020304" pitchFamily="18" charset="0"/>
                <a:cs typeface="Times New Roman" panose="02020603050405020304" pitchFamily="18" charset="0"/>
              </a:rPr>
              <a:t>ena.ble</a:t>
            </a:r>
            <a:r>
              <a:rPr kumimoji="0" lang="en-US" altLang="en-US" sz="1600" b="1" i="0" u="none" strike="noStrike" cap="none" normalizeH="0" baseline="0" dirty="0">
                <a:ln>
                  <a:noFill/>
                </a:ln>
                <a:solidFill>
                  <a:srgbClr val="363636"/>
                </a:solidFill>
                <a:effectLst/>
                <a:latin typeface="open_sansitalic"/>
                <a:ea typeface="Times New Roman" panose="02020603050405020304" pitchFamily="18" charset="0"/>
                <a:cs typeface="Times New Roman" panose="02020603050405020304" pitchFamily="18" charset="0"/>
              </a:rPr>
              <a:t> consumers to control their biological and medical profile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57225"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D9A1A426-B848-4C24-942F-B23FE34EB00E}"/>
              </a:ext>
            </a:extLst>
          </p:cNvPr>
          <p:cNvSpPr txBox="1"/>
          <p:nvPr/>
        </p:nvSpPr>
        <p:spPr>
          <a:xfrm>
            <a:off x="2801922" y="998217"/>
            <a:ext cx="8263157" cy="2185214"/>
          </a:xfrm>
          <a:prstGeom prst="rect">
            <a:avLst/>
          </a:prstGeom>
          <a:noFill/>
        </p:spPr>
        <p:txBody>
          <a:bodyPr wrap="square" rtlCol="0">
            <a:spAutoFit/>
          </a:bodyPr>
          <a:lstStyle/>
          <a:p>
            <a:pPr lvl="0" eaLnBrk="0" fontAlgn="base" hangingPunct="0">
              <a:spcBef>
                <a:spcPct val="0"/>
              </a:spcBef>
              <a:spcAft>
                <a:spcPct val="0"/>
              </a:spcAft>
              <a:tabLst>
                <a:tab pos="657225" algn="l"/>
              </a:tabLst>
            </a:pPr>
            <a:r>
              <a:rPr kumimoji="0" lang="en-US" altLang="en-US" sz="2800" b="1" i="0" u="none" strike="noStrike" cap="none" normalizeH="0" baseline="0" dirty="0">
                <a:ln>
                  <a:noFill/>
                </a:ln>
                <a:solidFill>
                  <a:srgbClr val="000000"/>
                </a:solidFill>
                <a:effectLst/>
                <a:latin typeface="open_sanssemibold"/>
                <a:ea typeface="Times New Roman" panose="02020603050405020304" pitchFamily="18" charset="0"/>
                <a:cs typeface="Times New Roman" panose="02020603050405020304" pitchFamily="18" charset="0"/>
              </a:rPr>
              <a:t>Doc.AI</a:t>
            </a:r>
            <a:endParaRPr lang="en-US" altLang="en-US"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57225" algn="l"/>
              </a:tabLst>
            </a:pPr>
            <a:r>
              <a:rPr lang="en-US" altLang="en-US" dirty="0">
                <a:solidFill>
                  <a:srgbClr val="BF9000"/>
                </a:solidFill>
                <a:latin typeface="open_sansregular"/>
                <a:ea typeface="Calibri" panose="020F0502020204030204" pitchFamily="34" charset="0"/>
                <a:cs typeface="Times New Roman" panose="02020603050405020304" pitchFamily="18" charset="0"/>
              </a:rPr>
              <a:t>AI-powered, blockchain-enabled platform for quantified biology.</a:t>
            </a:r>
          </a:p>
          <a:p>
            <a:pPr lvl="0" eaLnBrk="0" fontAlgn="base" hangingPunct="0">
              <a:spcBef>
                <a:spcPct val="0"/>
              </a:spcBef>
              <a:spcAft>
                <a:spcPct val="0"/>
              </a:spcAft>
              <a:tabLst>
                <a:tab pos="657225" algn="l"/>
              </a:tabLst>
            </a:pPr>
            <a:endParaRPr kumimoji="0" lang="en-US" altLang="en-US" sz="900" b="0" i="0" u="none" strike="noStrike" cap="none" normalizeH="0" baseline="0" dirty="0">
              <a:ln>
                <a:noFill/>
              </a:ln>
              <a:solidFill>
                <a:srgbClr val="BF9000"/>
              </a:solidFill>
              <a:effectLst/>
              <a:latin typeface="open_sansregular"/>
              <a:cs typeface="Times New Roman" panose="02020603050405020304" pitchFamily="18" charset="0"/>
            </a:endParaRPr>
          </a:p>
          <a:p>
            <a:pPr lvl="0" eaLnBrk="0" fontAlgn="base" hangingPunct="0">
              <a:spcBef>
                <a:spcPct val="0"/>
              </a:spcBef>
              <a:spcAft>
                <a:spcPct val="0"/>
              </a:spcAft>
              <a:tabLst>
                <a:tab pos="657225" algn="l"/>
              </a:tabLst>
            </a:pPr>
            <a:endParaRPr kumimoji="0" lang="en-US" altLang="en-US" sz="900" b="0" i="0" u="none" strike="noStrike" cap="none" normalizeH="0" baseline="0" dirty="0">
              <a:ln>
                <a:noFill/>
              </a:ln>
              <a:solidFill>
                <a:schemeClr val="tx1"/>
              </a:solidFill>
              <a:effectLst/>
            </a:endParaRPr>
          </a:p>
          <a:p>
            <a:pPr lvl="0" eaLnBrk="0" fontAlgn="base" hangingPunct="0">
              <a:spcBef>
                <a:spcPct val="0"/>
              </a:spcBef>
              <a:spcAft>
                <a:spcPct val="0"/>
              </a:spcAft>
              <a:tabLst>
                <a:tab pos="657225" algn="l"/>
              </a:tabLst>
            </a:pPr>
            <a:r>
              <a:rPr lang="en-US" altLang="en-US" b="1" dirty="0">
                <a:solidFill>
                  <a:srgbClr val="2D7FA0"/>
                </a:solidFill>
                <a:latin typeface="open_sanssemibold"/>
                <a:ea typeface="Times New Roman" panose="02020603050405020304" pitchFamily="18" charset="0"/>
                <a:cs typeface="Times New Roman" panose="02020603050405020304" pitchFamily="18" charset="0"/>
              </a:rPr>
              <a:t>What problem does this service solve?</a:t>
            </a:r>
            <a:endParaRPr kumimoji="0" lang="en-US" altLang="en-US" sz="900" b="0" i="0" u="none" strike="noStrike" cap="none" normalizeH="0" baseline="0" dirty="0">
              <a:ln>
                <a:noFill/>
              </a:ln>
              <a:solidFill>
                <a:schemeClr val="tx1"/>
              </a:solidFill>
              <a:effectLst/>
            </a:endParaRPr>
          </a:p>
          <a:p>
            <a:pPr lvl="0"/>
            <a:r>
              <a:rPr lang="en-US" altLang="en-US" b="1" dirty="0">
                <a:solidFill>
                  <a:srgbClr val="363636"/>
                </a:solidFill>
                <a:latin typeface="open_sansitalic"/>
                <a:ea typeface="Times New Roman" panose="02020603050405020304" pitchFamily="18" charset="0"/>
                <a:cs typeface="Times New Roman" panose="02020603050405020304" pitchFamily="18" charset="0"/>
              </a:rPr>
              <a:t>Doc.AI is using blockchain and AI to enable consumers to control their biological and medical profile</a:t>
            </a:r>
            <a:endParaRPr kumimoji="0" lang="en-US" altLang="en-US" sz="900" b="0" i="0" u="none" strike="noStrike" cap="none" normalizeH="0" baseline="0" dirty="0">
              <a:ln>
                <a:noFill/>
              </a:ln>
              <a:solidFill>
                <a:schemeClr val="tx1"/>
              </a:solidFill>
              <a:effectLst/>
            </a:endParaRPr>
          </a:p>
          <a:p>
            <a:endParaRPr lang="en-US" dirty="0"/>
          </a:p>
        </p:txBody>
      </p:sp>
      <p:sp>
        <p:nvSpPr>
          <p:cNvPr id="9" name="TextBox 8">
            <a:extLst>
              <a:ext uri="{FF2B5EF4-FFF2-40B4-BE49-F238E27FC236}">
                <a16:creationId xmlns:a16="http://schemas.microsoft.com/office/drawing/2014/main" id="{CE9361CD-6C6E-48EF-876D-DB897CFF5F88}"/>
              </a:ext>
            </a:extLst>
          </p:cNvPr>
          <p:cNvSpPr txBox="1"/>
          <p:nvPr/>
        </p:nvSpPr>
        <p:spPr>
          <a:xfrm>
            <a:off x="889234" y="3077840"/>
            <a:ext cx="10620462"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t>Doc.AI is a platform that secures biological and medical data through blockchain technology. It generates insights from this data with the help of artificial intelligence.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Doc.AI hopes to empower individuals to take advantage of their medical, anatomic, and genetic data. They are launching NEURON, a decentralized artificial intelligence platform that will allow anyone to perform a data trial.</a:t>
            </a:r>
          </a:p>
          <a:p>
            <a:r>
              <a:rPr lang="en-US" b="1" dirty="0"/>
              <a:t> </a:t>
            </a:r>
          </a:p>
          <a:p>
            <a:pPr marL="285750" indent="-285750">
              <a:buFont typeface="Arial" panose="020B0604020202020204" pitchFamily="34" charset="0"/>
              <a:buChar char="•"/>
            </a:pPr>
            <a:r>
              <a:rPr lang="en-US" b="1" dirty="0"/>
              <a:t>Doc.AI hopes to empower individuals to take advantage of their medical, anatomic, and genetic data. They are launching NEURON, a decentralized artificial intelligence platform that will allow anyone to perform a data trial. </a:t>
            </a:r>
            <a:br>
              <a:rPr lang="en-US" b="1" dirty="0"/>
            </a:br>
            <a:endParaRPr lang="en-US" b="1" dirty="0"/>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0F1A0E4C-11C8-40EF-B8BD-362CF85C5923}"/>
                  </a:ext>
                </a:extLst>
              </p:cNvPr>
              <p:cNvGraphicFramePr>
                <a:graphicFrameLocks noChangeAspect="1"/>
              </p:cNvGraphicFramePr>
              <p:nvPr/>
            </p:nvGraphicFramePr>
            <p:xfrm>
              <a:off x="319314" y="-2089660"/>
              <a:ext cx="3048000" cy="1714500"/>
            </p:xfrm>
            <a:graphic>
              <a:graphicData uri="http://schemas.microsoft.com/office/powerpoint/2016/slidezoom">
                <pslz:sldZm>
                  <pslz:sldZmObj sldId="586" cId="3607112237">
                    <pslz:zmPr id="{F6C61CE8-A289-438D-8EA1-AB83E2C3F326}"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4" action="ppaction://hlinksldjump"/>
                <a:extLst>
                  <a:ext uri="{FF2B5EF4-FFF2-40B4-BE49-F238E27FC236}">
                    <a16:creationId xmlns:a16="http://schemas.microsoft.com/office/drawing/2014/main" id="{0F1A0E4C-11C8-40EF-B8BD-362CF85C5923}"/>
                  </a:ext>
                </a:extLst>
              </p:cNvPr>
              <p:cNvPicPr>
                <a:picLocks noGrp="1" noRot="1" noChangeAspect="1" noMove="1" noResize="1" noEditPoints="1" noAdjustHandles="1" noChangeArrowheads="1" noChangeShapeType="1"/>
              </p:cNvPicPr>
              <p:nvPr/>
            </p:nvPicPr>
            <p:blipFill>
              <a:blip r:embed="rId5"/>
              <a:stretch>
                <a:fillRect/>
              </a:stretch>
            </p:blipFill>
            <p:spPr>
              <a:xfrm>
                <a:off x="319314" y="-2089660"/>
                <a:ext cx="3048000" cy="1714500"/>
              </a:xfrm>
              <a:prstGeom prst="rect">
                <a:avLst/>
              </a:prstGeom>
              <a:ln w="3175">
                <a:solidFill>
                  <a:prstClr val="ltGray"/>
                </a:solidFill>
              </a:ln>
            </p:spPr>
          </p:pic>
        </mc:Fallback>
      </mc:AlternateContent>
      <p:sp>
        <p:nvSpPr>
          <p:cNvPr id="2" name="Footer Placeholder 1">
            <a:extLst>
              <a:ext uri="{FF2B5EF4-FFF2-40B4-BE49-F238E27FC236}">
                <a16:creationId xmlns:a16="http://schemas.microsoft.com/office/drawing/2014/main" id="{C924C4B5-CD53-4D8B-80A7-480EE54DF4E2}"/>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3F522B7C-EA77-48A9-85DC-D5D5D539761B}"/>
              </a:ext>
            </a:extLst>
          </p:cNvPr>
          <p:cNvSpPr>
            <a:spLocks noGrp="1"/>
          </p:cNvSpPr>
          <p:nvPr>
            <p:ph type="sldNum" sz="quarter" idx="12"/>
          </p:nvPr>
        </p:nvSpPr>
        <p:spPr/>
        <p:txBody>
          <a:bodyPr/>
          <a:lstStyle/>
          <a:p>
            <a:fld id="{1CA58C23-D6BE-4A36-B577-9D537A2A4E0E}" type="slidenum">
              <a:rPr lang="en-US" smtClean="0"/>
              <a:t>148</a:t>
            </a:fld>
            <a:endParaRPr lang="en-US"/>
          </a:p>
        </p:txBody>
      </p:sp>
    </p:spTree>
    <p:extLst>
      <p:ext uri="{BB962C8B-B14F-4D97-AF65-F5344CB8AC3E}">
        <p14:creationId xmlns:p14="http://schemas.microsoft.com/office/powerpoint/2010/main" val="36071122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7B680AFD-E7D5-4A80-9526-5A42DA4FB6AC}"/>
              </a:ext>
            </a:extLst>
          </p:cNvPr>
          <p:cNvSpPr>
            <a:spLocks noChangeArrowheads="1"/>
          </p:cNvSpPr>
          <p:nvPr/>
        </p:nvSpPr>
        <p:spPr bwMode="auto">
          <a:xfrm>
            <a:off x="-83890" y="-3070372"/>
            <a:ext cx="13871260" cy="54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descr="https://www.blockchainalmanac.com/wp-content/uploads/2018/07/Hashed-Health-126x126.png">
            <a:extLst>
              <a:ext uri="{FF2B5EF4-FFF2-40B4-BE49-F238E27FC236}">
                <a16:creationId xmlns:a16="http://schemas.microsoft.com/office/drawing/2014/main" id="{4385EAE8-5945-46AF-8E18-860A701759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25760" y="768204"/>
            <a:ext cx="1658049" cy="1731715"/>
          </a:xfrm>
          <a:prstGeom prst="rect">
            <a:avLst/>
          </a:prstGeom>
          <a:ln w="88900" cap="sq" cmpd="thickThin">
            <a:solidFill>
              <a:srgbClr val="000000"/>
            </a:solidFill>
            <a:prstDash val="solid"/>
            <a:miter lim="800000"/>
          </a:ln>
          <a:effectLst>
            <a:innerShdw blurRad="76200">
              <a:srgbClr val="000000"/>
            </a:innerShdw>
          </a:effectLst>
        </p:spPr>
      </p:pic>
      <p:sp>
        <p:nvSpPr>
          <p:cNvPr id="9" name="Rectangle 3">
            <a:extLst>
              <a:ext uri="{FF2B5EF4-FFF2-40B4-BE49-F238E27FC236}">
                <a16:creationId xmlns:a16="http://schemas.microsoft.com/office/drawing/2014/main" id="{0E2D3CEE-CB62-43C0-9301-35A4DB743167}"/>
              </a:ext>
            </a:extLst>
          </p:cNvPr>
          <p:cNvSpPr>
            <a:spLocks noChangeArrowheads="1"/>
          </p:cNvSpPr>
          <p:nvPr/>
        </p:nvSpPr>
        <p:spPr bwMode="auto">
          <a:xfrm>
            <a:off x="-83890" y="-2613172"/>
            <a:ext cx="13871260" cy="54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E5CC3B7B-F603-4E5A-A075-E9DAB5424100}"/>
              </a:ext>
            </a:extLst>
          </p:cNvPr>
          <p:cNvSpPr txBox="1"/>
          <p:nvPr/>
        </p:nvSpPr>
        <p:spPr>
          <a:xfrm>
            <a:off x="2931207" y="846034"/>
            <a:ext cx="7913406" cy="2062103"/>
          </a:xfrm>
          <a:prstGeom prst="rect">
            <a:avLst/>
          </a:prstGeom>
          <a:noFill/>
        </p:spPr>
        <p:txBody>
          <a:bodyPr wrap="square" rtlCol="0">
            <a:spAutoFit/>
          </a:bodyPr>
          <a:lstStyle/>
          <a:p>
            <a:r>
              <a:rPr lang="en-US" sz="2000" b="1" dirty="0"/>
              <a:t>Hashed Health</a:t>
            </a:r>
          </a:p>
          <a:p>
            <a:r>
              <a:rPr lang="en-US" b="1" dirty="0">
                <a:solidFill>
                  <a:schemeClr val="accent4">
                    <a:lumMod val="75000"/>
                  </a:schemeClr>
                </a:solidFill>
              </a:rPr>
              <a:t>Blockchain consulting services for the healthcare industry</a:t>
            </a:r>
          </a:p>
          <a:p>
            <a:endParaRPr lang="en-US" b="1" dirty="0">
              <a:solidFill>
                <a:schemeClr val="accent4">
                  <a:lumMod val="75000"/>
                </a:schemeClr>
              </a:solidFill>
            </a:endParaRPr>
          </a:p>
          <a:p>
            <a:r>
              <a:rPr lang="en-US" b="1" dirty="0">
                <a:solidFill>
                  <a:schemeClr val="accent5">
                    <a:lumMod val="75000"/>
                  </a:schemeClr>
                </a:solidFill>
              </a:rPr>
              <a:t>What problem does this service solve?</a:t>
            </a:r>
          </a:p>
          <a:p>
            <a:r>
              <a:rPr lang="en-US" b="1" dirty="0"/>
              <a:t>Hashed Health is working to use blockchain-based systems to improve inefficiencies in healthcare transactions.</a:t>
            </a:r>
            <a:endParaRPr lang="en-US" dirty="0"/>
          </a:p>
          <a:p>
            <a:endParaRPr lang="en-US" dirty="0"/>
          </a:p>
        </p:txBody>
      </p:sp>
      <p:sp>
        <p:nvSpPr>
          <p:cNvPr id="11" name="TextBox 10">
            <a:extLst>
              <a:ext uri="{FF2B5EF4-FFF2-40B4-BE49-F238E27FC236}">
                <a16:creationId xmlns:a16="http://schemas.microsoft.com/office/drawing/2014/main" id="{3C5A5F9A-BE5A-4DBB-B3A4-9E3598AE12BB}"/>
              </a:ext>
            </a:extLst>
          </p:cNvPr>
          <p:cNvSpPr txBox="1"/>
          <p:nvPr/>
        </p:nvSpPr>
        <p:spPr>
          <a:xfrm>
            <a:off x="925759" y="3067940"/>
            <a:ext cx="1077343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Hashed Health is focused on advancing the development of blockchain and distributed ledger technologies in the healthcare industry.</a:t>
            </a:r>
          </a:p>
          <a:p>
            <a:r>
              <a:rPr lang="en-US" dirty="0"/>
              <a:t> </a:t>
            </a:r>
          </a:p>
          <a:p>
            <a:pPr marL="285750" indent="-285750">
              <a:buFont typeface="Arial" panose="020B0604020202020204" pitchFamily="34" charset="0"/>
              <a:buChar char="•"/>
            </a:pPr>
            <a:r>
              <a:rPr lang="en-US" dirty="0"/>
              <a:t>Hashed Health provides a variety of different blockchain-related services, such as consulting, community development, product management, and tech support.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Hashed Health works with healthcare providers to create and manage blockchain solutions for a variety of problems that the industry faces.</a:t>
            </a:r>
          </a:p>
          <a:p>
            <a:r>
              <a:rPr lang="en-US" dirty="0"/>
              <a:t> </a:t>
            </a:r>
          </a:p>
          <a:p>
            <a:endParaRPr lang="en-US" dirty="0"/>
          </a:p>
        </p:txBody>
      </p:sp>
      <p:sp>
        <p:nvSpPr>
          <p:cNvPr id="2" name="Footer Placeholder 1">
            <a:extLst>
              <a:ext uri="{FF2B5EF4-FFF2-40B4-BE49-F238E27FC236}">
                <a16:creationId xmlns:a16="http://schemas.microsoft.com/office/drawing/2014/main" id="{781ABE06-F631-4EEF-8180-1D7D6844E3C2}"/>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A8FC8B77-8576-414F-9CCE-8AD1A46EFCAC}"/>
              </a:ext>
            </a:extLst>
          </p:cNvPr>
          <p:cNvSpPr>
            <a:spLocks noGrp="1"/>
          </p:cNvSpPr>
          <p:nvPr>
            <p:ph type="sldNum" sz="quarter" idx="12"/>
          </p:nvPr>
        </p:nvSpPr>
        <p:spPr/>
        <p:txBody>
          <a:bodyPr/>
          <a:lstStyle/>
          <a:p>
            <a:fld id="{1CA58C23-D6BE-4A36-B577-9D537A2A4E0E}" type="slidenum">
              <a:rPr lang="en-US" smtClean="0"/>
              <a:t>149</a:t>
            </a:fld>
            <a:endParaRPr lang="en-US"/>
          </a:p>
        </p:txBody>
      </p:sp>
    </p:spTree>
    <p:extLst>
      <p:ext uri="{BB962C8B-B14F-4D97-AF65-F5344CB8AC3E}">
        <p14:creationId xmlns:p14="http://schemas.microsoft.com/office/powerpoint/2010/main" val="681238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0D0E-5B64-400F-92C2-D22B0C1396FD}"/>
              </a:ext>
            </a:extLst>
          </p:cNvPr>
          <p:cNvSpPr>
            <a:spLocks noGrp="1"/>
          </p:cNvSpPr>
          <p:nvPr>
            <p:ph type="title"/>
          </p:nvPr>
        </p:nvSpPr>
        <p:spPr/>
        <p:txBody>
          <a:bodyPr/>
          <a:lstStyle/>
          <a:p>
            <a:r>
              <a:rPr lang="en-US" dirty="0"/>
              <a:t>How Blockchains Work</a:t>
            </a:r>
          </a:p>
        </p:txBody>
      </p:sp>
      <p:sp>
        <p:nvSpPr>
          <p:cNvPr id="4" name="Slide Number Placeholder 3">
            <a:extLst>
              <a:ext uri="{FF2B5EF4-FFF2-40B4-BE49-F238E27FC236}">
                <a16:creationId xmlns:a16="http://schemas.microsoft.com/office/drawing/2014/main" id="{67A52482-9F00-48F4-8E4F-242BFF8007FE}"/>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15</a:t>
            </a:fld>
            <a:endParaRPr lang="en" sz="1867" dirty="0">
              <a:solidFill>
                <a:srgbClr val="000000"/>
              </a:solidFill>
              <a:latin typeface="Arial"/>
              <a:ea typeface="Arial"/>
              <a:cs typeface="Arial"/>
              <a:sym typeface="Arial"/>
            </a:endParaRPr>
          </a:p>
        </p:txBody>
      </p:sp>
      <p:pic>
        <p:nvPicPr>
          <p:cNvPr id="5122" name="Picture 2" descr="Related image">
            <a:extLst>
              <a:ext uri="{FF2B5EF4-FFF2-40B4-BE49-F238E27FC236}">
                <a16:creationId xmlns:a16="http://schemas.microsoft.com/office/drawing/2014/main" id="{D0537F97-E1B3-45DB-A938-3280A2E53DC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710" r="16171"/>
          <a:stretch/>
        </p:blipFill>
        <p:spPr bwMode="auto">
          <a:xfrm>
            <a:off x="1769805" y="1357067"/>
            <a:ext cx="8834728" cy="528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8259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www.blockchainalmanac.com/wp-content/uploads/2018/07/health-nexus-69x69.jpg">
            <a:extLst>
              <a:ext uri="{FF2B5EF4-FFF2-40B4-BE49-F238E27FC236}">
                <a16:creationId xmlns:a16="http://schemas.microsoft.com/office/drawing/2014/main" id="{B30ACD07-C661-4ED5-A410-0D89E79FBB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30709" y="863628"/>
            <a:ext cx="1507218" cy="1515677"/>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59FCA3E0-F939-4770-8617-24D8CA56B19E}"/>
              </a:ext>
            </a:extLst>
          </p:cNvPr>
          <p:cNvSpPr txBox="1"/>
          <p:nvPr/>
        </p:nvSpPr>
        <p:spPr>
          <a:xfrm>
            <a:off x="2944536" y="863629"/>
            <a:ext cx="8489659" cy="1785104"/>
          </a:xfrm>
          <a:prstGeom prst="rect">
            <a:avLst/>
          </a:prstGeom>
          <a:noFill/>
        </p:spPr>
        <p:txBody>
          <a:bodyPr wrap="square" rtlCol="0">
            <a:spAutoFit/>
          </a:bodyPr>
          <a:lstStyle/>
          <a:p>
            <a:r>
              <a:rPr lang="en-US" sz="2000" b="1" dirty="0"/>
              <a:t>Health Nexus</a:t>
            </a:r>
          </a:p>
          <a:p>
            <a:r>
              <a:rPr lang="en-US" b="1" dirty="0">
                <a:solidFill>
                  <a:schemeClr val="accent4">
                    <a:lumMod val="75000"/>
                  </a:schemeClr>
                </a:solidFill>
              </a:rPr>
              <a:t>Blockchain-based medical data management platform</a:t>
            </a:r>
          </a:p>
          <a:p>
            <a:endParaRPr lang="en-US" b="1" dirty="0">
              <a:solidFill>
                <a:schemeClr val="accent4">
                  <a:lumMod val="75000"/>
                </a:schemeClr>
              </a:solidFill>
            </a:endParaRPr>
          </a:p>
          <a:p>
            <a:r>
              <a:rPr lang="en-US" b="1" dirty="0">
                <a:solidFill>
                  <a:schemeClr val="accent5">
                    <a:lumMod val="75000"/>
                  </a:schemeClr>
                </a:solidFill>
              </a:rPr>
              <a:t>What problem does this service solve?</a:t>
            </a:r>
          </a:p>
          <a:p>
            <a:r>
              <a:rPr lang="en-US" b="1" dirty="0"/>
              <a:t>A blockchain solution for managing healthcare data.</a:t>
            </a:r>
            <a:endParaRPr lang="en-US" dirty="0"/>
          </a:p>
          <a:p>
            <a:endParaRPr lang="en-US" dirty="0"/>
          </a:p>
        </p:txBody>
      </p:sp>
      <p:sp>
        <p:nvSpPr>
          <p:cNvPr id="7" name="TextBox 6">
            <a:extLst>
              <a:ext uri="{FF2B5EF4-FFF2-40B4-BE49-F238E27FC236}">
                <a16:creationId xmlns:a16="http://schemas.microsoft.com/office/drawing/2014/main" id="{4F07BD0A-195E-4F2C-89D9-C199DFDD1230}"/>
              </a:ext>
            </a:extLst>
          </p:cNvPr>
          <p:cNvSpPr txBox="1"/>
          <p:nvPr/>
        </p:nvSpPr>
        <p:spPr>
          <a:xfrm>
            <a:off x="872455" y="3045204"/>
            <a:ext cx="1056174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Health Nexus and </a:t>
            </a:r>
            <a:r>
              <a:rPr lang="en-US" dirty="0" err="1"/>
              <a:t>ConnectingCare</a:t>
            </a:r>
            <a:r>
              <a:rPr lang="en-US" dirty="0"/>
              <a:t> are products being developed by </a:t>
            </a:r>
            <a:r>
              <a:rPr lang="en-US" dirty="0" err="1"/>
              <a:t>SimplyVital</a:t>
            </a:r>
            <a:r>
              <a:rPr lang="en-US" dirty="0"/>
              <a:t> Health. They're hoping to bring together providers from different medical organizations onto the same platform, where they can view the same data for shared patients.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Financial and clinical algorithms powered by artificial intelligence will provide actionable information to all parties.</a:t>
            </a:r>
          </a:p>
          <a:p>
            <a:r>
              <a:rPr lang="en-US" dirty="0"/>
              <a:t> </a:t>
            </a:r>
          </a:p>
          <a:p>
            <a:pPr marL="285750" indent="-285750">
              <a:buFont typeface="Arial" panose="020B0604020202020204" pitchFamily="34" charset="0"/>
              <a:buChar char="•"/>
            </a:pPr>
            <a:r>
              <a:rPr lang="en-US" dirty="0"/>
              <a:t>The platform powered by blockchain, enables users to follow-up on patients as well as to reduce the cost of care. </a:t>
            </a:r>
            <a:r>
              <a:rPr lang="en-US" b="1" dirty="0"/>
              <a:t>Health Nexus will be compatible with HIPAA (Health Insurance Portability and Accountability Act).</a:t>
            </a:r>
          </a:p>
          <a:p>
            <a:endParaRPr lang="en-US" dirty="0"/>
          </a:p>
        </p:txBody>
      </p:sp>
      <p:sp>
        <p:nvSpPr>
          <p:cNvPr id="2" name="Footer Placeholder 1">
            <a:extLst>
              <a:ext uri="{FF2B5EF4-FFF2-40B4-BE49-F238E27FC236}">
                <a16:creationId xmlns:a16="http://schemas.microsoft.com/office/drawing/2014/main" id="{48B5F1D0-872E-4AE6-BE94-53F6F8010B37}"/>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C30EAF73-531E-41DA-B551-3F486BE06766}"/>
              </a:ext>
            </a:extLst>
          </p:cNvPr>
          <p:cNvSpPr>
            <a:spLocks noGrp="1"/>
          </p:cNvSpPr>
          <p:nvPr>
            <p:ph type="sldNum" sz="quarter" idx="12"/>
          </p:nvPr>
        </p:nvSpPr>
        <p:spPr/>
        <p:txBody>
          <a:bodyPr/>
          <a:lstStyle/>
          <a:p>
            <a:fld id="{1CA58C23-D6BE-4A36-B577-9D537A2A4E0E}" type="slidenum">
              <a:rPr lang="en-US" smtClean="0"/>
              <a:t>150</a:t>
            </a:fld>
            <a:endParaRPr lang="en-US"/>
          </a:p>
        </p:txBody>
      </p:sp>
    </p:spTree>
    <p:extLst>
      <p:ext uri="{BB962C8B-B14F-4D97-AF65-F5344CB8AC3E}">
        <p14:creationId xmlns:p14="http://schemas.microsoft.com/office/powerpoint/2010/main" val="14221870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511B290-5BCB-412E-8546-470E24258F45}"/>
              </a:ext>
            </a:extLst>
          </p:cNvPr>
          <p:cNvSpPr>
            <a:spLocks noChangeArrowheads="1"/>
          </p:cNvSpPr>
          <p:nvPr/>
        </p:nvSpPr>
        <p:spPr bwMode="auto">
          <a:xfrm>
            <a:off x="1895912" y="20163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descr="https://s2.coinmarketcap.com/static/img/coins/64x64/1876.png">
            <a:extLst>
              <a:ext uri="{FF2B5EF4-FFF2-40B4-BE49-F238E27FC236}">
                <a16:creationId xmlns:a16="http://schemas.microsoft.com/office/drawing/2014/main" id="{FDA2EA07-9B2C-4487-A62F-A430140B311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flipH="1">
            <a:off x="1068176" y="1064953"/>
            <a:ext cx="1845939" cy="1550060"/>
          </a:xfrm>
          <a:prstGeom prst="rect">
            <a:avLst/>
          </a:prstGeom>
          <a:ln w="88900" cap="sq" cmpd="thickThin">
            <a:solidFill>
              <a:srgbClr val="000000"/>
            </a:solidFill>
            <a:prstDash val="solid"/>
            <a:miter lim="800000"/>
          </a:ln>
          <a:effectLst>
            <a:innerShdw blurRad="76200">
              <a:srgbClr val="000000"/>
            </a:innerShdw>
          </a:effectLst>
        </p:spPr>
      </p:pic>
      <p:sp>
        <p:nvSpPr>
          <p:cNvPr id="6" name="Rectangle 3">
            <a:extLst>
              <a:ext uri="{FF2B5EF4-FFF2-40B4-BE49-F238E27FC236}">
                <a16:creationId xmlns:a16="http://schemas.microsoft.com/office/drawing/2014/main" id="{B966AA65-0485-4018-844A-AFC928B1CFCA}"/>
              </a:ext>
            </a:extLst>
          </p:cNvPr>
          <p:cNvSpPr>
            <a:spLocks noChangeArrowheads="1"/>
          </p:cNvSpPr>
          <p:nvPr/>
        </p:nvSpPr>
        <p:spPr bwMode="auto">
          <a:xfrm>
            <a:off x="3273038" y="1154604"/>
            <a:ext cx="6460621"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DentaCoin</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BF9000"/>
                </a:solidFill>
                <a:effectLst/>
                <a:latin typeface="Calibri" panose="020F0502020204030204" pitchFamily="34" charset="0"/>
                <a:ea typeface="Calibri" panose="020F0502020204030204" pitchFamily="34" charset="0"/>
                <a:cs typeface="Times New Roman" panose="02020603050405020304" pitchFamily="18" charset="0"/>
              </a:rPr>
              <a:t>A Token for the dental Community.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BF9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D7FA0"/>
                </a:solidFill>
                <a:effectLst/>
                <a:latin typeface="open_sanssemibold"/>
                <a:ea typeface="Times New Roman" panose="02020603050405020304" pitchFamily="18" charset="0"/>
                <a:cs typeface="Times New Roman" panose="02020603050405020304" pitchFamily="18" charset="0"/>
              </a:rPr>
              <a:t>What problem does this service solve?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err="1">
                <a:ln>
                  <a:noFill/>
                </a:ln>
                <a:solidFill>
                  <a:srgbClr val="363636"/>
                </a:solidFill>
                <a:effectLst/>
                <a:latin typeface="open_sansitalic"/>
                <a:ea typeface="Times New Roman" panose="02020603050405020304" pitchFamily="18" charset="0"/>
                <a:cs typeface="Times New Roman" panose="02020603050405020304" pitchFamily="18" charset="0"/>
              </a:rPr>
              <a:t>Dentacoin</a:t>
            </a:r>
            <a:r>
              <a:rPr kumimoji="0" lang="en-US" altLang="en-US" sz="1600" b="1" i="0" u="none" strike="noStrike" cap="none" normalizeH="0" baseline="0" dirty="0">
                <a:ln>
                  <a:noFill/>
                </a:ln>
                <a:solidFill>
                  <a:srgbClr val="363636"/>
                </a:solidFill>
                <a:effectLst/>
                <a:latin typeface="open_sansitalic"/>
                <a:ea typeface="Times New Roman" panose="02020603050405020304" pitchFamily="18" charset="0"/>
                <a:cs typeface="Times New Roman" panose="02020603050405020304" pitchFamily="18" charset="0"/>
              </a:rPr>
              <a:t> aims to use blockchain to make dental care more affordable.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AB27BEC5-07B6-4D5C-86E1-F383281B8C39}"/>
              </a:ext>
            </a:extLst>
          </p:cNvPr>
          <p:cNvSpPr txBox="1"/>
          <p:nvPr/>
        </p:nvSpPr>
        <p:spPr>
          <a:xfrm>
            <a:off x="803304" y="3424905"/>
            <a:ext cx="10468599" cy="2831544"/>
          </a:xfrm>
          <a:prstGeom prst="rect">
            <a:avLst/>
          </a:prstGeom>
          <a:noFill/>
        </p:spPr>
        <p:txBody>
          <a:bodyPr wrap="square" rtlCol="0">
            <a:spAutoFit/>
          </a:bodyPr>
          <a:lstStyle/>
          <a:p>
            <a:pPr marL="285750" indent="-285750">
              <a:buFont typeface="Wingdings" panose="05000000000000000000" pitchFamily="2" charset="2"/>
              <a:buChar char="§"/>
            </a:pPr>
            <a:r>
              <a:rPr lang="en-US" sz="1600" dirty="0" err="1"/>
              <a:t>Dentacoin</a:t>
            </a:r>
            <a:r>
              <a:rPr lang="en-US" sz="1600" dirty="0"/>
              <a:t> wants to make dental car more affordable and provide greater access to preventive dental care.</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The platform is powered by the DCN token that will enable users to pay for dental insurance, treatments, and oral care products.</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err="1"/>
              <a:t>Dentacoin</a:t>
            </a:r>
            <a:r>
              <a:rPr lang="en-US" sz="1600" dirty="0"/>
              <a:t> also plans on developing a decentralized database of all patient health records. Patient data will be accessible exclusively by patients or by dentists, upon a given permission.</a:t>
            </a:r>
          </a:p>
          <a:p>
            <a:endParaRPr lang="en-US" sz="1600" dirty="0"/>
          </a:p>
          <a:p>
            <a:r>
              <a:rPr lang="en-US" sz="1600" b="1" dirty="0"/>
              <a:t>Token Stats:  </a:t>
            </a:r>
            <a:r>
              <a:rPr lang="en-US" sz="1600" b="1" dirty="0" err="1">
                <a:hlinkClick r:id="rId3"/>
              </a:rPr>
              <a:t>Dentacoin</a:t>
            </a:r>
            <a:r>
              <a:rPr lang="en-US" sz="1600" b="1" dirty="0">
                <a:hlinkClick r:id="rId3"/>
              </a:rPr>
              <a:t> (DCN)</a:t>
            </a:r>
            <a:r>
              <a:rPr lang="en-US" sz="1600" b="1" dirty="0"/>
              <a:t> </a:t>
            </a:r>
          </a:p>
          <a:p>
            <a:r>
              <a:rPr lang="en-US" sz="1600" b="1" dirty="0"/>
              <a:t> Rank 95  Market Cap $66.08 MIL</a:t>
            </a:r>
            <a:endParaRPr lang="en-US" sz="1600" dirty="0"/>
          </a:p>
          <a:p>
            <a:endParaRPr lang="en-US" dirty="0"/>
          </a:p>
        </p:txBody>
      </p:sp>
      <p:sp>
        <p:nvSpPr>
          <p:cNvPr id="11" name="Slide Number Placeholder 10">
            <a:extLst>
              <a:ext uri="{FF2B5EF4-FFF2-40B4-BE49-F238E27FC236}">
                <a16:creationId xmlns:a16="http://schemas.microsoft.com/office/drawing/2014/main" id="{043C924B-6145-4AE7-BE06-873F1B565E21}"/>
              </a:ext>
            </a:extLst>
          </p:cNvPr>
          <p:cNvSpPr>
            <a:spLocks noGrp="1"/>
          </p:cNvSpPr>
          <p:nvPr>
            <p:ph type="sldNum" sz="quarter" idx="12"/>
          </p:nvPr>
        </p:nvSpPr>
        <p:spPr/>
        <p:txBody>
          <a:bodyPr/>
          <a:lstStyle/>
          <a:p>
            <a:fld id="{A557AE77-9DF2-45F5-97A2-C952E7588D80}" type="slidenum">
              <a:rPr lang="en-US" smtClean="0"/>
              <a:t>151</a:t>
            </a:fld>
            <a:endParaRPr lang="en-US"/>
          </a:p>
        </p:txBody>
      </p:sp>
      <p:sp>
        <p:nvSpPr>
          <p:cNvPr id="2" name="Footer Placeholder 1">
            <a:extLst>
              <a:ext uri="{FF2B5EF4-FFF2-40B4-BE49-F238E27FC236}">
                <a16:creationId xmlns:a16="http://schemas.microsoft.com/office/drawing/2014/main" id="{6B73CC89-4097-4CFC-A6BD-A5D291276729}"/>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5962439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www.blockchainalmanac.com/wp-content/uploads/2018/07/Iryo-69x69.png">
            <a:extLst>
              <a:ext uri="{FF2B5EF4-FFF2-40B4-BE49-F238E27FC236}">
                <a16:creationId xmlns:a16="http://schemas.microsoft.com/office/drawing/2014/main" id="{AF9DCF49-B97D-4ABB-9791-7BFAEEB629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1485" y="1110172"/>
            <a:ext cx="1798434" cy="1742086"/>
          </a:xfrm>
          <a:prstGeom prst="rect">
            <a:avLst/>
          </a:prstGeom>
          <a:ln w="88900" cap="sq" cmpd="thickThin">
            <a:solidFill>
              <a:srgbClr val="000000"/>
            </a:solidFill>
            <a:prstDash val="solid"/>
            <a:miter lim="800000"/>
          </a:ln>
          <a:effectLst>
            <a:innerShdw blurRad="76200">
              <a:srgbClr val="000000"/>
            </a:innerShdw>
          </a:effectLst>
        </p:spPr>
      </p:pic>
      <p:sp>
        <p:nvSpPr>
          <p:cNvPr id="12" name="Rectangle 5">
            <a:extLst>
              <a:ext uri="{FF2B5EF4-FFF2-40B4-BE49-F238E27FC236}">
                <a16:creationId xmlns:a16="http://schemas.microsoft.com/office/drawing/2014/main" id="{039F4DAC-D792-4C15-832D-0000D1B6E7A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5F1FA731-208A-42F4-8CE4-A205A048D845}"/>
              </a:ext>
            </a:extLst>
          </p:cNvPr>
          <p:cNvSpPr txBox="1"/>
          <p:nvPr/>
        </p:nvSpPr>
        <p:spPr>
          <a:xfrm>
            <a:off x="2684477" y="1314582"/>
            <a:ext cx="8806037" cy="1785104"/>
          </a:xfrm>
          <a:prstGeom prst="rect">
            <a:avLst/>
          </a:prstGeom>
          <a:noFill/>
        </p:spPr>
        <p:txBody>
          <a:bodyPr wrap="square" rtlCol="0">
            <a:spAutoFit/>
          </a:bodyPr>
          <a:lstStyle/>
          <a:p>
            <a:r>
              <a:rPr lang="en-US" sz="2000" b="1" dirty="0" err="1"/>
              <a:t>Iryo</a:t>
            </a:r>
            <a:endParaRPr lang="en-US" sz="2000" b="1" dirty="0"/>
          </a:p>
          <a:p>
            <a:r>
              <a:rPr lang="en-US" b="1" dirty="0">
                <a:solidFill>
                  <a:schemeClr val="accent4">
                    <a:lumMod val="75000"/>
                  </a:schemeClr>
                </a:solidFill>
              </a:rPr>
              <a:t>Blockchain enabled healthcare ecosystem</a:t>
            </a:r>
          </a:p>
          <a:p>
            <a:endParaRPr lang="en-US" b="1" dirty="0">
              <a:solidFill>
                <a:schemeClr val="accent4">
                  <a:lumMod val="75000"/>
                </a:schemeClr>
              </a:solidFill>
            </a:endParaRPr>
          </a:p>
          <a:p>
            <a:r>
              <a:rPr lang="en-US" b="1" dirty="0">
                <a:solidFill>
                  <a:schemeClr val="accent5">
                    <a:lumMod val="75000"/>
                  </a:schemeClr>
                </a:solidFill>
              </a:rPr>
              <a:t>What problem does this service solve?</a:t>
            </a:r>
          </a:p>
          <a:p>
            <a:r>
              <a:rPr lang="en-US" b="1" dirty="0" err="1"/>
              <a:t>Iryo</a:t>
            </a:r>
            <a:r>
              <a:rPr lang="en-US" b="1" dirty="0"/>
              <a:t> is developing a unified blockchain platform for tracking healthcare records.</a:t>
            </a:r>
            <a:endParaRPr lang="en-US" dirty="0"/>
          </a:p>
          <a:p>
            <a:endParaRPr lang="en-US" dirty="0"/>
          </a:p>
        </p:txBody>
      </p:sp>
      <p:sp>
        <p:nvSpPr>
          <p:cNvPr id="19" name="TextBox 18">
            <a:extLst>
              <a:ext uri="{FF2B5EF4-FFF2-40B4-BE49-F238E27FC236}">
                <a16:creationId xmlns:a16="http://schemas.microsoft.com/office/drawing/2014/main" id="{3291C5BE-9D97-4C95-ABF8-9CE7B05ED109}"/>
              </a:ext>
            </a:extLst>
          </p:cNvPr>
          <p:cNvSpPr txBox="1"/>
          <p:nvPr/>
        </p:nvSpPr>
        <p:spPr>
          <a:xfrm>
            <a:off x="701486" y="3783435"/>
            <a:ext cx="10789028" cy="2862322"/>
          </a:xfrm>
          <a:prstGeom prst="rect">
            <a:avLst/>
          </a:prstGeom>
          <a:noFill/>
        </p:spPr>
        <p:txBody>
          <a:bodyPr wrap="square" rtlCol="0">
            <a:spAutoFit/>
          </a:bodyPr>
          <a:lstStyle/>
          <a:p>
            <a:pPr marL="285750" indent="-285750">
              <a:buFont typeface="Arial" panose="020B0604020202020204" pitchFamily="34" charset="0"/>
              <a:buChar char="•"/>
            </a:pPr>
            <a:r>
              <a:rPr lang="en-US" dirty="0" err="1"/>
              <a:t>Iryo's</a:t>
            </a:r>
            <a:r>
              <a:rPr lang="en-US" dirty="0"/>
              <a:t> goal is to create a dedicated and unified platform for tracking healthcare records.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Iryo’s</a:t>
            </a:r>
            <a:r>
              <a:rPr lang="en-US" dirty="0"/>
              <a:t> solution is meant to store data securely and allow patients to share their medical history anywhere in the world.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a:t>Iryo</a:t>
            </a:r>
            <a:r>
              <a:rPr lang="en-US" b="1" dirty="0"/>
              <a:t> Token</a:t>
            </a:r>
            <a:r>
              <a:rPr lang="en-US" dirty="0"/>
              <a:t> is designed as a gateway cryptocurrency that will enable patients and healthcare professionals to participate in </a:t>
            </a:r>
            <a:r>
              <a:rPr lang="en-US" dirty="0" err="1"/>
              <a:t>Iryo’s</a:t>
            </a:r>
            <a:r>
              <a:rPr lang="en-US" dirty="0"/>
              <a:t> global healthcare network. The token will encourage collaboration and promote medical research.</a:t>
            </a:r>
          </a:p>
          <a:p>
            <a:endParaRPr lang="en-US" dirty="0"/>
          </a:p>
          <a:p>
            <a:endParaRPr lang="en-US" dirty="0"/>
          </a:p>
        </p:txBody>
      </p:sp>
      <p:sp>
        <p:nvSpPr>
          <p:cNvPr id="2" name="Footer Placeholder 1">
            <a:extLst>
              <a:ext uri="{FF2B5EF4-FFF2-40B4-BE49-F238E27FC236}">
                <a16:creationId xmlns:a16="http://schemas.microsoft.com/office/drawing/2014/main" id="{1A51B255-69A6-460A-8F13-80D877109607}"/>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DB6C8B13-4D98-4370-B9C4-7D95CFBF0D8D}"/>
              </a:ext>
            </a:extLst>
          </p:cNvPr>
          <p:cNvSpPr>
            <a:spLocks noGrp="1"/>
          </p:cNvSpPr>
          <p:nvPr>
            <p:ph type="sldNum" sz="quarter" idx="12"/>
          </p:nvPr>
        </p:nvSpPr>
        <p:spPr/>
        <p:txBody>
          <a:bodyPr/>
          <a:lstStyle/>
          <a:p>
            <a:fld id="{1CA58C23-D6BE-4A36-B577-9D537A2A4E0E}" type="slidenum">
              <a:rPr lang="en-US" smtClean="0"/>
              <a:t>152</a:t>
            </a:fld>
            <a:endParaRPr lang="en-US"/>
          </a:p>
        </p:txBody>
      </p:sp>
    </p:spTree>
    <p:extLst>
      <p:ext uri="{BB962C8B-B14F-4D97-AF65-F5344CB8AC3E}">
        <p14:creationId xmlns:p14="http://schemas.microsoft.com/office/powerpoint/2010/main" val="28530215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www.blockchainalmanac.com/wp-content/uploads/2018/07/Nebula-Genomics-69x69.png">
            <a:extLst>
              <a:ext uri="{FF2B5EF4-FFF2-40B4-BE49-F238E27FC236}">
                <a16:creationId xmlns:a16="http://schemas.microsoft.com/office/drawing/2014/main" id="{BD7F0D3D-22C4-434B-AB1D-02E0BFB868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9233" y="1073790"/>
            <a:ext cx="2046913" cy="1971414"/>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FCD068F2-8E8D-4C8E-BC78-683A293BFBE9}"/>
              </a:ext>
            </a:extLst>
          </p:cNvPr>
          <p:cNvSpPr txBox="1"/>
          <p:nvPr/>
        </p:nvSpPr>
        <p:spPr>
          <a:xfrm>
            <a:off x="3154261" y="1115736"/>
            <a:ext cx="7248088" cy="2308324"/>
          </a:xfrm>
          <a:prstGeom prst="rect">
            <a:avLst/>
          </a:prstGeom>
          <a:noFill/>
        </p:spPr>
        <p:txBody>
          <a:bodyPr wrap="square" rtlCol="0">
            <a:spAutoFit/>
          </a:bodyPr>
          <a:lstStyle/>
          <a:p>
            <a:r>
              <a:rPr lang="en-US" b="1" dirty="0"/>
              <a:t>Nebula Genomics</a:t>
            </a:r>
            <a:endParaRPr lang="en-US" dirty="0"/>
          </a:p>
          <a:p>
            <a:r>
              <a:rPr lang="en-US" b="1" dirty="0">
                <a:solidFill>
                  <a:schemeClr val="accent4">
                    <a:lumMod val="75000"/>
                  </a:schemeClr>
                </a:solidFill>
              </a:rPr>
              <a:t>Solving big data problems related to identifying and sequencing genes</a:t>
            </a:r>
          </a:p>
          <a:p>
            <a:endParaRPr lang="en-US" b="1" dirty="0">
              <a:solidFill>
                <a:schemeClr val="accent4">
                  <a:lumMod val="75000"/>
                </a:schemeClr>
              </a:solidFill>
            </a:endParaRPr>
          </a:p>
          <a:p>
            <a:r>
              <a:rPr lang="en-US" b="1" dirty="0">
                <a:solidFill>
                  <a:schemeClr val="accent5">
                    <a:lumMod val="75000"/>
                  </a:schemeClr>
                </a:solidFill>
              </a:rPr>
              <a:t>What problem does this service solve?</a:t>
            </a:r>
          </a:p>
          <a:p>
            <a:r>
              <a:rPr lang="en-US" b="1" dirty="0"/>
              <a:t>Nebula Genomics wants to use blockchain technology to address the challenges of genomic big data.</a:t>
            </a:r>
            <a:endParaRPr lang="en-US" dirty="0"/>
          </a:p>
          <a:p>
            <a:r>
              <a:rPr lang="en-US" b="1" dirty="0"/>
              <a:t> </a:t>
            </a:r>
            <a:endParaRPr lang="en-US" dirty="0"/>
          </a:p>
          <a:p>
            <a:endParaRPr lang="en-US" dirty="0"/>
          </a:p>
        </p:txBody>
      </p:sp>
      <p:sp>
        <p:nvSpPr>
          <p:cNvPr id="6" name="TextBox 5">
            <a:extLst>
              <a:ext uri="{FF2B5EF4-FFF2-40B4-BE49-F238E27FC236}">
                <a16:creationId xmlns:a16="http://schemas.microsoft.com/office/drawing/2014/main" id="{B8901EF9-8F86-4428-A490-750EB618E664}"/>
              </a:ext>
            </a:extLst>
          </p:cNvPr>
          <p:cNvSpPr txBox="1"/>
          <p:nvPr/>
        </p:nvSpPr>
        <p:spPr>
          <a:xfrm>
            <a:off x="947956" y="3506598"/>
            <a:ext cx="1059529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Nebula Genomics is working to use blockchain to improve the process of identifying and sequencing genes.</a:t>
            </a:r>
          </a:p>
          <a:p>
            <a:r>
              <a:rPr lang="en-US" dirty="0"/>
              <a:t> </a:t>
            </a:r>
          </a:p>
          <a:p>
            <a:pPr marL="285750" indent="-285750">
              <a:buFont typeface="Arial" panose="020B0604020202020204" pitchFamily="34" charset="0"/>
              <a:buChar char="•"/>
            </a:pPr>
            <a:r>
              <a:rPr lang="en-US" dirty="0"/>
              <a:t>Genome sequencing is becoming easier and more affordable and is very likely that this technology will become accessible on a large scale in the near future.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Nebula Genomics aims to use blockchain to create a genomic data market which would potentially be worth billions of dollars.</a:t>
            </a:r>
          </a:p>
          <a:p>
            <a:endParaRPr lang="en-US" dirty="0"/>
          </a:p>
        </p:txBody>
      </p:sp>
      <p:sp>
        <p:nvSpPr>
          <p:cNvPr id="2" name="Footer Placeholder 1">
            <a:extLst>
              <a:ext uri="{FF2B5EF4-FFF2-40B4-BE49-F238E27FC236}">
                <a16:creationId xmlns:a16="http://schemas.microsoft.com/office/drawing/2014/main" id="{B0342EEA-C9B5-4305-9B45-58BB6D2B71DB}"/>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AA3BDC3A-A4A6-4156-AB7C-EA1FE9253620}"/>
              </a:ext>
            </a:extLst>
          </p:cNvPr>
          <p:cNvSpPr>
            <a:spLocks noGrp="1"/>
          </p:cNvSpPr>
          <p:nvPr>
            <p:ph type="sldNum" sz="quarter" idx="12"/>
          </p:nvPr>
        </p:nvSpPr>
        <p:spPr/>
        <p:txBody>
          <a:bodyPr/>
          <a:lstStyle/>
          <a:p>
            <a:fld id="{1CA58C23-D6BE-4A36-B577-9D537A2A4E0E}" type="slidenum">
              <a:rPr lang="en-US" smtClean="0"/>
              <a:t>153</a:t>
            </a:fld>
            <a:endParaRPr lang="en-US"/>
          </a:p>
        </p:txBody>
      </p:sp>
    </p:spTree>
    <p:extLst>
      <p:ext uri="{BB962C8B-B14F-4D97-AF65-F5344CB8AC3E}">
        <p14:creationId xmlns:p14="http://schemas.microsoft.com/office/powerpoint/2010/main" val="25291050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www.blockchainalmanac.com/wp-content/uploads/2018/07/Patientory-69x69.png">
            <a:extLst>
              <a:ext uri="{FF2B5EF4-FFF2-40B4-BE49-F238E27FC236}">
                <a16:creationId xmlns:a16="http://schemas.microsoft.com/office/drawing/2014/main" id="{1BD47EA4-F3B3-46F3-97DB-39DD005FA84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2702" y="438421"/>
            <a:ext cx="2077218" cy="1952441"/>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DED550E1-72F2-4BC4-91C0-34E21344BEDF}"/>
              </a:ext>
            </a:extLst>
          </p:cNvPr>
          <p:cNvSpPr txBox="1"/>
          <p:nvPr/>
        </p:nvSpPr>
        <p:spPr>
          <a:xfrm>
            <a:off x="2860647" y="620785"/>
            <a:ext cx="8061820" cy="2585323"/>
          </a:xfrm>
          <a:prstGeom prst="rect">
            <a:avLst/>
          </a:prstGeom>
          <a:noFill/>
        </p:spPr>
        <p:txBody>
          <a:bodyPr wrap="square" rtlCol="0">
            <a:spAutoFit/>
          </a:bodyPr>
          <a:lstStyle/>
          <a:p>
            <a:r>
              <a:rPr lang="en-US" b="1" dirty="0" err="1"/>
              <a:t>Patientory</a:t>
            </a:r>
            <a:endParaRPr lang="en-US" dirty="0"/>
          </a:p>
          <a:p>
            <a:r>
              <a:rPr lang="en-US" b="1" dirty="0">
                <a:solidFill>
                  <a:schemeClr val="accent4">
                    <a:lumMod val="75000"/>
                  </a:schemeClr>
                </a:solidFill>
              </a:rPr>
              <a:t>A blockchain-based platform for securing data for patients and healthcare professionals</a:t>
            </a:r>
          </a:p>
          <a:p>
            <a:endParaRPr lang="en-US" b="1" dirty="0">
              <a:solidFill>
                <a:schemeClr val="accent4">
                  <a:lumMod val="75000"/>
                </a:schemeClr>
              </a:solidFill>
            </a:endParaRPr>
          </a:p>
          <a:p>
            <a:r>
              <a:rPr lang="en-US" b="1" dirty="0">
                <a:solidFill>
                  <a:schemeClr val="accent5">
                    <a:lumMod val="75000"/>
                  </a:schemeClr>
                </a:solidFill>
              </a:rPr>
              <a:t>What problem does this service solve?</a:t>
            </a:r>
          </a:p>
          <a:p>
            <a:r>
              <a:rPr lang="en-US" b="1" dirty="0" err="1"/>
              <a:t>Patientory</a:t>
            </a:r>
            <a:r>
              <a:rPr lang="en-US" b="1" dirty="0"/>
              <a:t> is developing a blockchain based </a:t>
            </a:r>
            <a:r>
              <a:rPr lang="en-US" b="1" dirty="0" err="1"/>
              <a:t>dAPP</a:t>
            </a:r>
            <a:r>
              <a:rPr lang="en-US" b="1" dirty="0"/>
              <a:t> that will enable patients to track their medical information.</a:t>
            </a:r>
            <a:endParaRPr lang="en-US" dirty="0"/>
          </a:p>
          <a:p>
            <a:r>
              <a:rPr lang="en-US" b="1" dirty="0"/>
              <a:t> </a:t>
            </a:r>
            <a:endParaRPr lang="en-US" dirty="0"/>
          </a:p>
          <a:p>
            <a:endParaRPr lang="en-US" dirty="0"/>
          </a:p>
        </p:txBody>
      </p:sp>
      <p:sp>
        <p:nvSpPr>
          <p:cNvPr id="6" name="TextBox 5">
            <a:extLst>
              <a:ext uri="{FF2B5EF4-FFF2-40B4-BE49-F238E27FC236}">
                <a16:creationId xmlns:a16="http://schemas.microsoft.com/office/drawing/2014/main" id="{846A5685-2A72-4EC8-83E6-D26701C85966}"/>
              </a:ext>
            </a:extLst>
          </p:cNvPr>
          <p:cNvSpPr txBox="1"/>
          <p:nvPr/>
        </p:nvSpPr>
        <p:spPr>
          <a:xfrm>
            <a:off x="822121" y="3003259"/>
            <a:ext cx="11056690" cy="3416320"/>
          </a:xfrm>
          <a:prstGeom prst="rect">
            <a:avLst/>
          </a:prstGeom>
          <a:noFill/>
        </p:spPr>
        <p:txBody>
          <a:bodyPr wrap="square" rtlCol="0">
            <a:spAutoFit/>
          </a:bodyPr>
          <a:lstStyle/>
          <a:p>
            <a:pPr marL="285750" indent="-285750">
              <a:buFont typeface="Arial" panose="020B0604020202020204" pitchFamily="34" charset="0"/>
              <a:buChar char="•"/>
            </a:pPr>
            <a:r>
              <a:rPr lang="en-US" dirty="0" err="1"/>
              <a:t>Patientory</a:t>
            </a:r>
            <a:r>
              <a:rPr lang="en-US" dirty="0"/>
              <a:t> is developing a blockchain-based platform for storing healthcare data. </a:t>
            </a:r>
          </a:p>
          <a:p>
            <a:endParaRPr lang="en-US" dirty="0"/>
          </a:p>
          <a:p>
            <a:pPr marL="285750" indent="-285750">
              <a:buFont typeface="Arial" panose="020B0604020202020204" pitchFamily="34" charset="0"/>
              <a:buChar char="•"/>
            </a:pPr>
            <a:r>
              <a:rPr lang="en-US" dirty="0"/>
              <a:t>It allows users to create a patient profile to keep track of their medical history and be in control of their information. </a:t>
            </a:r>
          </a:p>
          <a:p>
            <a:endParaRPr lang="en-US" dirty="0"/>
          </a:p>
          <a:p>
            <a:pPr marL="285750" indent="-285750">
              <a:buFont typeface="Arial" panose="020B0604020202020204" pitchFamily="34" charset="0"/>
              <a:buChar char="•"/>
            </a:pPr>
            <a:r>
              <a:rPr lang="en-US" dirty="0"/>
              <a:t>The software provides patients with an easy way of tracking doctor visits, medical bills, personal medical information, insurance, immunizations and pharmacy medications. </a:t>
            </a:r>
          </a:p>
          <a:p>
            <a:endParaRPr lang="en-US" dirty="0"/>
          </a:p>
          <a:p>
            <a:pPr marL="285750" indent="-285750">
              <a:buFont typeface="Arial" panose="020B0604020202020204" pitchFamily="34" charset="0"/>
              <a:buChar char="•"/>
            </a:pPr>
            <a:r>
              <a:rPr lang="en-US" dirty="0" err="1"/>
              <a:t>Patientory</a:t>
            </a:r>
            <a:r>
              <a:rPr lang="en-US" dirty="0"/>
              <a:t> will run on their token.</a:t>
            </a:r>
          </a:p>
          <a:p>
            <a:endParaRPr lang="en-US" dirty="0"/>
          </a:p>
          <a:p>
            <a:r>
              <a:rPr lang="en-US" b="1" dirty="0"/>
              <a:t>       Token Stats      </a:t>
            </a:r>
            <a:r>
              <a:rPr lang="en-US" b="1" dirty="0" err="1">
                <a:hlinkClick r:id="rId3"/>
              </a:rPr>
              <a:t>Patientory</a:t>
            </a:r>
            <a:r>
              <a:rPr lang="en-US" b="1" dirty="0">
                <a:hlinkClick r:id="rId3"/>
              </a:rPr>
              <a:t> (PTOY)</a:t>
            </a:r>
            <a:r>
              <a:rPr lang="en-US" b="1" dirty="0"/>
              <a:t> </a:t>
            </a:r>
            <a:r>
              <a:rPr lang="en-US" dirty="0"/>
              <a:t>    </a:t>
            </a:r>
            <a:r>
              <a:rPr lang="en-US" b="1" dirty="0"/>
              <a:t>Rank 670   Market Cap 2.66 MIL</a:t>
            </a:r>
            <a:endParaRPr lang="en-US" dirty="0"/>
          </a:p>
          <a:p>
            <a:endParaRPr lang="en-US" dirty="0"/>
          </a:p>
        </p:txBody>
      </p:sp>
      <p:sp>
        <p:nvSpPr>
          <p:cNvPr id="2" name="Footer Placeholder 1">
            <a:extLst>
              <a:ext uri="{FF2B5EF4-FFF2-40B4-BE49-F238E27FC236}">
                <a16:creationId xmlns:a16="http://schemas.microsoft.com/office/drawing/2014/main" id="{F48BAEAF-AE7C-4962-8E77-088C434ADD44}"/>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057AB6AB-FD62-493B-9685-31E1298AFFB9}"/>
              </a:ext>
            </a:extLst>
          </p:cNvPr>
          <p:cNvSpPr>
            <a:spLocks noGrp="1"/>
          </p:cNvSpPr>
          <p:nvPr>
            <p:ph type="sldNum" sz="quarter" idx="12"/>
          </p:nvPr>
        </p:nvSpPr>
        <p:spPr/>
        <p:txBody>
          <a:bodyPr/>
          <a:lstStyle/>
          <a:p>
            <a:fld id="{1CA58C23-D6BE-4A36-B577-9D537A2A4E0E}" type="slidenum">
              <a:rPr lang="en-US" smtClean="0"/>
              <a:t>154</a:t>
            </a:fld>
            <a:endParaRPr lang="en-US"/>
          </a:p>
        </p:txBody>
      </p:sp>
    </p:spTree>
    <p:extLst>
      <p:ext uri="{BB962C8B-B14F-4D97-AF65-F5344CB8AC3E}">
        <p14:creationId xmlns:p14="http://schemas.microsoft.com/office/powerpoint/2010/main" val="30710150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41F-5FFB-4B05-93AB-83D303862553}"/>
              </a:ext>
            </a:extLst>
          </p:cNvPr>
          <p:cNvSpPr>
            <a:spLocks noGrp="1"/>
          </p:cNvSpPr>
          <p:nvPr>
            <p:ph type="title"/>
          </p:nvPr>
        </p:nvSpPr>
        <p:spPr>
          <a:xfrm>
            <a:off x="648929" y="629266"/>
            <a:ext cx="3651467" cy="1676603"/>
          </a:xfrm>
        </p:spPr>
        <p:txBody>
          <a:bodyPr>
            <a:normAutofit/>
          </a:bodyPr>
          <a:lstStyle/>
          <a:p>
            <a:r>
              <a:rPr lang="en-US" dirty="0"/>
              <a:t>Other Use Cases Include:</a:t>
            </a:r>
          </a:p>
        </p:txBody>
      </p:sp>
      <p:sp>
        <p:nvSpPr>
          <p:cNvPr id="3" name="Content Placeholder 2">
            <a:extLst>
              <a:ext uri="{FF2B5EF4-FFF2-40B4-BE49-F238E27FC236}">
                <a16:creationId xmlns:a16="http://schemas.microsoft.com/office/drawing/2014/main" id="{B70A7B9D-299C-4486-98AE-C33B782BC53C}"/>
              </a:ext>
            </a:extLst>
          </p:cNvPr>
          <p:cNvSpPr>
            <a:spLocks noGrp="1"/>
          </p:cNvSpPr>
          <p:nvPr>
            <p:ph idx="1"/>
          </p:nvPr>
        </p:nvSpPr>
        <p:spPr>
          <a:xfrm>
            <a:off x="648931" y="2438400"/>
            <a:ext cx="3651466" cy="3785419"/>
          </a:xfrm>
        </p:spPr>
        <p:txBody>
          <a:bodyPr>
            <a:normAutofit/>
          </a:bodyPr>
          <a:lstStyle/>
          <a:p>
            <a:r>
              <a:rPr lang="en-US" sz="1700"/>
              <a:t>Verifying the Authenticity of Returned Drugs</a:t>
            </a:r>
          </a:p>
          <a:p>
            <a:r>
              <a:rPr lang="en-US" sz="1700"/>
              <a:t>Prevention of Counterfeit Drugs and Medical Devices</a:t>
            </a:r>
          </a:p>
          <a:p>
            <a:r>
              <a:rPr lang="en-US" sz="1700"/>
              <a:t>Compliance in Pharma supply chain</a:t>
            </a:r>
          </a:p>
          <a:p>
            <a:r>
              <a:rPr lang="en-US" sz="1700"/>
              <a:t>Transparency and traceability of consent in Clinical Trials</a:t>
            </a:r>
          </a:p>
          <a:p>
            <a:r>
              <a:rPr lang="en-US" sz="1700"/>
              <a:t>Improving the quality and reliability of Clinical Trials data</a:t>
            </a:r>
          </a:p>
          <a:p>
            <a:endParaRPr lang="en-US" sz="1700"/>
          </a:p>
          <a:p>
            <a:r>
              <a:rPr lang="en-US" sz="1700"/>
              <a:t>And many, many more…..</a:t>
            </a:r>
          </a:p>
        </p:txBody>
      </p:sp>
      <p:sp>
        <p:nvSpPr>
          <p:cNvPr id="4" name="Footer Placeholder 3">
            <a:extLst>
              <a:ext uri="{FF2B5EF4-FFF2-40B4-BE49-F238E27FC236}">
                <a16:creationId xmlns:a16="http://schemas.microsoft.com/office/drawing/2014/main" id="{CA51F294-66D0-4F42-9190-2DBC120CAEC7}"/>
              </a:ext>
            </a:extLst>
          </p:cNvPr>
          <p:cNvSpPr>
            <a:spLocks noGrp="1"/>
          </p:cNvSpPr>
          <p:nvPr>
            <p:ph type="ftr" sz="quarter" idx="11"/>
          </p:nvPr>
        </p:nvSpPr>
        <p:spPr>
          <a:xfrm>
            <a:off x="2409567" y="6356350"/>
            <a:ext cx="1890827" cy="365125"/>
          </a:xfrm>
        </p:spPr>
        <p:txBody>
          <a:bodyPr>
            <a:normAutofit/>
          </a:bodyPr>
          <a:lstStyle/>
          <a:p>
            <a:pPr algn="l">
              <a:spcAft>
                <a:spcPts val="600"/>
              </a:spcAft>
            </a:pPr>
            <a:r>
              <a:rPr lang="en-US" dirty="0"/>
              <a:t>www.GBAglobal.org</a:t>
            </a:r>
          </a:p>
        </p:txBody>
      </p:sp>
      <p:pic>
        <p:nvPicPr>
          <p:cNvPr id="2050" name="Picture 2" descr="Image result for pharmacy">
            <a:extLst>
              <a:ext uri="{FF2B5EF4-FFF2-40B4-BE49-F238E27FC236}">
                <a16:creationId xmlns:a16="http://schemas.microsoft.com/office/drawing/2014/main" id="{0EFEC9D8-EA96-4161-81D0-94F0A9DCAE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50" r="10100"/>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65B324A-19A4-4D84-A33E-3F127FF1083B}"/>
              </a:ext>
            </a:extLst>
          </p:cNvPr>
          <p:cNvSpPr>
            <a:spLocks noGrp="1"/>
          </p:cNvSpPr>
          <p:nvPr>
            <p:ph type="sldNum" sz="quarter" idx="12"/>
          </p:nvPr>
        </p:nvSpPr>
        <p:spPr>
          <a:xfrm>
            <a:off x="10853928" y="6356350"/>
            <a:ext cx="685800" cy="365125"/>
          </a:xfrm>
        </p:spPr>
        <p:txBody>
          <a:bodyPr>
            <a:normAutofit/>
          </a:bodyPr>
          <a:lstStyle/>
          <a:p>
            <a:pPr algn="l">
              <a:spcAft>
                <a:spcPts val="600"/>
              </a:spcAft>
            </a:pPr>
            <a:fld id="{1CA58C23-D6BE-4A36-B577-9D537A2A4E0E}" type="slidenum">
              <a:rPr lang="en-US">
                <a:solidFill>
                  <a:srgbClr val="FFFFFF"/>
                </a:solidFill>
              </a:rPr>
              <a:pPr algn="l">
                <a:spcAft>
                  <a:spcPts val="600"/>
                </a:spcAft>
              </a:pPr>
              <a:t>155</a:t>
            </a:fld>
            <a:endParaRPr lang="en-US">
              <a:solidFill>
                <a:srgbClr val="FFFFFF"/>
              </a:solidFill>
            </a:endParaRPr>
          </a:p>
        </p:txBody>
      </p:sp>
    </p:spTree>
    <p:extLst>
      <p:ext uri="{BB962C8B-B14F-4D97-AF65-F5344CB8AC3E}">
        <p14:creationId xmlns:p14="http://schemas.microsoft.com/office/powerpoint/2010/main" val="25594238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66334-12B4-4E4A-A87F-840A4AAE85EE}"/>
              </a:ext>
            </a:extLst>
          </p:cNvPr>
          <p:cNvSpPr>
            <a:spLocks noGrp="1"/>
          </p:cNvSpPr>
          <p:nvPr>
            <p:ph type="ctrTitle"/>
          </p:nvPr>
        </p:nvSpPr>
        <p:spPr>
          <a:xfrm>
            <a:off x="1524000" y="1122362"/>
            <a:ext cx="9144000" cy="2840037"/>
          </a:xfrm>
        </p:spPr>
        <p:txBody>
          <a:bodyPr>
            <a:normAutofit/>
          </a:bodyPr>
          <a:lstStyle/>
          <a:p>
            <a:r>
              <a:rPr lang="en-US" sz="5800"/>
              <a:t>Lesson 6</a:t>
            </a:r>
            <a:br>
              <a:rPr lang="en-US" sz="5800"/>
            </a:br>
            <a:r>
              <a:rPr lang="en-US" sz="5800" b="1"/>
              <a:t>Introduction to Smart Contracts</a:t>
            </a:r>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4EFA92C4-9E4E-4078-8BE4-37BB63B3E569}"/>
              </a:ext>
            </a:extLst>
          </p:cNvPr>
          <p:cNvSpPr>
            <a:spLocks noGrp="1"/>
          </p:cNvSpPr>
          <p:nvPr>
            <p:ph type="ftr" sz="quarter" idx="11"/>
          </p:nvPr>
        </p:nvSpPr>
        <p:spPr>
          <a:xfrm>
            <a:off x="4038600" y="6159710"/>
            <a:ext cx="4114800" cy="365125"/>
          </a:xfrm>
        </p:spPr>
        <p:txBody>
          <a:bodyPr>
            <a:normAutofit/>
          </a:bodyPr>
          <a:lstStyle/>
          <a:p>
            <a:pPr>
              <a:spcAft>
                <a:spcPts val="600"/>
              </a:spcAft>
            </a:pPr>
            <a:r>
              <a:rPr lang="en-US"/>
              <a:t>www.GBAglobal.org</a:t>
            </a:r>
          </a:p>
        </p:txBody>
      </p:sp>
      <p:sp>
        <p:nvSpPr>
          <p:cNvPr id="4" name="Slide Number Placeholder 3">
            <a:extLst>
              <a:ext uri="{FF2B5EF4-FFF2-40B4-BE49-F238E27FC236}">
                <a16:creationId xmlns:a16="http://schemas.microsoft.com/office/drawing/2014/main" id="{2777B15C-F770-4162-A2FB-A707A37E707E}"/>
              </a:ext>
            </a:extLst>
          </p:cNvPr>
          <p:cNvSpPr>
            <a:spLocks noGrp="1"/>
          </p:cNvSpPr>
          <p:nvPr>
            <p:ph type="sldNum" sz="quarter" idx="12"/>
          </p:nvPr>
        </p:nvSpPr>
        <p:spPr>
          <a:xfrm>
            <a:off x="8610600" y="6159710"/>
            <a:ext cx="2743200" cy="365125"/>
          </a:xfrm>
        </p:spPr>
        <p:txBody>
          <a:bodyPr>
            <a:normAutofit/>
          </a:bodyPr>
          <a:lstStyle/>
          <a:p>
            <a:pPr>
              <a:spcAft>
                <a:spcPts val="600"/>
              </a:spcAft>
            </a:pPr>
            <a:fld id="{1CA58C23-D6BE-4A36-B577-9D537A2A4E0E}" type="slidenum">
              <a:rPr lang="en-US" smtClean="0"/>
              <a:pPr>
                <a:spcAft>
                  <a:spcPts val="600"/>
                </a:spcAft>
              </a:pPr>
              <a:t>156</a:t>
            </a:fld>
            <a:endParaRPr lang="en-US"/>
          </a:p>
        </p:txBody>
      </p:sp>
    </p:spTree>
    <p:extLst>
      <p:ext uri="{BB962C8B-B14F-4D97-AF65-F5344CB8AC3E}">
        <p14:creationId xmlns:p14="http://schemas.microsoft.com/office/powerpoint/2010/main" val="1561748587"/>
      </p:ext>
    </p:extLst>
  </p:cSld>
  <p:clrMapOvr>
    <a:overrideClrMapping bg1="dk1" tx1="lt1" bg2="dk2"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Ethereum</a:t>
            </a:r>
          </a:p>
        </p:txBody>
      </p:sp>
      <p:sp>
        <p:nvSpPr>
          <p:cNvPr id="764" name="Shape 764"/>
          <p:cNvSpPr txBox="1">
            <a:spLocks noGrp="1"/>
          </p:cNvSpPr>
          <p:nvPr>
            <p:ph type="body" idx="1"/>
          </p:nvPr>
        </p:nvSpPr>
        <p:spPr>
          <a:xfrm>
            <a:off x="415601" y="2138599"/>
            <a:ext cx="11360799" cy="4452000"/>
          </a:xfrm>
          <a:prstGeom prst="rect">
            <a:avLst/>
          </a:prstGeom>
          <a:noFill/>
          <a:ln>
            <a:noFill/>
          </a:ln>
        </p:spPr>
        <p:txBody>
          <a:bodyPr vert="horz" lIns="121900" tIns="121900" rIns="121900" bIns="121900" rtlCol="0" anchor="t" anchorCtr="0">
            <a:noAutofit/>
          </a:bodyPr>
          <a:lstStyle/>
          <a:p>
            <a:pPr marL="609585">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Roboto"/>
              </a:rPr>
              <a:t>Ether is similar to Blockchain except for the following differences: </a:t>
            </a:r>
          </a:p>
          <a:p>
            <a:pPr marL="1523962" indent="-406390">
              <a:spcAft>
                <a:spcPts val="0"/>
              </a:spcAft>
              <a:buSzPct val="100000"/>
              <a:buFont typeface="Courier New"/>
              <a:buChar char="o"/>
            </a:pPr>
            <a:r>
              <a:rPr lang="en" b="0" i="0" u="none" strike="noStrike" cap="none" dirty="0">
                <a:solidFill>
                  <a:schemeClr val="tx1"/>
                </a:solidFill>
                <a:highlight>
                  <a:srgbClr val="FFFFFF"/>
                </a:highlight>
                <a:latin typeface="Calibri" charset="0"/>
                <a:ea typeface="Calibri" charset="0"/>
                <a:cs typeface="Calibri" charset="0"/>
                <a:sym typeface="Roboto"/>
              </a:rPr>
              <a:t>Instead of only handling accounts and transaction it can also store computer programs (</a:t>
            </a:r>
            <a:r>
              <a:rPr lang="en-US" b="0" i="0" u="none" strike="noStrike" cap="none" dirty="0">
                <a:solidFill>
                  <a:schemeClr val="tx1"/>
                </a:solidFill>
                <a:highlight>
                  <a:srgbClr val="FFFFFF"/>
                </a:highlight>
                <a:latin typeface="Calibri" charset="0"/>
                <a:ea typeface="Calibri" charset="0"/>
                <a:cs typeface="Calibri" charset="0"/>
                <a:sym typeface="Roboto"/>
              </a:rPr>
              <a:t>called “smart contracts”)</a:t>
            </a:r>
            <a:r>
              <a:rPr lang="en" b="0" i="0" u="none" strike="noStrike" cap="none" dirty="0">
                <a:solidFill>
                  <a:schemeClr val="tx1"/>
                </a:solidFill>
                <a:highlight>
                  <a:srgbClr val="FFFFFF"/>
                </a:highlight>
                <a:latin typeface="Calibri" charset="0"/>
                <a:ea typeface="Calibri" charset="0"/>
                <a:cs typeface="Calibri" charset="0"/>
                <a:sym typeface="Roboto"/>
              </a:rPr>
              <a:t> like: </a:t>
            </a:r>
          </a:p>
          <a:p>
            <a:pPr marL="2133547" indent="-406390">
              <a:spcAft>
                <a:spcPts val="0"/>
              </a:spcAft>
              <a:buSzPct val="100000"/>
              <a:buFont typeface="Noto Sans Symbols"/>
              <a:buChar char="o"/>
            </a:pPr>
            <a:r>
              <a:rPr lang="en" b="0" i="0" u="none" strike="noStrike" cap="none" dirty="0">
                <a:solidFill>
                  <a:schemeClr val="tx1"/>
                </a:solidFill>
                <a:highlight>
                  <a:srgbClr val="FFFFFF"/>
                </a:highlight>
                <a:latin typeface="Calibri" charset="0"/>
                <a:ea typeface="Calibri" charset="0"/>
                <a:cs typeface="Calibri" charset="0"/>
                <a:sym typeface="Roboto"/>
              </a:rPr>
              <a:t>If xx account has </a:t>
            </a:r>
            <a:r>
              <a:rPr lang="en" b="1" dirty="0">
                <a:solidFill>
                  <a:schemeClr val="tx1"/>
                </a:solidFill>
              </a:rPr>
              <a:t>฿</a:t>
            </a:r>
            <a:r>
              <a:rPr lang="en" b="0" i="0" u="none" strike="noStrike" cap="none" dirty="0">
                <a:solidFill>
                  <a:schemeClr val="tx1"/>
                </a:solidFill>
                <a:highlight>
                  <a:srgbClr val="FFFFFF"/>
                </a:highlight>
                <a:latin typeface="Calibri" charset="0"/>
                <a:ea typeface="Calibri" charset="0"/>
                <a:cs typeface="Calibri" charset="0"/>
                <a:sym typeface="Roboto"/>
              </a:rPr>
              <a:t>yy balance </a:t>
            </a:r>
          </a:p>
          <a:p>
            <a:pPr marL="2133547" indent="-406390">
              <a:spcAft>
                <a:spcPts val="0"/>
              </a:spcAft>
              <a:buSzPct val="100000"/>
              <a:buFont typeface="Noto Sans Symbols"/>
              <a:buChar char="o"/>
            </a:pPr>
            <a:r>
              <a:rPr lang="en-US" dirty="0">
                <a:solidFill>
                  <a:schemeClr val="tx1"/>
                </a:solidFill>
                <a:highlight>
                  <a:srgbClr val="FFFFFF"/>
                </a:highlight>
                <a:latin typeface="Calibri" charset="0"/>
                <a:ea typeface="Calibri" charset="0"/>
                <a:cs typeface="Calibri" charset="0"/>
              </a:rPr>
              <a:t>A</a:t>
            </a:r>
            <a:r>
              <a:rPr lang="en" b="0" i="0" u="none" strike="noStrike" cap="none" dirty="0">
                <a:solidFill>
                  <a:schemeClr val="tx1"/>
                </a:solidFill>
                <a:highlight>
                  <a:srgbClr val="FFFFFF"/>
                </a:highlight>
                <a:latin typeface="Calibri" charset="0"/>
                <a:ea typeface="Calibri" charset="0"/>
                <a:cs typeface="Calibri" charset="0"/>
                <a:sym typeface="Roboto"/>
              </a:rPr>
              <a:t>nd if today is December 31st, 2016 </a:t>
            </a:r>
          </a:p>
          <a:p>
            <a:pPr marL="2133547" indent="-406390">
              <a:spcAft>
                <a:spcPts val="0"/>
              </a:spcAft>
              <a:buSzPct val="100000"/>
              <a:buFont typeface="Noto Sans Symbols"/>
              <a:buChar char="o"/>
            </a:pPr>
            <a:r>
              <a:rPr lang="en-US" dirty="0">
                <a:solidFill>
                  <a:schemeClr val="tx1"/>
                </a:solidFill>
                <a:highlight>
                  <a:srgbClr val="FFFFFF"/>
                </a:highlight>
                <a:latin typeface="Calibri" charset="0"/>
                <a:ea typeface="Calibri" charset="0"/>
                <a:cs typeface="Calibri" charset="0"/>
              </a:rPr>
              <a:t>T</a:t>
            </a:r>
            <a:r>
              <a:rPr lang="en" b="0" i="0" u="none" strike="noStrike" cap="none" dirty="0">
                <a:solidFill>
                  <a:schemeClr val="tx1"/>
                </a:solidFill>
                <a:highlight>
                  <a:srgbClr val="FFFFFF"/>
                </a:highlight>
                <a:latin typeface="Calibri" charset="0"/>
                <a:ea typeface="Calibri" charset="0"/>
                <a:cs typeface="Calibri" charset="0"/>
                <a:sym typeface="Roboto"/>
              </a:rPr>
              <a:t>hen transfer </a:t>
            </a:r>
            <a:r>
              <a:rPr lang="en" b="1" dirty="0">
                <a:solidFill>
                  <a:schemeClr val="tx1"/>
                </a:solidFill>
              </a:rPr>
              <a:t>฿</a:t>
            </a:r>
            <a:r>
              <a:rPr lang="en" b="0" i="0" u="none" strike="noStrike" cap="none" dirty="0">
                <a:solidFill>
                  <a:schemeClr val="tx1"/>
                </a:solidFill>
                <a:highlight>
                  <a:srgbClr val="FFFFFF"/>
                </a:highlight>
                <a:latin typeface="Calibri" charset="0"/>
                <a:ea typeface="Calibri" charset="0"/>
                <a:cs typeface="Calibri" charset="0"/>
                <a:sym typeface="Roboto"/>
              </a:rPr>
              <a:t>5 to zz account </a:t>
            </a:r>
          </a:p>
          <a:p>
            <a:pPr marL="2133547" indent="-406390">
              <a:spcAft>
                <a:spcPts val="0"/>
              </a:spcAft>
              <a:buSzPct val="100000"/>
              <a:buFont typeface="Noto Sans Symbols"/>
              <a:buChar char="o"/>
            </a:pPr>
            <a:r>
              <a:rPr lang="en-US" dirty="0">
                <a:solidFill>
                  <a:schemeClr val="tx1"/>
                </a:solidFill>
                <a:highlight>
                  <a:srgbClr val="FFFFFF"/>
                </a:highlight>
                <a:latin typeface="Calibri" charset="0"/>
                <a:ea typeface="Calibri" charset="0"/>
                <a:cs typeface="Calibri" charset="0"/>
              </a:rPr>
              <a:t>I</a:t>
            </a:r>
            <a:r>
              <a:rPr lang="en" b="0" i="0" u="none" strike="noStrike" cap="none" dirty="0">
                <a:solidFill>
                  <a:schemeClr val="tx1"/>
                </a:solidFill>
                <a:highlight>
                  <a:srgbClr val="FFFFFF"/>
                </a:highlight>
                <a:latin typeface="Calibri" charset="0"/>
                <a:ea typeface="Calibri" charset="0"/>
                <a:cs typeface="Calibri" charset="0"/>
                <a:sym typeface="Roboto"/>
              </a:rPr>
              <a:t>f not</a:t>
            </a:r>
            <a:r>
              <a:rPr lang="en-US" b="0" i="0" u="none" strike="noStrike" cap="none" dirty="0">
                <a:solidFill>
                  <a:schemeClr val="tx1"/>
                </a:solidFill>
                <a:highlight>
                  <a:srgbClr val="FFFFFF"/>
                </a:highlight>
                <a:latin typeface="Calibri" charset="0"/>
                <a:ea typeface="Calibri" charset="0"/>
                <a:cs typeface="Calibri" charset="0"/>
                <a:sym typeface="Roboto"/>
              </a:rPr>
              <a:t>,</a:t>
            </a:r>
            <a:r>
              <a:rPr lang="en" b="0" i="0" u="none" strike="noStrike" cap="none" dirty="0">
                <a:solidFill>
                  <a:schemeClr val="tx1"/>
                </a:solidFill>
                <a:highlight>
                  <a:srgbClr val="FFFFFF"/>
                </a:highlight>
                <a:latin typeface="Calibri" charset="0"/>
                <a:ea typeface="Calibri" charset="0"/>
                <a:cs typeface="Calibri" charset="0"/>
                <a:sym typeface="Roboto"/>
              </a:rPr>
              <a:t> don't do anything </a:t>
            </a:r>
          </a:p>
          <a:p>
            <a:pPr>
              <a:spcAft>
                <a:spcPts val="0"/>
              </a:spcAft>
              <a:buSzPct val="25000"/>
            </a:pPr>
            <a:endParaRPr dirty="0"/>
          </a:p>
        </p:txBody>
      </p:sp>
      <p:sp>
        <p:nvSpPr>
          <p:cNvPr id="765" name="Shape 765"/>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157</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20629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Smart Contracts (Ethereum)</a:t>
            </a:r>
          </a:p>
          <a:p>
            <a:pPr>
              <a:buSzPct val="25000"/>
            </a:pPr>
            <a:r>
              <a:rPr lang="en" dirty="0"/>
              <a:t> </a:t>
            </a:r>
          </a:p>
        </p:txBody>
      </p:sp>
      <p:sp>
        <p:nvSpPr>
          <p:cNvPr id="737" name="Shape 737"/>
          <p:cNvSpPr txBox="1">
            <a:spLocks noGrp="1"/>
          </p:cNvSpPr>
          <p:nvPr>
            <p:ph type="body" idx="1"/>
          </p:nvPr>
        </p:nvSpPr>
        <p:spPr>
          <a:xfrm>
            <a:off x="280277" y="2134641"/>
            <a:ext cx="11496123" cy="1459577"/>
          </a:xfrm>
          <a:prstGeom prst="rect">
            <a:avLst/>
          </a:prstGeom>
          <a:noFill/>
          <a:ln>
            <a:noFill/>
          </a:ln>
        </p:spPr>
        <p:txBody>
          <a:bodyPr vert="horz" lIns="121900" tIns="121900" rIns="121900" bIns="121900" rtlCol="0" anchor="t" anchorCtr="0">
            <a:noAutofit/>
          </a:bodyPr>
          <a:lstStyle/>
          <a:p>
            <a:pPr>
              <a:spcAft>
                <a:spcPts val="0"/>
              </a:spcAft>
              <a:buSzPct val="25000"/>
            </a:pPr>
            <a:r>
              <a:rPr lang="en" dirty="0">
                <a:solidFill>
                  <a:schemeClr val="tx1"/>
                </a:solidFill>
                <a:highlight>
                  <a:srgbClr val="FFFFFF"/>
                </a:highlight>
                <a:latin typeface="Calibri" charset="0"/>
                <a:ea typeface="Calibri" charset="0"/>
                <a:cs typeface="Calibri" charset="0"/>
                <a:sym typeface="Arial"/>
              </a:rPr>
              <a:t>Smart contracts are computer protocols that facilitate, verify, or enforce the negotiation or performance of a contract, or that obviate the need for a contractual clause. Smart contracts usually also have a user interface and often emulate the logic of contractual clauses.</a:t>
            </a:r>
          </a:p>
        </p:txBody>
      </p:sp>
      <p:sp>
        <p:nvSpPr>
          <p:cNvPr id="738" name="Shape 738"/>
          <p:cNvSpPr txBox="1"/>
          <p:nvPr/>
        </p:nvSpPr>
        <p:spPr>
          <a:xfrm>
            <a:off x="2183901" y="3832875"/>
            <a:ext cx="6019199" cy="2258800"/>
          </a:xfrm>
          <a:prstGeom prst="rect">
            <a:avLst/>
          </a:prstGeom>
          <a:noFill/>
          <a:ln>
            <a:noFill/>
          </a:ln>
        </p:spPr>
        <p:txBody>
          <a:bodyPr lIns="121900" tIns="121900" rIns="121900" bIns="121900" anchor="t" anchorCtr="0">
            <a:noAutofit/>
          </a:bodyPr>
          <a:lstStyle/>
          <a:p>
            <a:pPr>
              <a:buClr>
                <a:srgbClr val="2E74B5"/>
              </a:buClr>
              <a:buSzPct val="25000"/>
            </a:pPr>
            <a:r>
              <a:rPr lang="en" sz="2400" u="sng" dirty="0">
                <a:highlight>
                  <a:srgbClr val="FFFFFF"/>
                </a:highlight>
                <a:latin typeface="Calibri" charset="0"/>
                <a:ea typeface="Calibri" charset="0"/>
                <a:cs typeface="Calibri" charset="0"/>
                <a:sym typeface="Arial"/>
              </a:rPr>
              <a:t>Smart contracts work in 3 steps </a:t>
            </a:r>
          </a:p>
          <a:p>
            <a:pPr marL="609585" indent="-457189">
              <a:spcBef>
                <a:spcPts val="2133"/>
              </a:spcBef>
              <a:buClr>
                <a:srgbClr val="2E74B5"/>
              </a:buClr>
              <a:buSzPct val="100000"/>
              <a:buFont typeface="Arial"/>
              <a:buChar char="●"/>
            </a:pPr>
            <a:r>
              <a:rPr lang="en" sz="2400" dirty="0">
                <a:highlight>
                  <a:srgbClr val="FFFFFF"/>
                </a:highlight>
                <a:latin typeface="Calibri" charset="0"/>
                <a:ea typeface="Calibri" charset="0"/>
                <a:cs typeface="Calibri" charset="0"/>
                <a:sym typeface="Arial"/>
              </a:rPr>
              <a:t>Coding</a:t>
            </a:r>
          </a:p>
          <a:p>
            <a:pPr marL="609585" indent="-457189">
              <a:spcBef>
                <a:spcPts val="2133"/>
              </a:spcBef>
              <a:buClr>
                <a:srgbClr val="2E74B5"/>
              </a:buClr>
              <a:buSzPct val="100000"/>
              <a:buFont typeface="Arial"/>
              <a:buChar char="●"/>
            </a:pPr>
            <a:r>
              <a:rPr lang="en" sz="2400" dirty="0">
                <a:latin typeface="Calibri" charset="0"/>
                <a:ea typeface="Calibri" charset="0"/>
                <a:cs typeface="Calibri" charset="0"/>
                <a:sym typeface="Arial"/>
              </a:rPr>
              <a:t>Distributed Ledgers</a:t>
            </a:r>
          </a:p>
          <a:p>
            <a:pPr marL="609585" indent="-457189">
              <a:spcBef>
                <a:spcPts val="2133"/>
              </a:spcBef>
              <a:buClr>
                <a:srgbClr val="2E74B5"/>
              </a:buClr>
              <a:buSzPct val="100000"/>
              <a:buFont typeface="Arial"/>
              <a:buChar char="●"/>
            </a:pPr>
            <a:r>
              <a:rPr lang="en" sz="2400" dirty="0">
                <a:latin typeface="Calibri" charset="0"/>
                <a:ea typeface="Calibri" charset="0"/>
                <a:cs typeface="Calibri" charset="0"/>
                <a:sym typeface="Arial"/>
              </a:rPr>
              <a:t>Execution</a:t>
            </a:r>
          </a:p>
        </p:txBody>
      </p:sp>
      <p:sp>
        <p:nvSpPr>
          <p:cNvPr id="739" name="Shape 739"/>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158</a:t>
            </a:fld>
            <a:endParaRPr lang="en" sz="1867"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8"/>
                                        </p:tgtEl>
                                        <p:attrNameLst>
                                          <p:attrName>style.visibility</p:attrName>
                                        </p:attrNameLst>
                                      </p:cBhvr>
                                      <p:to>
                                        <p:strVal val="visible"/>
                                      </p:to>
                                    </p:set>
                                    <p:animEffect transition="in" filter="fade">
                                      <p:cBhvr>
                                        <p:cTn id="7" dur="1000"/>
                                        <p:tgtEl>
                                          <p:spTgt spid="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Smart Contracts (Ethereum)</a:t>
            </a:r>
          </a:p>
        </p:txBody>
      </p:sp>
      <p:sp>
        <p:nvSpPr>
          <p:cNvPr id="745" name="Shape 745"/>
          <p:cNvSpPr txBox="1">
            <a:spLocks noGrp="1"/>
          </p:cNvSpPr>
          <p:nvPr>
            <p:ph type="body" idx="1"/>
          </p:nvPr>
        </p:nvSpPr>
        <p:spPr>
          <a:xfrm>
            <a:off x="415601" y="2068945"/>
            <a:ext cx="11360799" cy="4022888"/>
          </a:xfrm>
          <a:prstGeom prst="rect">
            <a:avLst/>
          </a:prstGeom>
          <a:noFill/>
          <a:ln>
            <a:noFill/>
          </a:ln>
        </p:spPr>
        <p:txBody>
          <a:bodyPr vert="horz" lIns="121900" tIns="121900" rIns="121900" bIns="121900" rtlCol="0" anchor="t" anchorCtr="0">
            <a:noAutofit/>
          </a:bodyPr>
          <a:lstStyle/>
          <a:p>
            <a:pPr>
              <a:spcAft>
                <a:spcPts val="0"/>
              </a:spcAft>
              <a:buSzPct val="25000"/>
            </a:pPr>
            <a:r>
              <a:rPr lang="en" b="1" i="1" u="none" strike="noStrike" cap="none" dirty="0">
                <a:solidFill>
                  <a:schemeClr val="tx1"/>
                </a:solidFill>
                <a:highlight>
                  <a:srgbClr val="FFFFFF"/>
                </a:highlight>
                <a:latin typeface="Calibri" charset="0"/>
                <a:ea typeface="Calibri" charset="0"/>
                <a:cs typeface="Calibri" charset="0"/>
                <a:sym typeface="Arial"/>
              </a:rPr>
              <a:t>Coding</a:t>
            </a:r>
            <a:r>
              <a:rPr lang="en" b="0" i="1" u="none" strike="noStrike" cap="none" dirty="0">
                <a:solidFill>
                  <a:schemeClr val="tx1"/>
                </a:solidFill>
                <a:highlight>
                  <a:srgbClr val="FFFFFF"/>
                </a:highlight>
                <a:latin typeface="Calibri" charset="0"/>
                <a:ea typeface="Calibri" charset="0"/>
                <a:cs typeface="Calibri" charset="0"/>
                <a:sym typeface="Arial"/>
              </a:rPr>
              <a:t> (What goes into a Smart Contract) </a:t>
            </a:r>
          </a:p>
          <a:p>
            <a:pPr>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Calibri"/>
              </a:rPr>
              <a:t>Because smart contracts work like computer programs, it is very important that they do exactly what the parties want them to do. </a:t>
            </a:r>
            <a:endParaRPr lang="en-US" b="0" i="0" u="none" strike="noStrike" cap="none" dirty="0">
              <a:solidFill>
                <a:schemeClr val="tx1"/>
              </a:solidFill>
              <a:highlight>
                <a:srgbClr val="FFFFFF"/>
              </a:highlight>
              <a:latin typeface="Calibri" charset="0"/>
              <a:ea typeface="Calibri" charset="0"/>
              <a:cs typeface="Calibri" charset="0"/>
              <a:sym typeface="Calibri"/>
            </a:endParaRPr>
          </a:p>
          <a:p>
            <a:pPr>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Calibri"/>
              </a:rPr>
              <a:t>This is achieved by inputting the proper logic when writing your smart contract (more can be found here about an </a:t>
            </a:r>
            <a:r>
              <a:rPr lang="en" b="0" i="0" u="sng" strike="noStrike" cap="none" dirty="0">
                <a:solidFill>
                  <a:schemeClr val="tx1"/>
                </a:solidFill>
                <a:highlight>
                  <a:srgbClr val="FFFFFF"/>
                </a:highlight>
                <a:latin typeface="Calibri" charset="0"/>
                <a:ea typeface="Calibri" charset="0"/>
                <a:cs typeface="Calibri" charset="0"/>
                <a:sym typeface="Calibri"/>
                <a:hlinkClick r:id="rId3"/>
              </a:rPr>
              <a:t>Introduction to Programming Smart Contracts on Ethereum</a:t>
            </a:r>
            <a:r>
              <a:rPr lang="en" b="0" i="0" u="none" strike="noStrike" cap="none" dirty="0">
                <a:solidFill>
                  <a:schemeClr val="tx1"/>
                </a:solidFill>
                <a:highlight>
                  <a:srgbClr val="FFFFFF"/>
                </a:highlight>
                <a:latin typeface="Calibri" charset="0"/>
                <a:ea typeface="Calibri" charset="0"/>
                <a:cs typeface="Calibri" charset="0"/>
                <a:sym typeface="Calibri"/>
              </a:rPr>
              <a:t>). </a:t>
            </a:r>
            <a:endParaRPr lang="en-US" b="0" i="0" u="none" strike="noStrike" cap="none" dirty="0">
              <a:solidFill>
                <a:schemeClr val="tx1"/>
              </a:solidFill>
              <a:highlight>
                <a:srgbClr val="FFFFFF"/>
              </a:highlight>
              <a:latin typeface="Calibri" charset="0"/>
              <a:ea typeface="Calibri" charset="0"/>
              <a:cs typeface="Calibri" charset="0"/>
              <a:sym typeface="Calibri"/>
            </a:endParaRPr>
          </a:p>
          <a:p>
            <a:pPr>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Calibri"/>
              </a:rPr>
              <a:t>The code behaves in predefined ways and doesn’t have the linguistic nuances of human languages, thus, it has now automated the “if this happens then do that” part of traditional contracts.</a:t>
            </a:r>
          </a:p>
        </p:txBody>
      </p:sp>
      <p:sp>
        <p:nvSpPr>
          <p:cNvPr id="746" name="Shape 746"/>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159</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69073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US" dirty="0"/>
              <a:t>Vocabulary</a:t>
            </a:r>
            <a:endParaRPr lang="en" dirty="0"/>
          </a:p>
        </p:txBody>
      </p:sp>
      <p:sp>
        <p:nvSpPr>
          <p:cNvPr id="119" name="Shape 119"/>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16</a:t>
            </a:fld>
            <a:endParaRPr lang="en" sz="1867" dirty="0">
              <a:solidFill>
                <a:srgbClr val="000000"/>
              </a:solidFill>
              <a:latin typeface="Arial"/>
              <a:ea typeface="Arial"/>
              <a:cs typeface="Arial"/>
              <a:sym typeface="Arial"/>
            </a:endParaRPr>
          </a:p>
        </p:txBody>
      </p:sp>
      <p:sp>
        <p:nvSpPr>
          <p:cNvPr id="3" name="TextBox 2"/>
          <p:cNvSpPr txBox="1"/>
          <p:nvPr/>
        </p:nvSpPr>
        <p:spPr>
          <a:xfrm>
            <a:off x="526181" y="1681212"/>
            <a:ext cx="10754393" cy="3046411"/>
          </a:xfrm>
          <a:prstGeom prst="rect">
            <a:avLst/>
          </a:prstGeom>
          <a:noFill/>
        </p:spPr>
        <p:txBody>
          <a:bodyPr wrap="square" rtlCol="0">
            <a:spAutoFit/>
          </a:bodyPr>
          <a:lstStyle/>
          <a:p>
            <a:r>
              <a:rPr lang="en-US" sz="2133" b="1" u="sng" dirty="0"/>
              <a:t>Distributed database:</a:t>
            </a:r>
            <a:endParaRPr lang="en-US" sz="2133" b="1" dirty="0"/>
          </a:p>
          <a:p>
            <a:r>
              <a:rPr lang="en-US" sz="2133" dirty="0"/>
              <a:t>type of database where data is stored across multiple computing devices</a:t>
            </a:r>
          </a:p>
          <a:p>
            <a:endParaRPr lang="en-US" sz="2133" dirty="0"/>
          </a:p>
          <a:p>
            <a:r>
              <a:rPr lang="en-US" sz="2133" b="1" u="sng" dirty="0"/>
              <a:t>Distributed ledger</a:t>
            </a:r>
            <a:r>
              <a:rPr lang="en-US" sz="2133" b="1" dirty="0"/>
              <a:t>: </a:t>
            </a:r>
          </a:p>
          <a:p>
            <a:r>
              <a:rPr lang="en-US" sz="2133" dirty="0"/>
              <a:t>type of distributed database that assumes the possible presence of malicious users (nodes)</a:t>
            </a:r>
          </a:p>
          <a:p>
            <a:endParaRPr lang="en-US" sz="2133" dirty="0"/>
          </a:p>
          <a:p>
            <a:r>
              <a:rPr lang="en-US" sz="2133" b="1" u="sng" dirty="0"/>
              <a:t>Blockchain</a:t>
            </a:r>
            <a:r>
              <a:rPr lang="en-US" sz="2133" b="1" dirty="0"/>
              <a:t>:</a:t>
            </a:r>
          </a:p>
          <a:p>
            <a:r>
              <a:rPr lang="en-US" sz="2133" dirty="0"/>
              <a:t>type of distributed ledger that is composed of a chain of cryptographically linked ‘blocks’ containing batched transactions; generally broadcasts all data to all participants in the network</a:t>
            </a:r>
          </a:p>
        </p:txBody>
      </p:sp>
    </p:spTree>
    <p:extLst>
      <p:ext uri="{BB962C8B-B14F-4D97-AF65-F5344CB8AC3E}">
        <p14:creationId xmlns:p14="http://schemas.microsoft.com/office/powerpoint/2010/main" val="16883389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Smart Contracts (Ethereum)</a:t>
            </a:r>
          </a:p>
        </p:txBody>
      </p:sp>
      <p:sp>
        <p:nvSpPr>
          <p:cNvPr id="745" name="Shape 745"/>
          <p:cNvSpPr txBox="1">
            <a:spLocks noGrp="1"/>
          </p:cNvSpPr>
          <p:nvPr>
            <p:ph type="body" idx="1"/>
          </p:nvPr>
        </p:nvSpPr>
        <p:spPr>
          <a:xfrm>
            <a:off x="415601" y="1903733"/>
            <a:ext cx="11360799" cy="4188100"/>
          </a:xfrm>
          <a:prstGeom prst="rect">
            <a:avLst/>
          </a:prstGeom>
          <a:noFill/>
          <a:ln>
            <a:noFill/>
          </a:ln>
        </p:spPr>
        <p:txBody>
          <a:bodyPr vert="horz" lIns="121900" tIns="121900" rIns="121900" bIns="121900" rtlCol="0" anchor="t" anchorCtr="0">
            <a:noAutofit/>
          </a:bodyPr>
          <a:lstStyle/>
          <a:p>
            <a:pPr>
              <a:spcAft>
                <a:spcPts val="0"/>
              </a:spcAft>
              <a:buSzPct val="25000"/>
            </a:pPr>
            <a:r>
              <a:rPr lang="en" b="1" i="1" u="none" strike="noStrike" cap="none" dirty="0">
                <a:solidFill>
                  <a:schemeClr val="tx1"/>
                </a:solidFill>
                <a:highlight>
                  <a:srgbClr val="FFFFFF"/>
                </a:highlight>
                <a:latin typeface="Calibri" charset="0"/>
                <a:ea typeface="Calibri" charset="0"/>
                <a:cs typeface="Calibri" charset="0"/>
                <a:sym typeface="Arial"/>
              </a:rPr>
              <a:t>Distributed Ledgers</a:t>
            </a:r>
            <a:r>
              <a:rPr lang="en" b="0" i="1" u="none" strike="noStrike" cap="none" dirty="0">
                <a:solidFill>
                  <a:schemeClr val="tx1"/>
                </a:solidFill>
                <a:highlight>
                  <a:srgbClr val="FFFFFF"/>
                </a:highlight>
                <a:latin typeface="Calibri" charset="0"/>
                <a:ea typeface="Calibri" charset="0"/>
                <a:cs typeface="Calibri" charset="0"/>
                <a:sym typeface="Arial"/>
              </a:rPr>
              <a:t> (How the smart contract is sent out) </a:t>
            </a:r>
          </a:p>
          <a:p>
            <a:pPr>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Calibri"/>
              </a:rPr>
              <a:t>The code is then encrypted and sent out to other computers via a distributed network of ledgers (i.e. Distributed Ledgers). </a:t>
            </a:r>
          </a:p>
          <a:p>
            <a:pPr>
              <a:spcAft>
                <a:spcPts val="0"/>
              </a:spcAft>
              <a:buSzPct val="25000"/>
            </a:pPr>
            <a:endParaRPr lang="en-US" b="0" i="0" u="none" strike="noStrike" cap="none" dirty="0">
              <a:solidFill>
                <a:schemeClr val="tx1"/>
              </a:solidFill>
              <a:highlight>
                <a:srgbClr val="FFFFFF"/>
              </a:highlight>
              <a:latin typeface="Calibri" charset="0"/>
              <a:ea typeface="Calibri" charset="0"/>
              <a:cs typeface="Calibri" charset="0"/>
              <a:sym typeface="Calibri"/>
            </a:endParaRPr>
          </a:p>
          <a:p>
            <a:pPr>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Calibri"/>
              </a:rPr>
              <a:t>If this is done via public permissionless </a:t>
            </a:r>
            <a:r>
              <a:rPr lang="en-US" dirty="0">
                <a:solidFill>
                  <a:schemeClr val="tx1"/>
                </a:solidFill>
                <a:highlight>
                  <a:srgbClr val="FFFFFF"/>
                </a:highlight>
                <a:latin typeface="Calibri" charset="0"/>
                <a:ea typeface="Calibri" charset="0"/>
                <a:cs typeface="Calibri" charset="0"/>
                <a:sym typeface="Calibri"/>
              </a:rPr>
              <a:t>B</a:t>
            </a:r>
            <a:r>
              <a:rPr lang="en" b="0" i="0" u="none" strike="noStrike" cap="none" dirty="0">
                <a:solidFill>
                  <a:schemeClr val="tx1"/>
                </a:solidFill>
                <a:highlight>
                  <a:srgbClr val="FFFFFF"/>
                </a:highlight>
                <a:latin typeface="Calibri" charset="0"/>
                <a:ea typeface="Calibri" charset="0"/>
                <a:cs typeface="Calibri" charset="0"/>
                <a:sym typeface="Calibri"/>
              </a:rPr>
              <a:t>lockchain such as </a:t>
            </a:r>
            <a:r>
              <a:rPr lang="en-US" b="0" i="0" u="none" strike="noStrike" cap="none" dirty="0">
                <a:solidFill>
                  <a:schemeClr val="tx1"/>
                </a:solidFill>
                <a:highlight>
                  <a:srgbClr val="FFFFFF"/>
                </a:highlight>
                <a:latin typeface="Calibri" charset="0"/>
                <a:ea typeface="Calibri" charset="0"/>
                <a:cs typeface="Calibri" charset="0"/>
                <a:sym typeface="Calibri"/>
              </a:rPr>
              <a:t>B</a:t>
            </a:r>
            <a:r>
              <a:rPr lang="en" b="0" i="0" u="none" strike="noStrike" cap="none" dirty="0">
                <a:solidFill>
                  <a:schemeClr val="tx1"/>
                </a:solidFill>
                <a:highlight>
                  <a:srgbClr val="FFFFFF"/>
                </a:highlight>
                <a:latin typeface="Calibri" charset="0"/>
                <a:ea typeface="Calibri" charset="0"/>
                <a:cs typeface="Calibri" charset="0"/>
                <a:sym typeface="Calibri"/>
              </a:rPr>
              <a:t>itcoin, the contract is sent out similar to the way that a network update of a bitcoin transaction would occur. </a:t>
            </a:r>
            <a:endParaRPr lang="en-US" b="0" i="0" u="none" strike="noStrike" cap="none" dirty="0">
              <a:solidFill>
                <a:schemeClr val="tx1"/>
              </a:solidFill>
              <a:highlight>
                <a:srgbClr val="FFFFFF"/>
              </a:highlight>
              <a:latin typeface="Calibri" charset="0"/>
              <a:ea typeface="Calibri" charset="0"/>
              <a:cs typeface="Calibri" charset="0"/>
              <a:sym typeface="Calibri"/>
            </a:endParaRPr>
          </a:p>
          <a:p>
            <a:pPr>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Calibri"/>
              </a:rPr>
              <a:t>This can also be done in a permissioned or hybrid distributed ledger platform such as the </a:t>
            </a:r>
            <a:r>
              <a:rPr lang="en" b="0" i="0" u="sng" strike="noStrike" cap="none" dirty="0">
                <a:solidFill>
                  <a:schemeClr val="tx1"/>
                </a:solidFill>
                <a:highlight>
                  <a:srgbClr val="FFFFFF"/>
                </a:highlight>
                <a:latin typeface="Calibri" charset="0"/>
                <a:ea typeface="Calibri" charset="0"/>
                <a:cs typeface="Calibri" charset="0"/>
                <a:sym typeface="Calibri"/>
                <a:hlinkClick r:id="rId3"/>
              </a:rPr>
              <a:t>R3 Distributed Ledger</a:t>
            </a:r>
            <a:r>
              <a:rPr lang="en" b="0" i="0" u="none" strike="noStrike" cap="none" dirty="0">
                <a:solidFill>
                  <a:schemeClr val="tx1"/>
                </a:solidFill>
                <a:highlight>
                  <a:srgbClr val="FFFFFF"/>
                </a:highlight>
                <a:latin typeface="Calibri" charset="0"/>
                <a:ea typeface="Calibri" charset="0"/>
                <a:cs typeface="Calibri" charset="0"/>
                <a:sym typeface="Calibri"/>
              </a:rPr>
              <a:t>.</a:t>
            </a:r>
          </a:p>
          <a:p>
            <a:pPr>
              <a:spcAft>
                <a:spcPts val="0"/>
              </a:spcAft>
              <a:buSzPct val="25000"/>
            </a:pPr>
            <a:endParaRPr sz="1800" b="1" i="1" dirty="0">
              <a:solidFill>
                <a:srgbClr val="2E74B5"/>
              </a:solidFill>
              <a:highlight>
                <a:srgbClr val="FFFFFF"/>
              </a:highlight>
              <a:latin typeface="Arial"/>
              <a:ea typeface="Arial"/>
              <a:cs typeface="Arial"/>
              <a:sym typeface="Arial"/>
            </a:endParaRPr>
          </a:p>
        </p:txBody>
      </p:sp>
      <p:sp>
        <p:nvSpPr>
          <p:cNvPr id="746" name="Shape 746"/>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160</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286699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Smart Contracts (Ethereum)</a:t>
            </a:r>
          </a:p>
        </p:txBody>
      </p:sp>
      <p:sp>
        <p:nvSpPr>
          <p:cNvPr id="745" name="Shape 745"/>
          <p:cNvSpPr txBox="1">
            <a:spLocks noGrp="1"/>
          </p:cNvSpPr>
          <p:nvPr>
            <p:ph type="body" idx="1"/>
          </p:nvPr>
        </p:nvSpPr>
        <p:spPr>
          <a:xfrm>
            <a:off x="415601" y="1457011"/>
            <a:ext cx="11360799" cy="4634822"/>
          </a:xfrm>
          <a:prstGeom prst="rect">
            <a:avLst/>
          </a:prstGeom>
          <a:noFill/>
          <a:ln>
            <a:noFill/>
          </a:ln>
        </p:spPr>
        <p:txBody>
          <a:bodyPr vert="horz" lIns="121900" tIns="121900" rIns="121900" bIns="121900" rtlCol="0" anchor="t" anchorCtr="0">
            <a:noAutofit/>
          </a:bodyPr>
          <a:lstStyle/>
          <a:p>
            <a:pPr>
              <a:spcAft>
                <a:spcPts val="0"/>
              </a:spcAft>
              <a:buSzPct val="25000"/>
            </a:pPr>
            <a:r>
              <a:rPr lang="en" b="1" i="1" u="none" strike="noStrike" cap="none" dirty="0">
                <a:solidFill>
                  <a:schemeClr val="tx1"/>
                </a:solidFill>
                <a:highlight>
                  <a:srgbClr val="FFFFFF"/>
                </a:highlight>
                <a:latin typeface="Calibri" charset="0"/>
                <a:ea typeface="Calibri" charset="0"/>
                <a:cs typeface="Calibri" charset="0"/>
                <a:sym typeface="Arial"/>
              </a:rPr>
              <a:t>Execution</a:t>
            </a:r>
            <a:r>
              <a:rPr lang="en" b="0" i="1" u="none" strike="noStrike" cap="none" dirty="0">
                <a:solidFill>
                  <a:schemeClr val="tx1"/>
                </a:solidFill>
                <a:highlight>
                  <a:srgbClr val="FFFFFF"/>
                </a:highlight>
                <a:latin typeface="Calibri" charset="0"/>
                <a:ea typeface="Calibri" charset="0"/>
                <a:cs typeface="Calibri" charset="0"/>
                <a:sym typeface="Arial"/>
              </a:rPr>
              <a:t> (How it is processed) </a:t>
            </a:r>
          </a:p>
          <a:p>
            <a:pPr>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Calibri"/>
              </a:rPr>
              <a:t>One the computers in this network of distributed ledgers receive the code, they each come to an individual agreement on the results of the code execution. </a:t>
            </a:r>
            <a:endParaRPr lang="en-US" b="0" i="0" u="none" strike="noStrike" cap="none" dirty="0">
              <a:solidFill>
                <a:schemeClr val="tx1"/>
              </a:solidFill>
              <a:highlight>
                <a:srgbClr val="FFFFFF"/>
              </a:highlight>
              <a:latin typeface="Calibri" charset="0"/>
              <a:ea typeface="Calibri" charset="0"/>
              <a:cs typeface="Calibri" charset="0"/>
              <a:sym typeface="Calibri"/>
            </a:endParaRPr>
          </a:p>
          <a:p>
            <a:pPr>
              <a:spcAft>
                <a:spcPts val="0"/>
              </a:spcAft>
              <a:buSzPct val="25000"/>
            </a:pPr>
            <a:endParaRPr lang="en" b="0" i="0" u="none" strike="noStrike" cap="none" dirty="0">
              <a:solidFill>
                <a:schemeClr val="tx1"/>
              </a:solidFill>
              <a:highlight>
                <a:srgbClr val="FFFFFF"/>
              </a:highlight>
              <a:latin typeface="Calibri" charset="0"/>
              <a:ea typeface="Calibri" charset="0"/>
              <a:cs typeface="Calibri" charset="0"/>
              <a:sym typeface="Calibri"/>
            </a:endParaRPr>
          </a:p>
          <a:p>
            <a:pPr>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Calibri"/>
              </a:rPr>
              <a:t>The network would then update the distributed ledgers to record the execution of the contract, and then monitor for compliance with the terms of the smart contract. </a:t>
            </a:r>
            <a:endParaRPr lang="en-US" b="0" i="0" u="none" strike="noStrike" cap="none" dirty="0">
              <a:solidFill>
                <a:schemeClr val="tx1"/>
              </a:solidFill>
              <a:highlight>
                <a:srgbClr val="FFFFFF"/>
              </a:highlight>
              <a:latin typeface="Calibri" charset="0"/>
              <a:ea typeface="Calibri" charset="0"/>
              <a:cs typeface="Calibri" charset="0"/>
              <a:sym typeface="Calibri"/>
            </a:endParaRPr>
          </a:p>
          <a:p>
            <a:pPr>
              <a:spcAft>
                <a:spcPts val="0"/>
              </a:spcAft>
              <a:buSzPct val="25000"/>
            </a:pPr>
            <a:endParaRPr lang="en" b="0" i="0" u="none" strike="noStrike" cap="none" dirty="0">
              <a:solidFill>
                <a:schemeClr val="tx1"/>
              </a:solidFill>
              <a:highlight>
                <a:srgbClr val="FFFFFF"/>
              </a:highlight>
              <a:latin typeface="Calibri" charset="0"/>
              <a:ea typeface="Calibri" charset="0"/>
              <a:cs typeface="Calibri" charset="0"/>
              <a:sym typeface="Calibri"/>
            </a:endParaRPr>
          </a:p>
          <a:p>
            <a:pPr>
              <a:spcAft>
                <a:spcPts val="0"/>
              </a:spcAft>
              <a:buSzPct val="25000"/>
            </a:pPr>
            <a:r>
              <a:rPr lang="en" b="0" i="0" u="none" strike="noStrike" cap="none" dirty="0">
                <a:solidFill>
                  <a:schemeClr val="tx1"/>
                </a:solidFill>
                <a:highlight>
                  <a:srgbClr val="FFFFFF"/>
                </a:highlight>
                <a:latin typeface="Calibri" charset="0"/>
                <a:ea typeface="Calibri" charset="0"/>
                <a:cs typeface="Calibri" charset="0"/>
                <a:sym typeface="Calibri"/>
              </a:rPr>
              <a:t>In this type of system, single party manipulation is averted because control over the execution of the smart contract is no longer possible because execution is no longer in the hands of a single party.</a:t>
            </a:r>
          </a:p>
        </p:txBody>
      </p:sp>
      <p:sp>
        <p:nvSpPr>
          <p:cNvPr id="746" name="Shape 746"/>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161</a:t>
            </a:fld>
            <a:endParaRPr lang="en" sz="1867" dirty="0">
              <a:solidFill>
                <a:srgbClr val="000000"/>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Smart Contracts (Ethereum)</a:t>
            </a:r>
          </a:p>
        </p:txBody>
      </p:sp>
      <p:sp>
        <p:nvSpPr>
          <p:cNvPr id="752" name="Shape 752"/>
          <p:cNvSpPr txBox="1">
            <a:spLocks noGrp="1"/>
          </p:cNvSpPr>
          <p:nvPr>
            <p:ph type="body" idx="1"/>
          </p:nvPr>
        </p:nvSpPr>
        <p:spPr>
          <a:xfrm>
            <a:off x="415601" y="1639833"/>
            <a:ext cx="11360799" cy="4452000"/>
          </a:xfrm>
          <a:prstGeom prst="rect">
            <a:avLst/>
          </a:prstGeom>
          <a:noFill/>
          <a:ln>
            <a:noFill/>
          </a:ln>
        </p:spPr>
        <p:txBody>
          <a:bodyPr vert="horz" lIns="121900" tIns="121900" rIns="121900" bIns="121900" rtlCol="0" anchor="t" anchorCtr="0">
            <a:noAutofit/>
          </a:bodyPr>
          <a:lstStyle/>
          <a:p>
            <a:pPr>
              <a:spcAft>
                <a:spcPts val="0"/>
              </a:spcAft>
              <a:buSzPct val="25000"/>
            </a:pPr>
            <a:r>
              <a:rPr lang="en" b="1" dirty="0">
                <a:solidFill>
                  <a:schemeClr val="tx1"/>
                </a:solidFill>
                <a:highlight>
                  <a:srgbClr val="FFFFFF"/>
                </a:highlight>
                <a:latin typeface="Calibri"/>
                <a:ea typeface="Calibri"/>
                <a:cs typeface="Calibri"/>
                <a:sym typeface="Calibri"/>
              </a:rPr>
              <a:t>Examples of Smart Contracts:</a:t>
            </a:r>
            <a:r>
              <a:rPr lang="en" dirty="0">
                <a:solidFill>
                  <a:schemeClr val="tx1"/>
                </a:solidFill>
                <a:highlight>
                  <a:srgbClr val="FFFFFF"/>
                </a:highlight>
                <a:latin typeface="Calibri"/>
                <a:ea typeface="Calibri"/>
                <a:cs typeface="Calibri"/>
                <a:sym typeface="Calibri"/>
              </a:rPr>
              <a:t> </a:t>
            </a:r>
          </a:p>
          <a:p>
            <a:pPr marL="914377" indent="-457189">
              <a:spcAft>
                <a:spcPts val="0"/>
              </a:spcAft>
              <a:buClr>
                <a:srgbClr val="000000"/>
              </a:buClr>
              <a:buSzPct val="25000"/>
            </a:pPr>
            <a:r>
              <a:rPr lang="en" dirty="0">
                <a:solidFill>
                  <a:schemeClr val="tx1"/>
                </a:solidFill>
                <a:highlight>
                  <a:srgbClr val="FFFFFF"/>
                </a:highlight>
                <a:latin typeface="Calibri"/>
                <a:ea typeface="Calibri"/>
                <a:cs typeface="Calibri"/>
                <a:sym typeface="Calibri"/>
              </a:rPr>
              <a:t>Federal, state or local </a:t>
            </a:r>
            <a:r>
              <a:rPr lang="en" b="1" dirty="0">
                <a:solidFill>
                  <a:schemeClr val="tx1"/>
                </a:solidFill>
                <a:highlight>
                  <a:srgbClr val="FFFFFF"/>
                </a:highlight>
                <a:latin typeface="Calibri"/>
                <a:ea typeface="Calibri"/>
                <a:cs typeface="Calibri"/>
                <a:sym typeface="Calibri"/>
              </a:rPr>
              <a:t>government contracting</a:t>
            </a:r>
          </a:p>
          <a:p>
            <a:pPr marL="914377" indent="-457189">
              <a:spcAft>
                <a:spcPts val="0"/>
              </a:spcAft>
              <a:buClr>
                <a:srgbClr val="000000"/>
              </a:buClr>
              <a:buSzPct val="25000"/>
            </a:pPr>
            <a:r>
              <a:rPr lang="en" b="1" dirty="0">
                <a:solidFill>
                  <a:schemeClr val="tx1"/>
                </a:solidFill>
                <a:highlight>
                  <a:srgbClr val="FFFFFF"/>
                </a:highlight>
                <a:latin typeface="Calibri"/>
                <a:ea typeface="Calibri"/>
                <a:cs typeface="Calibri"/>
                <a:sym typeface="Calibri"/>
              </a:rPr>
              <a:t>Benefits management</a:t>
            </a:r>
            <a:r>
              <a:rPr lang="en" dirty="0">
                <a:solidFill>
                  <a:schemeClr val="tx1"/>
                </a:solidFill>
                <a:highlight>
                  <a:srgbClr val="FFFFFF"/>
                </a:highlight>
                <a:latin typeface="Calibri"/>
                <a:ea typeface="Calibri"/>
                <a:cs typeface="Calibri"/>
                <a:sym typeface="Calibri"/>
              </a:rPr>
              <a:t> (Medicare, Medicaid, Social Security)</a:t>
            </a:r>
          </a:p>
          <a:p>
            <a:pPr marL="914377" indent="-457189">
              <a:spcAft>
                <a:spcPts val="0"/>
              </a:spcAft>
              <a:buClr>
                <a:srgbClr val="000000"/>
              </a:buClr>
              <a:buSzPct val="25000"/>
            </a:pPr>
            <a:r>
              <a:rPr lang="en" b="1" dirty="0">
                <a:solidFill>
                  <a:schemeClr val="tx1"/>
                </a:solidFill>
                <a:highlight>
                  <a:srgbClr val="FFFFFF"/>
                </a:highlight>
                <a:latin typeface="Calibri"/>
                <a:ea typeface="Calibri"/>
                <a:cs typeface="Calibri"/>
                <a:sym typeface="Calibri"/>
              </a:rPr>
              <a:t>Progress payments</a:t>
            </a:r>
            <a:r>
              <a:rPr lang="en" dirty="0">
                <a:solidFill>
                  <a:schemeClr val="tx1"/>
                </a:solidFill>
                <a:highlight>
                  <a:srgbClr val="FFFFFF"/>
                </a:highlight>
                <a:latin typeface="Calibri"/>
                <a:ea typeface="Calibri"/>
                <a:cs typeface="Calibri"/>
                <a:sym typeface="Calibri"/>
              </a:rPr>
              <a:t> (to primes and subcontractors)</a:t>
            </a:r>
          </a:p>
          <a:p>
            <a:pPr marL="914377" indent="-457189">
              <a:spcAft>
                <a:spcPts val="0"/>
              </a:spcAft>
              <a:buClr>
                <a:srgbClr val="000000"/>
              </a:buClr>
              <a:buSzPct val="25000"/>
            </a:pPr>
            <a:r>
              <a:rPr lang="en" b="1" dirty="0">
                <a:solidFill>
                  <a:schemeClr val="tx1"/>
                </a:solidFill>
                <a:highlight>
                  <a:srgbClr val="FFFFFF"/>
                </a:highlight>
                <a:latin typeface="Calibri"/>
                <a:ea typeface="Calibri"/>
                <a:cs typeface="Calibri"/>
                <a:sym typeface="Calibri"/>
              </a:rPr>
              <a:t>Intellectual Property (IP) Management </a:t>
            </a:r>
          </a:p>
        </p:txBody>
      </p:sp>
      <p:sp>
        <p:nvSpPr>
          <p:cNvPr id="753" name="Shape 753"/>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162</a:t>
            </a:fld>
            <a:endParaRPr lang="en" sz="1867" dirty="0">
              <a:solidFill>
                <a:srgbClr val="000000"/>
              </a:solidFill>
              <a:latin typeface="Arial"/>
              <a:ea typeface="Arial"/>
              <a:cs typeface="Arial"/>
              <a:sym typeface="Arial"/>
            </a:endParaRPr>
          </a:p>
        </p:txBody>
      </p:sp>
      <p:pic>
        <p:nvPicPr>
          <p:cNvPr id="754" name="Shape 754"/>
          <p:cNvPicPr preferRelativeResize="0"/>
          <p:nvPr/>
        </p:nvPicPr>
        <p:blipFill rotWithShape="1">
          <a:blip r:embed="rId3">
            <a:alphaModFix/>
          </a:blip>
          <a:srcRect/>
          <a:stretch/>
        </p:blipFill>
        <p:spPr>
          <a:xfrm>
            <a:off x="1226049" y="4419050"/>
            <a:ext cx="5372099" cy="1562100"/>
          </a:xfrm>
          <a:prstGeom prst="rect">
            <a:avLst/>
          </a:prstGeom>
          <a:noFill/>
          <a:ln>
            <a:noFill/>
          </a:ln>
        </p:spPr>
      </p:pic>
      <p:pic>
        <p:nvPicPr>
          <p:cNvPr id="755" name="Shape 755"/>
          <p:cNvPicPr preferRelativeResize="0"/>
          <p:nvPr/>
        </p:nvPicPr>
        <p:blipFill rotWithShape="1">
          <a:blip r:embed="rId4">
            <a:alphaModFix/>
          </a:blip>
          <a:srcRect/>
          <a:stretch/>
        </p:blipFill>
        <p:spPr>
          <a:xfrm>
            <a:off x="8016500" y="3843096"/>
            <a:ext cx="3420864" cy="962133"/>
          </a:xfrm>
          <a:prstGeom prst="rect">
            <a:avLst/>
          </a:prstGeom>
          <a:noFill/>
          <a:ln>
            <a:noFill/>
          </a:ln>
        </p:spPr>
      </p:pic>
      <p:sp>
        <p:nvSpPr>
          <p:cNvPr id="756" name="Shape 756"/>
          <p:cNvSpPr/>
          <p:nvPr/>
        </p:nvSpPr>
        <p:spPr>
          <a:xfrm>
            <a:off x="8350175" y="1445631"/>
            <a:ext cx="3661999" cy="1170400"/>
          </a:xfrm>
          <a:prstGeom prst="rect">
            <a:avLst/>
          </a:prstGeom>
          <a:solidFill>
            <a:srgbClr val="428BCA"/>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buClr>
                <a:srgbClr val="000000"/>
              </a:buClr>
            </a:pPr>
            <a:endParaRPr sz="1867">
              <a:solidFill>
                <a:srgbClr val="000000"/>
              </a:solidFill>
              <a:latin typeface="Arial"/>
              <a:ea typeface="Arial"/>
              <a:cs typeface="Arial"/>
              <a:sym typeface="Arial"/>
            </a:endParaRPr>
          </a:p>
        </p:txBody>
      </p:sp>
      <p:pic>
        <p:nvPicPr>
          <p:cNvPr id="757" name="Shape 757"/>
          <p:cNvPicPr preferRelativeResize="0"/>
          <p:nvPr/>
        </p:nvPicPr>
        <p:blipFill rotWithShape="1">
          <a:blip r:embed="rId5">
            <a:alphaModFix/>
          </a:blip>
          <a:srcRect/>
          <a:stretch/>
        </p:blipFill>
        <p:spPr>
          <a:xfrm>
            <a:off x="8491019" y="1556898"/>
            <a:ext cx="3380293" cy="962133"/>
          </a:xfrm>
          <a:prstGeom prst="rect">
            <a:avLst/>
          </a:prstGeom>
          <a:noFill/>
          <a:ln>
            <a:noFill/>
          </a:ln>
        </p:spPr>
      </p:pic>
      <p:sp>
        <p:nvSpPr>
          <p:cNvPr id="758" name="Shape 758"/>
          <p:cNvSpPr txBox="1"/>
          <p:nvPr/>
        </p:nvSpPr>
        <p:spPr>
          <a:xfrm>
            <a:off x="9132693" y="2601967"/>
            <a:ext cx="3441999" cy="524800"/>
          </a:xfrm>
          <a:prstGeom prst="rect">
            <a:avLst/>
          </a:prstGeom>
          <a:noFill/>
          <a:ln>
            <a:noFill/>
          </a:ln>
        </p:spPr>
        <p:txBody>
          <a:bodyPr lIns="121900" tIns="121900" rIns="121900" bIns="121900" anchor="t" anchorCtr="0">
            <a:noAutofit/>
          </a:bodyPr>
          <a:lstStyle/>
          <a:p>
            <a:pPr>
              <a:buClr>
                <a:srgbClr val="000000"/>
              </a:buClr>
              <a:buSzPct val="25000"/>
            </a:pPr>
            <a:r>
              <a:rPr lang="en" sz="1867" dirty="0">
                <a:solidFill>
                  <a:srgbClr val="000000"/>
                </a:solidFill>
                <a:latin typeface="Calibri" charset="0"/>
                <a:ea typeface="Calibri" charset="0"/>
                <a:cs typeface="Calibri" charset="0"/>
                <a:sym typeface="Arial"/>
              </a:rPr>
              <a:t>(Notional use for Ethereum)</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Ethereum</a:t>
            </a:r>
          </a:p>
        </p:txBody>
      </p:sp>
      <p:sp>
        <p:nvSpPr>
          <p:cNvPr id="764" name="Shape 764"/>
          <p:cNvSpPr txBox="1">
            <a:spLocks noGrp="1"/>
          </p:cNvSpPr>
          <p:nvPr>
            <p:ph type="body" idx="1"/>
          </p:nvPr>
        </p:nvSpPr>
        <p:spPr>
          <a:xfrm>
            <a:off x="415601" y="1639833"/>
            <a:ext cx="11360799" cy="4452000"/>
          </a:xfrm>
          <a:prstGeom prst="rect">
            <a:avLst/>
          </a:prstGeom>
          <a:noFill/>
          <a:ln>
            <a:noFill/>
          </a:ln>
        </p:spPr>
        <p:txBody>
          <a:bodyPr vert="horz" lIns="121900" tIns="121900" rIns="121900" bIns="121900" rtlCol="0" anchor="t" anchorCtr="0">
            <a:noAutofit/>
          </a:bodyPr>
          <a:lstStyle/>
          <a:p>
            <a:pPr marL="546095" indent="-342900">
              <a:spcAft>
                <a:spcPts val="0"/>
              </a:spcAft>
              <a:buClr>
                <a:srgbClr val="000000"/>
              </a:buClr>
              <a:buSzPct val="100000"/>
              <a:buFont typeface="Arial" panose="020B0604020202020204" pitchFamily="34" charset="0"/>
              <a:buChar char="•"/>
            </a:pPr>
            <a:r>
              <a:rPr lang="en" b="0" i="0" u="none" strike="noStrike" cap="none" dirty="0">
                <a:solidFill>
                  <a:schemeClr val="tx1"/>
                </a:solidFill>
                <a:highlight>
                  <a:srgbClr val="FFFFFF"/>
                </a:highlight>
                <a:latin typeface="Calibri" charset="0"/>
                <a:ea typeface="Calibri" charset="0"/>
                <a:cs typeface="Calibri" charset="0"/>
                <a:sym typeface="Roboto"/>
              </a:rPr>
              <a:t>Ethereum is a  decentralized platform that </a:t>
            </a:r>
            <a:r>
              <a:rPr lang="en" b="1" i="0" u="none" strike="noStrike" cap="none" dirty="0">
                <a:solidFill>
                  <a:schemeClr val="tx1"/>
                </a:solidFill>
                <a:highlight>
                  <a:srgbClr val="FFFFFF"/>
                </a:highlight>
                <a:latin typeface="Calibri" charset="0"/>
                <a:ea typeface="Calibri" charset="0"/>
                <a:cs typeface="Calibri" charset="0"/>
                <a:sym typeface="Roboto"/>
              </a:rPr>
              <a:t>runs smart contracts</a:t>
            </a:r>
            <a:r>
              <a:rPr lang="en" b="0" i="0" u="none" strike="noStrike" cap="none" dirty="0">
                <a:solidFill>
                  <a:schemeClr val="tx1"/>
                </a:solidFill>
                <a:highlight>
                  <a:srgbClr val="FFFFFF"/>
                </a:highlight>
                <a:latin typeface="Calibri" charset="0"/>
                <a:ea typeface="Calibri" charset="0"/>
                <a:cs typeface="Calibri" charset="0"/>
                <a:sym typeface="Roboto"/>
              </a:rPr>
              <a:t>: applications that run exactly as programmed without any possibility of downtime, censorship, fraud or third party interference. </a:t>
            </a:r>
          </a:p>
          <a:p>
            <a:pPr marL="546095" indent="-342900">
              <a:spcAft>
                <a:spcPts val="0"/>
              </a:spcAft>
              <a:buClr>
                <a:srgbClr val="000000"/>
              </a:buClr>
              <a:buSzPct val="100000"/>
              <a:buFont typeface="Arial" panose="020B0604020202020204" pitchFamily="34" charset="0"/>
              <a:buChar char="•"/>
            </a:pPr>
            <a:r>
              <a:rPr lang="en" b="0" i="0" u="none" strike="noStrike" cap="none" dirty="0">
                <a:solidFill>
                  <a:schemeClr val="tx1"/>
                </a:solidFill>
                <a:highlight>
                  <a:srgbClr val="FFFFFF"/>
                </a:highlight>
                <a:latin typeface="Calibri" charset="0"/>
                <a:ea typeface="Calibri" charset="0"/>
                <a:cs typeface="Calibri" charset="0"/>
                <a:sym typeface="Roboto"/>
              </a:rPr>
              <a:t>These apps run on a </a:t>
            </a:r>
            <a:r>
              <a:rPr lang="en" b="1" i="0" u="none" strike="noStrike" cap="none" dirty="0">
                <a:solidFill>
                  <a:schemeClr val="tx1"/>
                </a:solidFill>
                <a:highlight>
                  <a:srgbClr val="FFFFFF"/>
                </a:highlight>
                <a:latin typeface="Calibri" charset="0"/>
                <a:ea typeface="Calibri" charset="0"/>
                <a:cs typeface="Calibri" charset="0"/>
                <a:sym typeface="Roboto"/>
              </a:rPr>
              <a:t>custom built </a:t>
            </a:r>
            <a:r>
              <a:rPr lang="en-US" b="1" dirty="0">
                <a:solidFill>
                  <a:schemeClr val="tx1"/>
                </a:solidFill>
                <a:highlight>
                  <a:srgbClr val="FFFFFF"/>
                </a:highlight>
                <a:latin typeface="Calibri" charset="0"/>
                <a:ea typeface="Calibri" charset="0"/>
                <a:cs typeface="Calibri" charset="0"/>
              </a:rPr>
              <a:t>B</a:t>
            </a:r>
            <a:r>
              <a:rPr lang="en" b="1" i="0" u="none" strike="noStrike" cap="none" dirty="0">
                <a:solidFill>
                  <a:schemeClr val="tx1"/>
                </a:solidFill>
                <a:highlight>
                  <a:srgbClr val="FFFFFF"/>
                </a:highlight>
                <a:latin typeface="Calibri" charset="0"/>
                <a:ea typeface="Calibri" charset="0"/>
                <a:cs typeface="Calibri" charset="0"/>
                <a:sym typeface="Roboto"/>
              </a:rPr>
              <a:t>lockchain</a:t>
            </a:r>
            <a:r>
              <a:rPr lang="en" b="0" i="0" u="none" strike="noStrike" cap="none" dirty="0">
                <a:solidFill>
                  <a:schemeClr val="tx1"/>
                </a:solidFill>
                <a:highlight>
                  <a:srgbClr val="FFFFFF"/>
                </a:highlight>
                <a:latin typeface="Calibri" charset="0"/>
                <a:ea typeface="Calibri" charset="0"/>
                <a:cs typeface="Calibri" charset="0"/>
                <a:sym typeface="Roboto"/>
              </a:rPr>
              <a:t>, an enormously powerful shared global infrastructure that can move value around and represent the ownership of property. </a:t>
            </a:r>
          </a:p>
          <a:p>
            <a:pPr marL="546095" indent="-342900">
              <a:spcAft>
                <a:spcPts val="0"/>
              </a:spcAft>
              <a:buClr>
                <a:srgbClr val="000000"/>
              </a:buClr>
              <a:buSzPct val="100000"/>
              <a:buFont typeface="Arial" panose="020B0604020202020204" pitchFamily="34" charset="0"/>
              <a:buChar char="•"/>
            </a:pPr>
            <a:r>
              <a:rPr lang="en" b="0" i="0" u="none" strike="noStrike" cap="none" dirty="0">
                <a:solidFill>
                  <a:schemeClr val="tx1"/>
                </a:solidFill>
                <a:highlight>
                  <a:srgbClr val="FFFFFF"/>
                </a:highlight>
                <a:latin typeface="Calibri" charset="0"/>
                <a:ea typeface="Calibri" charset="0"/>
                <a:cs typeface="Calibri" charset="0"/>
                <a:sym typeface="Roboto"/>
              </a:rPr>
              <a:t>Enables developers to create markets, store registries of debts or promises, move funds in accordance with instructions given long in the past (like a will or a futures contract) and many other things that have not been invented yet, all without a middle-man or counterparty risk. </a:t>
            </a:r>
            <a:endParaRPr dirty="0">
              <a:solidFill>
                <a:schemeClr val="tx1"/>
              </a:solidFill>
            </a:endParaRPr>
          </a:p>
        </p:txBody>
      </p:sp>
      <p:sp>
        <p:nvSpPr>
          <p:cNvPr id="765" name="Shape 765"/>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163</a:t>
            </a:fld>
            <a:endParaRPr lang="en" sz="1867" dirty="0">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Use Cases (Ether)</a:t>
            </a:r>
            <a:r>
              <a:rPr lang="en-US" dirty="0">
                <a:latin typeface="Calibri" charset="0"/>
                <a:ea typeface="Calibri" charset="0"/>
                <a:cs typeface="Calibri" charset="0"/>
              </a:rPr>
              <a:t> Vocab</a:t>
            </a:r>
            <a:endParaRPr lang="en" dirty="0">
              <a:latin typeface="Calibri" charset="0"/>
              <a:ea typeface="Calibri" charset="0"/>
              <a:cs typeface="Calibri" charset="0"/>
            </a:endParaRPr>
          </a:p>
        </p:txBody>
      </p:sp>
      <p:sp>
        <p:nvSpPr>
          <p:cNvPr id="779" name="Shape 779"/>
          <p:cNvSpPr txBox="1">
            <a:spLocks noGrp="1"/>
          </p:cNvSpPr>
          <p:nvPr>
            <p:ph type="body" idx="1"/>
          </p:nvPr>
        </p:nvSpPr>
        <p:spPr>
          <a:xfrm>
            <a:off x="-224221" y="1639833"/>
            <a:ext cx="12000620" cy="4452000"/>
          </a:xfrm>
          <a:prstGeom prst="rect">
            <a:avLst/>
          </a:prstGeom>
          <a:noFill/>
          <a:ln>
            <a:noFill/>
          </a:ln>
        </p:spPr>
        <p:txBody>
          <a:bodyPr vert="horz" lIns="121900" tIns="121900" rIns="121900" bIns="121900" rtlCol="0" anchor="t" anchorCtr="0">
            <a:noAutofit/>
          </a:bodyPr>
          <a:lstStyle/>
          <a:p>
            <a:pPr marL="914377" indent="-406390">
              <a:spcAft>
                <a:spcPts val="0"/>
              </a:spcAft>
              <a:buSzPct val="100000"/>
              <a:buFont typeface="Arial"/>
              <a:buChar char="●"/>
            </a:pPr>
            <a:r>
              <a:rPr lang="en" b="1" i="0" u="none" strike="noStrike" cap="none" dirty="0">
                <a:solidFill>
                  <a:schemeClr val="tx1"/>
                </a:solidFill>
                <a:highlight>
                  <a:srgbClr val="FFFFFF"/>
                </a:highlight>
                <a:latin typeface="Calibri" charset="0"/>
                <a:ea typeface="Calibri" charset="0"/>
                <a:cs typeface="Calibri" charset="0"/>
                <a:sym typeface="Roboto"/>
              </a:rPr>
              <a:t>DAO (Decentralized Autonomous Organizations)</a:t>
            </a:r>
            <a:r>
              <a:rPr lang="en" b="0" i="0" u="none" strike="noStrike" cap="none" dirty="0">
                <a:solidFill>
                  <a:schemeClr val="tx1"/>
                </a:solidFill>
                <a:highlight>
                  <a:srgbClr val="FFFFFF"/>
                </a:highlight>
                <a:latin typeface="Calibri" charset="0"/>
                <a:ea typeface="Calibri" charset="0"/>
                <a:cs typeface="Calibri" charset="0"/>
                <a:sym typeface="Roboto"/>
              </a:rPr>
              <a:t> - A decentralized autonomous organization (DAO), sometimes labeled a decentralized autonomous corporation (DAC), is an organization that is run through </a:t>
            </a:r>
            <a:r>
              <a:rPr lang="en" b="1" i="0" u="none" strike="noStrike" cap="none" dirty="0">
                <a:solidFill>
                  <a:schemeClr val="tx1"/>
                </a:solidFill>
                <a:highlight>
                  <a:srgbClr val="FFFFFF"/>
                </a:highlight>
                <a:latin typeface="Calibri" charset="0"/>
                <a:ea typeface="Calibri" charset="0"/>
                <a:cs typeface="Calibri" charset="0"/>
                <a:sym typeface="Roboto"/>
              </a:rPr>
              <a:t>rules encoded as computer programs called smart contracts.</a:t>
            </a:r>
            <a:r>
              <a:rPr lang="en" b="0" i="0" u="none" strike="noStrike" cap="none" dirty="0">
                <a:solidFill>
                  <a:schemeClr val="tx1"/>
                </a:solidFill>
                <a:highlight>
                  <a:srgbClr val="FFFFFF"/>
                </a:highlight>
                <a:latin typeface="Calibri" charset="0"/>
                <a:ea typeface="Calibri" charset="0"/>
                <a:cs typeface="Calibri" charset="0"/>
                <a:sym typeface="Roboto"/>
              </a:rPr>
              <a:t> A DAO's financial transaction record and program rules are maintained on a Blockchain. </a:t>
            </a:r>
          </a:p>
          <a:p>
            <a:pPr marL="914377" indent="-406390">
              <a:spcAft>
                <a:spcPts val="0"/>
              </a:spcAft>
              <a:buSzPct val="100000"/>
              <a:buFont typeface="Arial"/>
              <a:buChar char="●"/>
            </a:pPr>
            <a:r>
              <a:rPr lang="en" b="1" i="0" u="none" strike="noStrike" cap="none" dirty="0">
                <a:solidFill>
                  <a:schemeClr val="tx1"/>
                </a:solidFill>
                <a:highlight>
                  <a:srgbClr val="FFFFFF"/>
                </a:highlight>
                <a:latin typeface="Calibri" charset="0"/>
                <a:ea typeface="Calibri" charset="0"/>
                <a:cs typeface="Calibri" charset="0"/>
                <a:sym typeface="Roboto"/>
              </a:rPr>
              <a:t>Supply Chain Management</a:t>
            </a:r>
            <a:r>
              <a:rPr lang="en" b="0" i="0" u="none" strike="noStrike" cap="none" dirty="0">
                <a:solidFill>
                  <a:schemeClr val="tx1"/>
                </a:solidFill>
                <a:highlight>
                  <a:srgbClr val="FFFFFF"/>
                </a:highlight>
                <a:latin typeface="Calibri" charset="0"/>
                <a:ea typeface="Calibri" charset="0"/>
                <a:cs typeface="Calibri" charset="0"/>
                <a:sym typeface="Roboto"/>
              </a:rPr>
              <a:t> – The Blockchain can provide a means to allow every participant on a supply chain network to input and track sourcing of raw materials, record parts manufacturing telemetry, track </a:t>
            </a:r>
            <a:r>
              <a:rPr lang="en" b="1" i="0" u="none" strike="noStrike" cap="none" dirty="0">
                <a:solidFill>
                  <a:schemeClr val="tx1"/>
                </a:solidFill>
                <a:highlight>
                  <a:srgbClr val="FFFFFF"/>
                </a:highlight>
                <a:latin typeface="Calibri" charset="0"/>
                <a:ea typeface="Calibri" charset="0"/>
                <a:cs typeface="Calibri" charset="0"/>
                <a:sym typeface="Roboto"/>
              </a:rPr>
              <a:t>provenance </a:t>
            </a:r>
            <a:r>
              <a:rPr lang="en" b="0" i="0" u="none" strike="noStrike" cap="none" dirty="0">
                <a:solidFill>
                  <a:schemeClr val="tx1"/>
                </a:solidFill>
                <a:highlight>
                  <a:srgbClr val="FFFFFF"/>
                </a:highlight>
                <a:latin typeface="Calibri" charset="0"/>
                <a:ea typeface="Calibri" charset="0"/>
                <a:cs typeface="Calibri" charset="0"/>
                <a:sym typeface="Roboto"/>
              </a:rPr>
              <a:t>of goods through shipping, and maintain immutable records of all aspects of the production and storage of a finished good through to sale and afterwards.  </a:t>
            </a:r>
          </a:p>
          <a:p>
            <a:pPr>
              <a:spcAft>
                <a:spcPts val="0"/>
              </a:spcAft>
              <a:buSzPct val="25000"/>
            </a:pPr>
            <a:endParaRPr b="0" i="0" u="none" strike="noStrike" cap="none" dirty="0">
              <a:solidFill>
                <a:schemeClr val="tx1"/>
              </a:solidFill>
              <a:highlight>
                <a:srgbClr val="FFFFFF"/>
              </a:highlight>
              <a:latin typeface="Calibri" charset="0"/>
              <a:ea typeface="Calibri" charset="0"/>
              <a:cs typeface="Calibri" charset="0"/>
              <a:sym typeface="Roboto"/>
            </a:endParaRPr>
          </a:p>
        </p:txBody>
      </p:sp>
      <p:sp>
        <p:nvSpPr>
          <p:cNvPr id="780" name="Shape 780"/>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164</a:t>
            </a:fld>
            <a:endParaRPr lang="en" sz="1867" dirty="0">
              <a:solidFill>
                <a:srgbClr val="000000"/>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Use Cases (Ether)</a:t>
            </a:r>
          </a:p>
        </p:txBody>
      </p:sp>
      <p:sp>
        <p:nvSpPr>
          <p:cNvPr id="779" name="Shape 779"/>
          <p:cNvSpPr txBox="1">
            <a:spLocks noGrp="1"/>
          </p:cNvSpPr>
          <p:nvPr>
            <p:ph type="body" idx="1"/>
          </p:nvPr>
        </p:nvSpPr>
        <p:spPr>
          <a:xfrm>
            <a:off x="-224221" y="1639833"/>
            <a:ext cx="12000620" cy="4452000"/>
          </a:xfrm>
          <a:prstGeom prst="rect">
            <a:avLst/>
          </a:prstGeom>
          <a:noFill/>
          <a:ln>
            <a:noFill/>
          </a:ln>
        </p:spPr>
        <p:txBody>
          <a:bodyPr vert="horz" lIns="121900" tIns="121900" rIns="121900" bIns="121900" rtlCol="0" anchor="t" anchorCtr="0">
            <a:noAutofit/>
          </a:bodyPr>
          <a:lstStyle/>
          <a:p>
            <a:pPr marL="914377" indent="-406390">
              <a:spcAft>
                <a:spcPts val="0"/>
              </a:spcAft>
              <a:buSzPct val="100000"/>
              <a:buFont typeface="Arial"/>
              <a:buChar char="●"/>
            </a:pPr>
            <a:r>
              <a:rPr lang="en" b="0" i="0" u="none" strike="noStrike" cap="none" dirty="0">
                <a:solidFill>
                  <a:schemeClr val="tx1"/>
                </a:solidFill>
                <a:highlight>
                  <a:srgbClr val="FFFFFF"/>
                </a:highlight>
                <a:latin typeface="Calibri" charset="0"/>
                <a:ea typeface="Calibri" charset="0"/>
                <a:cs typeface="Calibri" charset="0"/>
                <a:sym typeface="Roboto"/>
              </a:rPr>
              <a:t>Since the </a:t>
            </a:r>
            <a:r>
              <a:rPr lang="en-US" dirty="0">
                <a:solidFill>
                  <a:schemeClr val="tx1"/>
                </a:solidFill>
                <a:highlight>
                  <a:srgbClr val="FFFFFF"/>
                </a:highlight>
                <a:latin typeface="Calibri" charset="0"/>
                <a:ea typeface="Calibri" charset="0"/>
                <a:cs typeface="Calibri" charset="0"/>
              </a:rPr>
              <a:t>B</a:t>
            </a:r>
            <a:r>
              <a:rPr lang="en" b="0" i="0" u="none" strike="noStrike" cap="none" dirty="0">
                <a:solidFill>
                  <a:schemeClr val="tx1"/>
                </a:solidFill>
                <a:highlight>
                  <a:srgbClr val="FFFFFF"/>
                </a:highlight>
                <a:latin typeface="Calibri" charset="0"/>
                <a:ea typeface="Calibri" charset="0"/>
                <a:cs typeface="Calibri" charset="0"/>
                <a:sym typeface="Roboto"/>
              </a:rPr>
              <a:t>lockchain acts as a distributed,</a:t>
            </a:r>
            <a:r>
              <a:rPr lang="en" b="1" i="0" u="none" strike="noStrike" cap="none" dirty="0">
                <a:solidFill>
                  <a:schemeClr val="tx1"/>
                </a:solidFill>
                <a:highlight>
                  <a:srgbClr val="FFFFFF"/>
                </a:highlight>
                <a:latin typeface="Calibri" charset="0"/>
                <a:ea typeface="Calibri" charset="0"/>
                <a:cs typeface="Calibri" charset="0"/>
                <a:sym typeface="Roboto"/>
              </a:rPr>
              <a:t> single source of shared truth</a:t>
            </a:r>
            <a:r>
              <a:rPr lang="en" b="0" i="0" u="none" strike="noStrike" cap="none" dirty="0">
                <a:solidFill>
                  <a:schemeClr val="tx1"/>
                </a:solidFill>
                <a:highlight>
                  <a:srgbClr val="FFFFFF"/>
                </a:highlight>
                <a:latin typeface="Calibri" charset="0"/>
                <a:ea typeface="Calibri" charset="0"/>
                <a:cs typeface="Calibri" charset="0"/>
                <a:sym typeface="Roboto"/>
              </a:rPr>
              <a:t>, it can be a solution</a:t>
            </a:r>
            <a:endParaRPr lang="en-US" b="0" i="0" u="none" strike="noStrike" cap="none" dirty="0">
              <a:solidFill>
                <a:schemeClr val="tx1"/>
              </a:solidFill>
              <a:highlight>
                <a:srgbClr val="FFFFFF"/>
              </a:highlight>
              <a:latin typeface="Calibri" charset="0"/>
              <a:ea typeface="Calibri" charset="0"/>
              <a:cs typeface="Calibri" charset="0"/>
              <a:sym typeface="Roboto"/>
            </a:endParaRPr>
          </a:p>
          <a:p>
            <a:pPr marL="914377" indent="-406390">
              <a:spcAft>
                <a:spcPts val="0"/>
              </a:spcAft>
              <a:buSzPct val="100000"/>
              <a:buFont typeface="Arial"/>
              <a:buChar char="●"/>
            </a:pPr>
            <a:r>
              <a:rPr lang="en" b="0" i="0" u="none" strike="noStrike" cap="none" dirty="0">
                <a:solidFill>
                  <a:schemeClr val="tx1"/>
                </a:solidFill>
                <a:highlight>
                  <a:srgbClr val="FFFFFF"/>
                </a:highlight>
                <a:latin typeface="Calibri" charset="0"/>
                <a:ea typeface="Calibri" charset="0"/>
                <a:cs typeface="Calibri" charset="0"/>
                <a:sym typeface="Roboto"/>
              </a:rPr>
              <a:t>Smart contracts can be leveraged to update the state of transaction, but also be shared amongst parties </a:t>
            </a:r>
            <a:endParaRPr lang="en-US" b="0" i="0" u="none" strike="noStrike" cap="none" dirty="0">
              <a:solidFill>
                <a:schemeClr val="tx1"/>
              </a:solidFill>
              <a:highlight>
                <a:srgbClr val="FFFFFF"/>
              </a:highlight>
              <a:latin typeface="Calibri" charset="0"/>
              <a:ea typeface="Calibri" charset="0"/>
              <a:cs typeface="Calibri" charset="0"/>
              <a:sym typeface="Roboto"/>
            </a:endParaRPr>
          </a:p>
          <a:p>
            <a:pPr marL="914377" indent="-406390">
              <a:spcAft>
                <a:spcPts val="0"/>
              </a:spcAft>
              <a:buSzPct val="100000"/>
              <a:buFont typeface="Arial"/>
              <a:buChar char="●"/>
            </a:pPr>
            <a:r>
              <a:rPr lang="en" b="0" i="0" u="none" strike="noStrike" cap="none" dirty="0">
                <a:solidFill>
                  <a:schemeClr val="tx1"/>
                </a:solidFill>
                <a:highlight>
                  <a:srgbClr val="FFFFFF"/>
                </a:highlight>
                <a:latin typeface="Calibri" charset="0"/>
                <a:ea typeface="Calibri" charset="0"/>
                <a:cs typeface="Calibri" charset="0"/>
                <a:sym typeface="Roboto"/>
              </a:rPr>
              <a:t>Smart contracts can also trigger events that can be used to indicate the success or failure of a transaction </a:t>
            </a:r>
          </a:p>
          <a:p>
            <a:pPr marL="1523962" indent="-406390">
              <a:spcAft>
                <a:spcPts val="0"/>
              </a:spcAft>
              <a:buSzPct val="100000"/>
              <a:buFont typeface="Courier New"/>
              <a:buChar char="●"/>
            </a:pPr>
            <a:r>
              <a:rPr lang="en" b="0" i="0" u="sng" strike="noStrike" cap="none" dirty="0">
                <a:solidFill>
                  <a:schemeClr val="tx1"/>
                </a:solidFill>
                <a:highlight>
                  <a:srgbClr val="FFFFFF"/>
                </a:highlight>
                <a:latin typeface="Calibri" charset="0"/>
                <a:ea typeface="Calibri" charset="0"/>
                <a:cs typeface="Calibri" charset="0"/>
                <a:sym typeface="Roboto"/>
                <a:hlinkClick r:id="rId3"/>
              </a:rPr>
              <a:t>Walmart</a:t>
            </a:r>
            <a:r>
              <a:rPr lang="en" b="0" i="0" u="none" strike="noStrike" cap="none" dirty="0">
                <a:solidFill>
                  <a:schemeClr val="tx1"/>
                </a:solidFill>
                <a:highlight>
                  <a:srgbClr val="FFFFFF"/>
                </a:highlight>
                <a:latin typeface="Calibri" charset="0"/>
                <a:ea typeface="Calibri" charset="0"/>
                <a:cs typeface="Calibri" charset="0"/>
                <a:sym typeface="Roboto"/>
              </a:rPr>
              <a:t> is currently testing using the Blockchain for Supply Chain Management  </a:t>
            </a:r>
          </a:p>
          <a:p>
            <a:pPr marL="1523962" indent="-406390">
              <a:spcAft>
                <a:spcPts val="0"/>
              </a:spcAft>
              <a:buSzPct val="100000"/>
              <a:buFont typeface="Courier New"/>
              <a:buChar char="●"/>
            </a:pPr>
            <a:r>
              <a:rPr lang="en" b="0" i="0" u="sng" strike="noStrike" cap="none" dirty="0">
                <a:solidFill>
                  <a:schemeClr val="tx1"/>
                </a:solidFill>
                <a:highlight>
                  <a:srgbClr val="FFFFFF"/>
                </a:highlight>
                <a:latin typeface="Calibri" charset="0"/>
                <a:ea typeface="Calibri" charset="0"/>
                <a:cs typeface="Calibri" charset="0"/>
                <a:sym typeface="Roboto"/>
                <a:hlinkClick r:id="rId4"/>
              </a:rPr>
              <a:t>Deloitte</a:t>
            </a:r>
            <a:r>
              <a:rPr lang="en" b="0" i="0" u="none" strike="noStrike" cap="none" dirty="0">
                <a:solidFill>
                  <a:schemeClr val="tx1"/>
                </a:solidFill>
                <a:highlight>
                  <a:srgbClr val="FFFFFF"/>
                </a:highlight>
                <a:latin typeface="Calibri" charset="0"/>
                <a:ea typeface="Calibri" charset="0"/>
                <a:cs typeface="Calibri" charset="0"/>
                <a:sym typeface="Roboto"/>
              </a:rPr>
              <a:t> is promoting the use of Blockchain to manage the food supply chain </a:t>
            </a:r>
          </a:p>
          <a:p>
            <a:pPr marL="914377" indent="-406390">
              <a:spcAft>
                <a:spcPts val="0"/>
              </a:spcAft>
              <a:buSzPct val="100000"/>
              <a:buFont typeface="Arial"/>
              <a:buChar char="●"/>
            </a:pPr>
            <a:r>
              <a:rPr lang="en" b="0" i="0" u="none" strike="noStrike" cap="none" dirty="0">
                <a:solidFill>
                  <a:schemeClr val="tx1"/>
                </a:solidFill>
                <a:highlight>
                  <a:srgbClr val="FFFFFF"/>
                </a:highlight>
                <a:latin typeface="Calibri" charset="0"/>
                <a:ea typeface="Calibri" charset="0"/>
                <a:cs typeface="Calibri" charset="0"/>
                <a:sym typeface="Roboto"/>
              </a:rPr>
              <a:t>Any potential to tokenize and manage the movement of value</a:t>
            </a:r>
          </a:p>
          <a:p>
            <a:pPr>
              <a:spcAft>
                <a:spcPts val="0"/>
              </a:spcAft>
              <a:buSzPct val="25000"/>
            </a:pPr>
            <a:endParaRPr/>
          </a:p>
        </p:txBody>
      </p:sp>
      <p:sp>
        <p:nvSpPr>
          <p:cNvPr id="780" name="Shape 780"/>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165</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0541346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p:nvPr/>
        </p:nvSpPr>
        <p:spPr>
          <a:xfrm>
            <a:off x="3392557" y="2896400"/>
            <a:ext cx="3941711" cy="1650400"/>
          </a:xfrm>
          <a:prstGeom prst="ellipse">
            <a:avLst/>
          </a:prstGeom>
          <a:solidFill>
            <a:srgbClr val="FF0000"/>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2400" dirty="0">
                <a:latin typeface="Calibri" charset="0"/>
                <a:ea typeface="Calibri" charset="0"/>
                <a:cs typeface="Calibri" charset="0"/>
              </a:rPr>
              <a:t>Artificial Intelligence</a:t>
            </a:r>
          </a:p>
        </p:txBody>
      </p:sp>
      <p:sp>
        <p:nvSpPr>
          <p:cNvPr id="946" name="Shape 946"/>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Complementary Technologies</a:t>
            </a:r>
          </a:p>
        </p:txBody>
      </p:sp>
      <p:sp>
        <p:nvSpPr>
          <p:cNvPr id="947" name="Shape 947"/>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166</a:t>
            </a:fld>
            <a:endParaRPr lang="en" dirty="0"/>
          </a:p>
        </p:txBody>
      </p:sp>
      <p:sp>
        <p:nvSpPr>
          <p:cNvPr id="948" name="Shape 948"/>
          <p:cNvSpPr/>
          <p:nvPr/>
        </p:nvSpPr>
        <p:spPr>
          <a:xfrm>
            <a:off x="4317211" y="1357067"/>
            <a:ext cx="2427389" cy="1739267"/>
          </a:xfrm>
          <a:prstGeom prst="ellipse">
            <a:avLst/>
          </a:prstGeom>
          <a:solidFill>
            <a:srgbClr val="FFFF00"/>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2400" dirty="0">
                <a:latin typeface="Calibri" charset="0"/>
                <a:ea typeface="Calibri" charset="0"/>
                <a:cs typeface="Calibri" charset="0"/>
              </a:rPr>
              <a:t>Internet </a:t>
            </a:r>
            <a:br>
              <a:rPr lang="en-US" sz="2400" dirty="0">
                <a:latin typeface="Calibri" charset="0"/>
                <a:ea typeface="Calibri" charset="0"/>
                <a:cs typeface="Calibri" charset="0"/>
              </a:rPr>
            </a:br>
            <a:r>
              <a:rPr lang="en" sz="2400" dirty="0">
                <a:latin typeface="Calibri" charset="0"/>
                <a:ea typeface="Calibri" charset="0"/>
                <a:cs typeface="Calibri" charset="0"/>
              </a:rPr>
              <a:t>of Value</a:t>
            </a:r>
          </a:p>
        </p:txBody>
      </p:sp>
      <p:sp>
        <p:nvSpPr>
          <p:cNvPr id="949" name="Shape 949"/>
          <p:cNvSpPr/>
          <p:nvPr/>
        </p:nvSpPr>
        <p:spPr>
          <a:xfrm>
            <a:off x="1537253" y="3810467"/>
            <a:ext cx="2779959" cy="2038160"/>
          </a:xfrm>
          <a:prstGeom prst="ellipse">
            <a:avLst/>
          </a:prstGeom>
          <a:solidFill>
            <a:srgbClr val="FFFF00"/>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2400" dirty="0">
                <a:latin typeface="Calibri" charset="0"/>
                <a:ea typeface="Calibri" charset="0"/>
                <a:cs typeface="Calibri" charset="0"/>
              </a:rPr>
              <a:t>Internet of Information</a:t>
            </a:r>
          </a:p>
        </p:txBody>
      </p:sp>
      <p:sp>
        <p:nvSpPr>
          <p:cNvPr id="950" name="Shape 950"/>
          <p:cNvSpPr/>
          <p:nvPr/>
        </p:nvSpPr>
        <p:spPr>
          <a:xfrm>
            <a:off x="6744600" y="3521666"/>
            <a:ext cx="2444971" cy="1867551"/>
          </a:xfrm>
          <a:prstGeom prst="ellipse">
            <a:avLst/>
          </a:prstGeom>
          <a:solidFill>
            <a:srgbClr val="FFFF00"/>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2400" dirty="0">
                <a:latin typeface="Calibri" charset="0"/>
                <a:ea typeface="Calibri" charset="0"/>
                <a:cs typeface="Calibri" charset="0"/>
              </a:rPr>
              <a:t>Internet </a:t>
            </a:r>
            <a:br>
              <a:rPr lang="en-US" sz="2400" dirty="0">
                <a:latin typeface="Calibri" charset="0"/>
                <a:ea typeface="Calibri" charset="0"/>
                <a:cs typeface="Calibri" charset="0"/>
              </a:rPr>
            </a:br>
            <a:r>
              <a:rPr lang="en" sz="2400" dirty="0">
                <a:latin typeface="Calibri" charset="0"/>
                <a:ea typeface="Calibri" charset="0"/>
                <a:cs typeface="Calibri" charset="0"/>
              </a:rPr>
              <a:t>of Things</a:t>
            </a:r>
          </a:p>
        </p:txBody>
      </p:sp>
      <p:pic>
        <p:nvPicPr>
          <p:cNvPr id="951" name="Shape 951"/>
          <p:cNvPicPr preferRelativeResize="0"/>
          <p:nvPr/>
        </p:nvPicPr>
        <p:blipFill>
          <a:blip r:embed="rId3">
            <a:alphaModFix/>
          </a:blip>
          <a:stretch>
            <a:fillRect/>
          </a:stretch>
        </p:blipFill>
        <p:spPr>
          <a:xfrm>
            <a:off x="9429867" y="2572934"/>
            <a:ext cx="2660533" cy="2660533"/>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66334-12B4-4E4A-A87F-840A4AAE85EE}"/>
              </a:ext>
            </a:extLst>
          </p:cNvPr>
          <p:cNvSpPr>
            <a:spLocks noGrp="1"/>
          </p:cNvSpPr>
          <p:nvPr>
            <p:ph type="ctrTitle"/>
          </p:nvPr>
        </p:nvSpPr>
        <p:spPr>
          <a:xfrm>
            <a:off x="1524000" y="1122362"/>
            <a:ext cx="9144000" cy="2840037"/>
          </a:xfrm>
        </p:spPr>
        <p:txBody>
          <a:bodyPr>
            <a:normAutofit/>
          </a:bodyPr>
          <a:lstStyle/>
          <a:p>
            <a:r>
              <a:rPr lang="en-US" sz="5800" dirty="0"/>
              <a:t>Lesson 7</a:t>
            </a:r>
            <a:br>
              <a:rPr lang="en-US" sz="5800" dirty="0"/>
            </a:br>
            <a:r>
              <a:rPr lang="en-US" sz="5800" b="1" dirty="0"/>
              <a:t>Data Storage &amp; Blockchain</a:t>
            </a:r>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4EFA92C4-9E4E-4078-8BE4-37BB63B3E569}"/>
              </a:ext>
            </a:extLst>
          </p:cNvPr>
          <p:cNvSpPr>
            <a:spLocks noGrp="1"/>
          </p:cNvSpPr>
          <p:nvPr>
            <p:ph type="ftr" sz="quarter" idx="11"/>
          </p:nvPr>
        </p:nvSpPr>
        <p:spPr>
          <a:xfrm>
            <a:off x="4038600" y="6159710"/>
            <a:ext cx="4114800" cy="365125"/>
          </a:xfrm>
        </p:spPr>
        <p:txBody>
          <a:bodyPr>
            <a:normAutofit/>
          </a:bodyPr>
          <a:lstStyle/>
          <a:p>
            <a:pPr>
              <a:spcAft>
                <a:spcPts val="600"/>
              </a:spcAft>
            </a:pPr>
            <a:r>
              <a:rPr lang="en-US"/>
              <a:t>www.GBAglobal.org</a:t>
            </a:r>
          </a:p>
        </p:txBody>
      </p:sp>
      <p:sp>
        <p:nvSpPr>
          <p:cNvPr id="4" name="Slide Number Placeholder 3">
            <a:extLst>
              <a:ext uri="{FF2B5EF4-FFF2-40B4-BE49-F238E27FC236}">
                <a16:creationId xmlns:a16="http://schemas.microsoft.com/office/drawing/2014/main" id="{2777B15C-F770-4162-A2FB-A707A37E707E}"/>
              </a:ext>
            </a:extLst>
          </p:cNvPr>
          <p:cNvSpPr>
            <a:spLocks noGrp="1"/>
          </p:cNvSpPr>
          <p:nvPr>
            <p:ph type="sldNum" sz="quarter" idx="12"/>
          </p:nvPr>
        </p:nvSpPr>
        <p:spPr>
          <a:xfrm>
            <a:off x="8610600" y="6159710"/>
            <a:ext cx="2743200" cy="365125"/>
          </a:xfrm>
        </p:spPr>
        <p:txBody>
          <a:bodyPr>
            <a:normAutofit/>
          </a:bodyPr>
          <a:lstStyle/>
          <a:p>
            <a:pPr>
              <a:spcAft>
                <a:spcPts val="600"/>
              </a:spcAft>
            </a:pPr>
            <a:fld id="{1CA58C23-D6BE-4A36-B577-9D537A2A4E0E}" type="slidenum">
              <a:rPr lang="en-US" smtClean="0"/>
              <a:pPr>
                <a:spcAft>
                  <a:spcPts val="600"/>
                </a:spcAft>
              </a:pPr>
              <a:t>167</a:t>
            </a:fld>
            <a:endParaRPr lang="en-US"/>
          </a:p>
        </p:txBody>
      </p:sp>
    </p:spTree>
    <p:extLst>
      <p:ext uri="{BB962C8B-B14F-4D97-AF65-F5344CB8AC3E}">
        <p14:creationId xmlns:p14="http://schemas.microsoft.com/office/powerpoint/2010/main" val="2918778416"/>
      </p:ext>
    </p:extLst>
  </p:cSld>
  <p:clrMapOvr>
    <a:overrideClrMapping bg1="dk1" tx1="lt1" bg2="dk2"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0AD6-3AD5-429C-84B1-7428CDD476F3}"/>
              </a:ext>
            </a:extLst>
          </p:cNvPr>
          <p:cNvSpPr>
            <a:spLocks noGrp="1"/>
          </p:cNvSpPr>
          <p:nvPr>
            <p:ph type="title"/>
          </p:nvPr>
        </p:nvSpPr>
        <p:spPr/>
        <p:txBody>
          <a:bodyPr/>
          <a:lstStyle/>
          <a:p>
            <a:r>
              <a:rPr lang="en-US" dirty="0"/>
              <a:t>Data Storage</a:t>
            </a:r>
          </a:p>
        </p:txBody>
      </p:sp>
      <p:sp>
        <p:nvSpPr>
          <p:cNvPr id="3" name="Text Placeholder 2">
            <a:extLst>
              <a:ext uri="{FF2B5EF4-FFF2-40B4-BE49-F238E27FC236}">
                <a16:creationId xmlns:a16="http://schemas.microsoft.com/office/drawing/2014/main" id="{9304446E-DD33-4EA6-B4B5-26F8453B1D15}"/>
              </a:ext>
            </a:extLst>
          </p:cNvPr>
          <p:cNvSpPr>
            <a:spLocks noGrp="1"/>
          </p:cNvSpPr>
          <p:nvPr>
            <p:ph type="body" idx="1"/>
          </p:nvPr>
        </p:nvSpPr>
        <p:spPr/>
        <p:txBody>
          <a:bodyPr/>
          <a:lstStyle/>
          <a:p>
            <a:pPr marL="380990" indent="-380990">
              <a:buFont typeface="Arial" panose="020B0604020202020204" pitchFamily="34" charset="0"/>
              <a:buChar char="•"/>
            </a:pPr>
            <a:r>
              <a:rPr lang="en-US" dirty="0"/>
              <a:t>While public blockchains such as Bitcoin and Ethereum store all essential transaction data on the blockchain itself (i.e., on-chain), permissioned blockchains and distributed ledgers offer a broader set of possibilities. </a:t>
            </a:r>
          </a:p>
          <a:p>
            <a:pPr marL="380990" indent="-380990">
              <a:buFont typeface="Arial" panose="020B0604020202020204" pitchFamily="34" charset="0"/>
              <a:buChar char="•"/>
            </a:pPr>
            <a:r>
              <a:rPr lang="en-US" dirty="0"/>
              <a:t>There is a general trend towards limiting the data that needs to be stored on the network itself for various reasons, including privacy concerns, data storage constraints, processing costs, and network latency issues.</a:t>
            </a:r>
          </a:p>
        </p:txBody>
      </p:sp>
      <p:sp>
        <p:nvSpPr>
          <p:cNvPr id="4" name="Slide Number Placeholder 3">
            <a:extLst>
              <a:ext uri="{FF2B5EF4-FFF2-40B4-BE49-F238E27FC236}">
                <a16:creationId xmlns:a16="http://schemas.microsoft.com/office/drawing/2014/main" id="{F8312338-A422-4A5E-9927-FFC0987A48F8}"/>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168</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444305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5156-2351-4D4B-BA92-83795E740749}"/>
              </a:ext>
            </a:extLst>
          </p:cNvPr>
          <p:cNvSpPr>
            <a:spLocks noGrp="1"/>
          </p:cNvSpPr>
          <p:nvPr>
            <p:ph type="title"/>
          </p:nvPr>
        </p:nvSpPr>
        <p:spPr>
          <a:xfrm>
            <a:off x="415601" y="513715"/>
            <a:ext cx="11360799" cy="810400"/>
          </a:xfrm>
        </p:spPr>
        <p:txBody>
          <a:bodyPr/>
          <a:lstStyle/>
          <a:p>
            <a:r>
              <a:rPr lang="en-US" dirty="0"/>
              <a:t>Data Storage</a:t>
            </a:r>
          </a:p>
        </p:txBody>
      </p:sp>
      <p:sp>
        <p:nvSpPr>
          <p:cNvPr id="3" name="Text Placeholder 2">
            <a:extLst>
              <a:ext uri="{FF2B5EF4-FFF2-40B4-BE49-F238E27FC236}">
                <a16:creationId xmlns:a16="http://schemas.microsoft.com/office/drawing/2014/main" id="{A2216ABB-C0B6-4E01-85DE-45278A787DE8}"/>
              </a:ext>
            </a:extLst>
          </p:cNvPr>
          <p:cNvSpPr>
            <a:spLocks noGrp="1"/>
          </p:cNvSpPr>
          <p:nvPr>
            <p:ph type="body" idx="1"/>
          </p:nvPr>
        </p:nvSpPr>
        <p:spPr>
          <a:xfrm>
            <a:off x="201412" y="1256757"/>
            <a:ext cx="11574987" cy="4452000"/>
          </a:xfrm>
        </p:spPr>
        <p:txBody>
          <a:bodyPr/>
          <a:lstStyle/>
          <a:p>
            <a:pPr marL="380990" indent="-380990">
              <a:spcAft>
                <a:spcPts val="0"/>
              </a:spcAft>
              <a:buFont typeface="Arial" panose="020B0604020202020204" pitchFamily="34" charset="0"/>
              <a:buChar char="•"/>
            </a:pPr>
            <a:r>
              <a:rPr lang="en-US" dirty="0"/>
              <a:t>Distributed ledgers that store all data </a:t>
            </a:r>
            <a:r>
              <a:rPr lang="en-US" b="1" dirty="0"/>
              <a:t>on-chain</a:t>
            </a:r>
            <a:r>
              <a:rPr lang="en-US" dirty="0"/>
              <a:t> can enforce operations on the data without external dependencies as they are aware of the semantics and meanings of the underlying data.</a:t>
            </a:r>
          </a:p>
          <a:p>
            <a:pPr>
              <a:spcAft>
                <a:spcPts val="0"/>
              </a:spcAft>
            </a:pPr>
            <a:endParaRPr lang="en-US" sz="1400" dirty="0"/>
          </a:p>
          <a:p>
            <a:pPr marL="380990" indent="-380990">
              <a:spcAft>
                <a:spcPts val="0"/>
              </a:spcAft>
              <a:buFont typeface="Arial" panose="020B0604020202020204" pitchFamily="34" charset="0"/>
              <a:buChar char="•"/>
            </a:pPr>
            <a:r>
              <a:rPr lang="en-US" b="1" dirty="0"/>
              <a:t>Off-chain </a:t>
            </a:r>
            <a:r>
              <a:rPr lang="en-US" dirty="0"/>
              <a:t>Distributed ledgers only store “fingerprints” (pointers) are not aware of the underlying data and can’t enforce operations on that data. </a:t>
            </a:r>
          </a:p>
          <a:p>
            <a:pPr marL="990575" lvl="1" indent="-380990">
              <a:spcAft>
                <a:spcPts val="0"/>
              </a:spcAft>
              <a:buFont typeface="Arial" panose="020B0604020202020204" pitchFamily="34" charset="0"/>
              <a:buChar char="•"/>
            </a:pPr>
            <a:r>
              <a:rPr lang="en-US" sz="2133" dirty="0"/>
              <a:t>Ledger functions more as a distributed timestamping server that provides a shared, real-time auditable log of records </a:t>
            </a:r>
          </a:p>
          <a:p>
            <a:pPr marL="990575" lvl="1" indent="-380990">
              <a:spcAft>
                <a:spcPts val="0"/>
              </a:spcAft>
              <a:buFont typeface="Arial" panose="020B0604020202020204" pitchFamily="34" charset="0"/>
              <a:buChar char="•"/>
            </a:pPr>
            <a:r>
              <a:rPr lang="en-US" sz="2133" dirty="0"/>
              <a:t>Auditors must have access to the underlying data stored off-chain to recreate the fingerprints and verify the integrity of the data</a:t>
            </a:r>
          </a:p>
        </p:txBody>
      </p:sp>
      <p:sp>
        <p:nvSpPr>
          <p:cNvPr id="4" name="Slide Number Placeholder 3">
            <a:extLst>
              <a:ext uri="{FF2B5EF4-FFF2-40B4-BE49-F238E27FC236}">
                <a16:creationId xmlns:a16="http://schemas.microsoft.com/office/drawing/2014/main" id="{9340DA30-8E4F-4240-9285-38C289B15E9F}"/>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169</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307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12626-40F8-444B-B786-7E268D3635D7}"/>
              </a:ext>
            </a:extLst>
          </p:cNvPr>
          <p:cNvSpPr>
            <a:spLocks noGrp="1"/>
          </p:cNvSpPr>
          <p:nvPr>
            <p:ph type="title"/>
          </p:nvPr>
        </p:nvSpPr>
        <p:spPr>
          <a:xfrm>
            <a:off x="415601" y="332479"/>
            <a:ext cx="11360799" cy="810400"/>
          </a:xfrm>
        </p:spPr>
        <p:txBody>
          <a:bodyPr>
            <a:normAutofit fontScale="90000"/>
          </a:bodyPr>
          <a:lstStyle/>
          <a:p>
            <a:r>
              <a:rPr lang="en-US" dirty="0"/>
              <a:t>Venn Diagram</a:t>
            </a:r>
            <a:br>
              <a:rPr lang="en-US" dirty="0"/>
            </a:br>
            <a:r>
              <a:rPr lang="en-US" sz="2667" dirty="0"/>
              <a:t>for Distributed Data</a:t>
            </a:r>
            <a:endParaRPr lang="en-US" dirty="0"/>
          </a:p>
        </p:txBody>
      </p:sp>
      <p:sp>
        <p:nvSpPr>
          <p:cNvPr id="3" name="Text Placeholder 2">
            <a:extLst>
              <a:ext uri="{FF2B5EF4-FFF2-40B4-BE49-F238E27FC236}">
                <a16:creationId xmlns:a16="http://schemas.microsoft.com/office/drawing/2014/main" id="{12495A95-F08E-4ABC-B69F-86D21FEA5100}"/>
              </a:ext>
            </a:extLst>
          </p:cNvPr>
          <p:cNvSpPr>
            <a:spLocks noGrp="1"/>
          </p:cNvSpPr>
          <p:nvPr>
            <p:ph type="body" idx="1"/>
          </p:nvPr>
        </p:nvSpPr>
        <p:spPr>
          <a:xfrm>
            <a:off x="8735749" y="1142880"/>
            <a:ext cx="3276425" cy="4948955"/>
          </a:xfrm>
        </p:spPr>
        <p:txBody>
          <a:bodyPr/>
          <a:lstStyle/>
          <a:p>
            <a:r>
              <a:rPr lang="en-US" i="1" dirty="0"/>
              <a:t>“Blockchains and distributed ledgers are types of distributed databases”</a:t>
            </a:r>
          </a:p>
        </p:txBody>
      </p:sp>
      <p:sp>
        <p:nvSpPr>
          <p:cNvPr id="4" name="Slide Number Placeholder 3">
            <a:extLst>
              <a:ext uri="{FF2B5EF4-FFF2-40B4-BE49-F238E27FC236}">
                <a16:creationId xmlns:a16="http://schemas.microsoft.com/office/drawing/2014/main" id="{5F451AA5-EE11-46C3-B028-9FFA20C9AF9C}"/>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17</a:t>
            </a:fld>
            <a:endParaRPr lang="en" sz="1867" dirty="0">
              <a:solidFill>
                <a:srgbClr val="000000"/>
              </a:solidFill>
              <a:latin typeface="Arial"/>
              <a:ea typeface="Arial"/>
              <a:cs typeface="Arial"/>
              <a:sym typeface="Arial"/>
            </a:endParaRPr>
          </a:p>
        </p:txBody>
      </p:sp>
      <p:grpSp>
        <p:nvGrpSpPr>
          <p:cNvPr id="5" name="Group 4">
            <a:extLst>
              <a:ext uri="{FF2B5EF4-FFF2-40B4-BE49-F238E27FC236}">
                <a16:creationId xmlns:a16="http://schemas.microsoft.com/office/drawing/2014/main" id="{7C37B350-E4F2-4C76-98C6-D3AD386EEC53}"/>
              </a:ext>
            </a:extLst>
          </p:cNvPr>
          <p:cNvGrpSpPr/>
          <p:nvPr/>
        </p:nvGrpSpPr>
        <p:grpSpPr>
          <a:xfrm>
            <a:off x="2587727" y="925813"/>
            <a:ext cx="6606748" cy="5383088"/>
            <a:chOff x="0" y="0"/>
            <a:chExt cx="4874710" cy="3876753"/>
          </a:xfrm>
        </p:grpSpPr>
        <p:sp>
          <p:nvSpPr>
            <p:cNvPr id="6" name="Shape 3685">
              <a:extLst>
                <a:ext uri="{FF2B5EF4-FFF2-40B4-BE49-F238E27FC236}">
                  <a16:creationId xmlns:a16="http://schemas.microsoft.com/office/drawing/2014/main" id="{293F9829-4CD4-44D1-8A9C-8B1E81B38996}"/>
                </a:ext>
              </a:extLst>
            </p:cNvPr>
            <p:cNvSpPr/>
            <p:nvPr/>
          </p:nvSpPr>
          <p:spPr>
            <a:xfrm>
              <a:off x="0" y="0"/>
              <a:ext cx="4287952" cy="3876752"/>
            </a:xfrm>
            <a:custGeom>
              <a:avLst/>
              <a:gdLst/>
              <a:ahLst/>
              <a:cxnLst/>
              <a:rect l="0" t="0" r="0" b="0"/>
              <a:pathLst>
                <a:path w="4287952" h="3876752">
                  <a:moveTo>
                    <a:pt x="2143976" y="0"/>
                  </a:moveTo>
                  <a:cubicBezTo>
                    <a:pt x="3328061" y="0"/>
                    <a:pt x="4287952" y="867842"/>
                    <a:pt x="4287952" y="1938376"/>
                  </a:cubicBezTo>
                  <a:cubicBezTo>
                    <a:pt x="4287952" y="3008909"/>
                    <a:pt x="3328061" y="3876752"/>
                    <a:pt x="2143976" y="3876752"/>
                  </a:cubicBezTo>
                  <a:cubicBezTo>
                    <a:pt x="959891" y="3876752"/>
                    <a:pt x="0" y="3008909"/>
                    <a:pt x="0" y="1938376"/>
                  </a:cubicBezTo>
                  <a:cubicBezTo>
                    <a:pt x="0" y="867842"/>
                    <a:pt x="959891" y="0"/>
                    <a:pt x="2143976" y="0"/>
                  </a:cubicBezTo>
                  <a:close/>
                </a:path>
              </a:pathLst>
            </a:custGeom>
            <a:ln w="0" cap="flat">
              <a:miter lim="127000"/>
            </a:ln>
          </p:spPr>
          <p:style>
            <a:lnRef idx="0">
              <a:srgbClr val="000000">
                <a:alpha val="0"/>
              </a:srgbClr>
            </a:lnRef>
            <a:fillRef idx="1">
              <a:srgbClr val="2A2E41"/>
            </a:fillRef>
            <a:effectRef idx="0">
              <a:scrgbClr r="0" g="0" b="0"/>
            </a:effectRef>
            <a:fontRef idx="none"/>
          </p:style>
          <p:txBody>
            <a:bodyPr/>
            <a:lstStyle/>
            <a:p>
              <a:endParaRPr lang="en-US" sz="2400"/>
            </a:p>
          </p:txBody>
        </p:sp>
        <p:sp>
          <p:nvSpPr>
            <p:cNvPr id="7" name="Shape 3686">
              <a:extLst>
                <a:ext uri="{FF2B5EF4-FFF2-40B4-BE49-F238E27FC236}">
                  <a16:creationId xmlns:a16="http://schemas.microsoft.com/office/drawing/2014/main" id="{2821488C-8CAB-4C4D-910C-DA62A83266A0}"/>
                </a:ext>
              </a:extLst>
            </p:cNvPr>
            <p:cNvSpPr/>
            <p:nvPr/>
          </p:nvSpPr>
          <p:spPr>
            <a:xfrm>
              <a:off x="0" y="0"/>
              <a:ext cx="4287952" cy="3876751"/>
            </a:xfrm>
            <a:custGeom>
              <a:avLst/>
              <a:gdLst/>
              <a:ahLst/>
              <a:cxnLst/>
              <a:rect l="0" t="0" r="0" b="0"/>
              <a:pathLst>
                <a:path w="4287952" h="3876751">
                  <a:moveTo>
                    <a:pt x="4287952" y="1938376"/>
                  </a:moveTo>
                  <a:cubicBezTo>
                    <a:pt x="4287952" y="3008910"/>
                    <a:pt x="3328061" y="3876751"/>
                    <a:pt x="2143976" y="3876751"/>
                  </a:cubicBezTo>
                  <a:cubicBezTo>
                    <a:pt x="959891" y="3876751"/>
                    <a:pt x="0" y="3008910"/>
                    <a:pt x="0" y="1938376"/>
                  </a:cubicBezTo>
                  <a:cubicBezTo>
                    <a:pt x="0" y="867842"/>
                    <a:pt x="959891" y="0"/>
                    <a:pt x="2143976" y="0"/>
                  </a:cubicBezTo>
                  <a:cubicBezTo>
                    <a:pt x="3328061" y="0"/>
                    <a:pt x="4287952" y="867842"/>
                    <a:pt x="4287952" y="1938376"/>
                  </a:cubicBezTo>
                  <a:close/>
                </a:path>
              </a:pathLst>
            </a:custGeom>
            <a:ln w="12700" cap="flat">
              <a:miter lim="127000"/>
            </a:ln>
          </p:spPr>
          <p:style>
            <a:lnRef idx="1">
              <a:srgbClr val="FFFFFF"/>
            </a:lnRef>
            <a:fillRef idx="0">
              <a:srgbClr val="000000">
                <a:alpha val="0"/>
              </a:srgbClr>
            </a:fillRef>
            <a:effectRef idx="0">
              <a:scrgbClr r="0" g="0" b="0"/>
            </a:effectRef>
            <a:fontRef idx="none"/>
          </p:style>
          <p:txBody>
            <a:bodyPr/>
            <a:lstStyle/>
            <a:p>
              <a:endParaRPr lang="en-US" sz="2400"/>
            </a:p>
          </p:txBody>
        </p:sp>
        <p:sp>
          <p:nvSpPr>
            <p:cNvPr id="8" name="Shape 3687">
              <a:extLst>
                <a:ext uri="{FF2B5EF4-FFF2-40B4-BE49-F238E27FC236}">
                  <a16:creationId xmlns:a16="http://schemas.microsoft.com/office/drawing/2014/main" id="{AC557142-4D43-4F12-948B-FB28B68B67F3}"/>
                </a:ext>
              </a:extLst>
            </p:cNvPr>
            <p:cNvSpPr/>
            <p:nvPr/>
          </p:nvSpPr>
          <p:spPr>
            <a:xfrm>
              <a:off x="469402" y="848787"/>
              <a:ext cx="3349143" cy="3027959"/>
            </a:xfrm>
            <a:custGeom>
              <a:avLst/>
              <a:gdLst/>
              <a:ahLst/>
              <a:cxnLst/>
              <a:rect l="0" t="0" r="0" b="0"/>
              <a:pathLst>
                <a:path w="3349143" h="3027959">
                  <a:moveTo>
                    <a:pt x="1674571" y="0"/>
                  </a:moveTo>
                  <a:cubicBezTo>
                    <a:pt x="2599411" y="0"/>
                    <a:pt x="3349143" y="677837"/>
                    <a:pt x="3349143" y="1513980"/>
                  </a:cubicBezTo>
                  <a:cubicBezTo>
                    <a:pt x="3349143" y="2350122"/>
                    <a:pt x="2599411" y="3027959"/>
                    <a:pt x="1674571" y="3027959"/>
                  </a:cubicBezTo>
                  <a:cubicBezTo>
                    <a:pt x="749732" y="3027959"/>
                    <a:pt x="0" y="2350122"/>
                    <a:pt x="0" y="1513980"/>
                  </a:cubicBezTo>
                  <a:cubicBezTo>
                    <a:pt x="0" y="677837"/>
                    <a:pt x="749732" y="0"/>
                    <a:pt x="1674571" y="0"/>
                  </a:cubicBezTo>
                  <a:close/>
                </a:path>
              </a:pathLst>
            </a:custGeom>
            <a:ln w="0" cap="flat">
              <a:miter lim="127000"/>
            </a:ln>
          </p:spPr>
          <p:style>
            <a:lnRef idx="0">
              <a:srgbClr val="000000">
                <a:alpha val="0"/>
              </a:srgbClr>
            </a:lnRef>
            <a:fillRef idx="1">
              <a:srgbClr val="526D88"/>
            </a:fillRef>
            <a:effectRef idx="0">
              <a:scrgbClr r="0" g="0" b="0"/>
            </a:effectRef>
            <a:fontRef idx="none"/>
          </p:style>
          <p:txBody>
            <a:bodyPr/>
            <a:lstStyle/>
            <a:p>
              <a:endParaRPr lang="en-US" sz="2400"/>
            </a:p>
          </p:txBody>
        </p:sp>
        <p:sp>
          <p:nvSpPr>
            <p:cNvPr id="9" name="Shape 3688">
              <a:extLst>
                <a:ext uri="{FF2B5EF4-FFF2-40B4-BE49-F238E27FC236}">
                  <a16:creationId xmlns:a16="http://schemas.microsoft.com/office/drawing/2014/main" id="{AE3EE658-512F-4DD2-A45E-229AEDBCB751}"/>
                </a:ext>
              </a:extLst>
            </p:cNvPr>
            <p:cNvSpPr/>
            <p:nvPr/>
          </p:nvSpPr>
          <p:spPr>
            <a:xfrm>
              <a:off x="469402" y="848787"/>
              <a:ext cx="3349143" cy="3027959"/>
            </a:xfrm>
            <a:custGeom>
              <a:avLst/>
              <a:gdLst/>
              <a:ahLst/>
              <a:cxnLst/>
              <a:rect l="0" t="0" r="0" b="0"/>
              <a:pathLst>
                <a:path w="3349143" h="3027959">
                  <a:moveTo>
                    <a:pt x="3349143" y="1513980"/>
                  </a:moveTo>
                  <a:cubicBezTo>
                    <a:pt x="3349143" y="2350123"/>
                    <a:pt x="2599411" y="3027959"/>
                    <a:pt x="1674571" y="3027959"/>
                  </a:cubicBezTo>
                  <a:cubicBezTo>
                    <a:pt x="749732" y="3027959"/>
                    <a:pt x="0" y="2350123"/>
                    <a:pt x="0" y="1513980"/>
                  </a:cubicBezTo>
                  <a:cubicBezTo>
                    <a:pt x="0" y="677837"/>
                    <a:pt x="749732" y="0"/>
                    <a:pt x="1674571" y="0"/>
                  </a:cubicBezTo>
                  <a:cubicBezTo>
                    <a:pt x="2599411" y="0"/>
                    <a:pt x="3349143" y="677837"/>
                    <a:pt x="3349143" y="1513980"/>
                  </a:cubicBezTo>
                  <a:close/>
                </a:path>
              </a:pathLst>
            </a:custGeom>
            <a:ln w="12700" cap="flat">
              <a:miter lim="127000"/>
            </a:ln>
          </p:spPr>
          <p:style>
            <a:lnRef idx="1">
              <a:srgbClr val="FFFFFF"/>
            </a:lnRef>
            <a:fillRef idx="0">
              <a:srgbClr val="000000">
                <a:alpha val="0"/>
              </a:srgbClr>
            </a:fillRef>
            <a:effectRef idx="0">
              <a:scrgbClr r="0" g="0" b="0"/>
            </a:effectRef>
            <a:fontRef idx="none"/>
          </p:style>
          <p:txBody>
            <a:bodyPr/>
            <a:lstStyle/>
            <a:p>
              <a:endParaRPr lang="en-US" sz="2400"/>
            </a:p>
          </p:txBody>
        </p:sp>
        <p:sp>
          <p:nvSpPr>
            <p:cNvPr id="10" name="Shape 3689">
              <a:extLst>
                <a:ext uri="{FF2B5EF4-FFF2-40B4-BE49-F238E27FC236}">
                  <a16:creationId xmlns:a16="http://schemas.microsoft.com/office/drawing/2014/main" id="{05E747F7-5465-4833-9D8D-162E5E9BC9E7}"/>
                </a:ext>
              </a:extLst>
            </p:cNvPr>
            <p:cNvSpPr/>
            <p:nvPr/>
          </p:nvSpPr>
          <p:spPr>
            <a:xfrm>
              <a:off x="971614" y="1756894"/>
              <a:ext cx="2344712" cy="2119859"/>
            </a:xfrm>
            <a:custGeom>
              <a:avLst/>
              <a:gdLst/>
              <a:ahLst/>
              <a:cxnLst/>
              <a:rect l="0" t="0" r="0" b="0"/>
              <a:pathLst>
                <a:path w="2344712" h="2119859">
                  <a:moveTo>
                    <a:pt x="1172363" y="0"/>
                  </a:moveTo>
                  <a:cubicBezTo>
                    <a:pt x="1819834" y="0"/>
                    <a:pt x="2344712" y="474548"/>
                    <a:pt x="2344712" y="1059930"/>
                  </a:cubicBezTo>
                  <a:cubicBezTo>
                    <a:pt x="2344712" y="1645310"/>
                    <a:pt x="1819834" y="2119859"/>
                    <a:pt x="1172363" y="2119859"/>
                  </a:cubicBezTo>
                  <a:cubicBezTo>
                    <a:pt x="524878" y="2119859"/>
                    <a:pt x="0" y="1645310"/>
                    <a:pt x="0" y="1059930"/>
                  </a:cubicBezTo>
                  <a:cubicBezTo>
                    <a:pt x="0" y="474548"/>
                    <a:pt x="524878" y="0"/>
                    <a:pt x="1172363" y="0"/>
                  </a:cubicBezTo>
                  <a:close/>
                </a:path>
              </a:pathLst>
            </a:custGeom>
            <a:ln w="0" cap="flat">
              <a:miter lim="127000"/>
            </a:ln>
          </p:spPr>
          <p:style>
            <a:lnRef idx="0">
              <a:srgbClr val="000000">
                <a:alpha val="0"/>
              </a:srgbClr>
            </a:lnRef>
            <a:fillRef idx="1">
              <a:srgbClr val="7A8A9A"/>
            </a:fillRef>
            <a:effectRef idx="0">
              <a:scrgbClr r="0" g="0" b="0"/>
            </a:effectRef>
            <a:fontRef idx="none"/>
          </p:style>
          <p:txBody>
            <a:bodyPr/>
            <a:lstStyle/>
            <a:p>
              <a:endParaRPr lang="en-US" sz="2400"/>
            </a:p>
          </p:txBody>
        </p:sp>
        <p:sp>
          <p:nvSpPr>
            <p:cNvPr id="11" name="Shape 3690">
              <a:extLst>
                <a:ext uri="{FF2B5EF4-FFF2-40B4-BE49-F238E27FC236}">
                  <a16:creationId xmlns:a16="http://schemas.microsoft.com/office/drawing/2014/main" id="{F1C83564-9403-4E9C-943F-048C53E1A90F}"/>
                </a:ext>
              </a:extLst>
            </p:cNvPr>
            <p:cNvSpPr/>
            <p:nvPr/>
          </p:nvSpPr>
          <p:spPr>
            <a:xfrm>
              <a:off x="971614" y="1756895"/>
              <a:ext cx="2344712" cy="2119858"/>
            </a:xfrm>
            <a:custGeom>
              <a:avLst/>
              <a:gdLst/>
              <a:ahLst/>
              <a:cxnLst/>
              <a:rect l="0" t="0" r="0" b="0"/>
              <a:pathLst>
                <a:path w="2344712" h="2119858">
                  <a:moveTo>
                    <a:pt x="2344712" y="1059929"/>
                  </a:moveTo>
                  <a:cubicBezTo>
                    <a:pt x="2344712" y="1645310"/>
                    <a:pt x="1819834" y="2119858"/>
                    <a:pt x="1172362" y="2119858"/>
                  </a:cubicBezTo>
                  <a:cubicBezTo>
                    <a:pt x="524878" y="2119858"/>
                    <a:pt x="0" y="1645310"/>
                    <a:pt x="0" y="1059929"/>
                  </a:cubicBezTo>
                  <a:cubicBezTo>
                    <a:pt x="0" y="474548"/>
                    <a:pt x="524878" y="0"/>
                    <a:pt x="1172362" y="0"/>
                  </a:cubicBezTo>
                  <a:cubicBezTo>
                    <a:pt x="1819834" y="0"/>
                    <a:pt x="2344712" y="474548"/>
                    <a:pt x="2344712" y="1059929"/>
                  </a:cubicBezTo>
                  <a:close/>
                </a:path>
              </a:pathLst>
            </a:custGeom>
            <a:ln w="12700" cap="flat">
              <a:miter lim="127000"/>
            </a:ln>
          </p:spPr>
          <p:style>
            <a:lnRef idx="1">
              <a:srgbClr val="FFFFFF"/>
            </a:lnRef>
            <a:fillRef idx="0">
              <a:srgbClr val="000000">
                <a:alpha val="0"/>
              </a:srgbClr>
            </a:fillRef>
            <a:effectRef idx="0">
              <a:scrgbClr r="0" g="0" b="0"/>
            </a:effectRef>
            <a:fontRef idx="none"/>
          </p:style>
          <p:txBody>
            <a:bodyPr/>
            <a:lstStyle/>
            <a:p>
              <a:endParaRPr lang="en-US" sz="2400"/>
            </a:p>
          </p:txBody>
        </p:sp>
        <p:sp>
          <p:nvSpPr>
            <p:cNvPr id="12" name="Shape 3691">
              <a:extLst>
                <a:ext uri="{FF2B5EF4-FFF2-40B4-BE49-F238E27FC236}">
                  <a16:creationId xmlns:a16="http://schemas.microsoft.com/office/drawing/2014/main" id="{29D796C9-FB83-44AA-A556-06770735E2B0}"/>
                </a:ext>
              </a:extLst>
            </p:cNvPr>
            <p:cNvSpPr/>
            <p:nvPr/>
          </p:nvSpPr>
          <p:spPr>
            <a:xfrm>
              <a:off x="1528299" y="2763494"/>
              <a:ext cx="1231342" cy="1113257"/>
            </a:xfrm>
            <a:custGeom>
              <a:avLst/>
              <a:gdLst/>
              <a:ahLst/>
              <a:cxnLst/>
              <a:rect l="0" t="0" r="0" b="0"/>
              <a:pathLst>
                <a:path w="1231342" h="1113257">
                  <a:moveTo>
                    <a:pt x="615671" y="0"/>
                  </a:moveTo>
                  <a:cubicBezTo>
                    <a:pt x="955701" y="0"/>
                    <a:pt x="1231342" y="249212"/>
                    <a:pt x="1231342" y="556628"/>
                  </a:cubicBezTo>
                  <a:cubicBezTo>
                    <a:pt x="1231342" y="864045"/>
                    <a:pt x="955701" y="1113257"/>
                    <a:pt x="615671" y="1113257"/>
                  </a:cubicBezTo>
                  <a:cubicBezTo>
                    <a:pt x="275654" y="1113257"/>
                    <a:pt x="0" y="864045"/>
                    <a:pt x="0" y="556628"/>
                  </a:cubicBezTo>
                  <a:cubicBezTo>
                    <a:pt x="0" y="249212"/>
                    <a:pt x="275654" y="0"/>
                    <a:pt x="615671" y="0"/>
                  </a:cubicBezTo>
                  <a:close/>
                </a:path>
              </a:pathLst>
            </a:custGeom>
            <a:ln w="0" cap="flat">
              <a:miter lim="127000"/>
            </a:ln>
          </p:spPr>
          <p:style>
            <a:lnRef idx="0">
              <a:srgbClr val="000000">
                <a:alpha val="0"/>
              </a:srgbClr>
            </a:lnRef>
            <a:fillRef idx="1">
              <a:srgbClr val="A7A9AB"/>
            </a:fillRef>
            <a:effectRef idx="0">
              <a:scrgbClr r="0" g="0" b="0"/>
            </a:effectRef>
            <a:fontRef idx="none"/>
          </p:style>
          <p:txBody>
            <a:bodyPr/>
            <a:lstStyle/>
            <a:p>
              <a:endParaRPr lang="en-US" sz="2400"/>
            </a:p>
          </p:txBody>
        </p:sp>
        <p:sp>
          <p:nvSpPr>
            <p:cNvPr id="13" name="Shape 3692">
              <a:extLst>
                <a:ext uri="{FF2B5EF4-FFF2-40B4-BE49-F238E27FC236}">
                  <a16:creationId xmlns:a16="http://schemas.microsoft.com/office/drawing/2014/main" id="{92DD3AEC-2735-48E2-A7E7-5D3834F454AB}"/>
                </a:ext>
              </a:extLst>
            </p:cNvPr>
            <p:cNvSpPr/>
            <p:nvPr/>
          </p:nvSpPr>
          <p:spPr>
            <a:xfrm>
              <a:off x="1528299" y="2763494"/>
              <a:ext cx="1231341" cy="1113257"/>
            </a:xfrm>
            <a:custGeom>
              <a:avLst/>
              <a:gdLst/>
              <a:ahLst/>
              <a:cxnLst/>
              <a:rect l="0" t="0" r="0" b="0"/>
              <a:pathLst>
                <a:path w="1231341" h="1113257">
                  <a:moveTo>
                    <a:pt x="1231341" y="556628"/>
                  </a:moveTo>
                  <a:cubicBezTo>
                    <a:pt x="1231341" y="864045"/>
                    <a:pt x="955700" y="1113257"/>
                    <a:pt x="615671" y="1113257"/>
                  </a:cubicBezTo>
                  <a:cubicBezTo>
                    <a:pt x="275653" y="1113257"/>
                    <a:pt x="0" y="864045"/>
                    <a:pt x="0" y="556628"/>
                  </a:cubicBezTo>
                  <a:cubicBezTo>
                    <a:pt x="0" y="249212"/>
                    <a:pt x="275653" y="0"/>
                    <a:pt x="615671" y="0"/>
                  </a:cubicBezTo>
                  <a:cubicBezTo>
                    <a:pt x="955700" y="0"/>
                    <a:pt x="1231341" y="249212"/>
                    <a:pt x="1231341" y="556628"/>
                  </a:cubicBezTo>
                  <a:close/>
                </a:path>
              </a:pathLst>
            </a:custGeom>
            <a:ln w="12700" cap="flat">
              <a:miter lim="127000"/>
            </a:ln>
          </p:spPr>
          <p:style>
            <a:lnRef idx="1">
              <a:srgbClr val="FFFFFF"/>
            </a:lnRef>
            <a:fillRef idx="0">
              <a:srgbClr val="000000">
                <a:alpha val="0"/>
              </a:srgbClr>
            </a:fillRef>
            <a:effectRef idx="0">
              <a:scrgbClr r="0" g="0" b="0"/>
            </a:effectRef>
            <a:fontRef idx="none"/>
          </p:style>
          <p:txBody>
            <a:bodyPr/>
            <a:lstStyle/>
            <a:p>
              <a:endParaRPr lang="en-US" sz="2400"/>
            </a:p>
          </p:txBody>
        </p:sp>
        <p:sp>
          <p:nvSpPr>
            <p:cNvPr id="14" name="Rectangle 13">
              <a:extLst>
                <a:ext uri="{FF2B5EF4-FFF2-40B4-BE49-F238E27FC236}">
                  <a16:creationId xmlns:a16="http://schemas.microsoft.com/office/drawing/2014/main" id="{F91AB19B-2749-45D9-89FE-B83010D59218}"/>
                </a:ext>
              </a:extLst>
            </p:cNvPr>
            <p:cNvSpPr/>
            <p:nvPr/>
          </p:nvSpPr>
          <p:spPr>
            <a:xfrm>
              <a:off x="1552418" y="307723"/>
              <a:ext cx="1573538" cy="223572"/>
            </a:xfrm>
            <a:prstGeom prst="rect">
              <a:avLst/>
            </a:prstGeom>
            <a:ln>
              <a:noFill/>
            </a:ln>
          </p:spPr>
          <p:txBody>
            <a:bodyPr vert="horz" lIns="0" tIns="0" rIns="0" bIns="0" rtlCol="0">
              <a:noAutofit/>
            </a:bodyPr>
            <a:lstStyle/>
            <a:p>
              <a:pPr>
                <a:lnSpc>
                  <a:spcPct val="107000"/>
                </a:lnSpc>
                <a:spcAft>
                  <a:spcPts val="1067"/>
                </a:spcAft>
              </a:pPr>
              <a:r>
                <a:rPr lang="en-US" sz="1333">
                  <a:solidFill>
                    <a:srgbClr val="FFFFFF"/>
                  </a:solidFill>
                  <a:latin typeface="Calibri" panose="020F0502020204030204" pitchFamily="34" charset="0"/>
                  <a:ea typeface="Calibri" panose="020F0502020204030204" pitchFamily="34" charset="0"/>
                  <a:cs typeface="Times New Roman" panose="02020603050405020304" pitchFamily="18" charset="0"/>
                </a:rPr>
                <a:t>Distributed</a:t>
              </a:r>
              <a:r>
                <a:rPr lang="en-US" sz="1333" spc="20">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333">
                  <a:solidFill>
                    <a:srgbClr val="FFFFFF"/>
                  </a:solidFill>
                  <a:latin typeface="Calibri" panose="020F0502020204030204" pitchFamily="34" charset="0"/>
                  <a:ea typeface="Calibri" panose="020F0502020204030204" pitchFamily="34" charset="0"/>
                  <a:cs typeface="Times New Roman" panose="02020603050405020304" pitchFamily="18" charset="0"/>
                </a:rPr>
                <a:t>databases</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EC33EDFF-A8C0-40B0-BB14-109D8EBCA330}"/>
                </a:ext>
              </a:extLst>
            </p:cNvPr>
            <p:cNvSpPr/>
            <p:nvPr/>
          </p:nvSpPr>
          <p:spPr>
            <a:xfrm>
              <a:off x="1423575" y="1188356"/>
              <a:ext cx="1916074" cy="223572"/>
            </a:xfrm>
            <a:prstGeom prst="rect">
              <a:avLst/>
            </a:prstGeom>
            <a:ln>
              <a:noFill/>
            </a:ln>
          </p:spPr>
          <p:txBody>
            <a:bodyPr vert="horz" lIns="0" tIns="0" rIns="0" bIns="0" rtlCol="0">
              <a:noAutofit/>
            </a:bodyPr>
            <a:lstStyle/>
            <a:p>
              <a:pPr>
                <a:lnSpc>
                  <a:spcPct val="107000"/>
                </a:lnSpc>
                <a:spcAft>
                  <a:spcPts val="1067"/>
                </a:spcAft>
              </a:pPr>
              <a:r>
                <a:rPr lang="en-US" sz="1333">
                  <a:solidFill>
                    <a:srgbClr val="FFFFFF"/>
                  </a:solidFill>
                  <a:latin typeface="Calibri" panose="020F0502020204030204" pitchFamily="34" charset="0"/>
                  <a:ea typeface="Calibri" panose="020F0502020204030204" pitchFamily="34" charset="0"/>
                  <a:cs typeface="Times New Roman" panose="02020603050405020304" pitchFamily="18" charset="0"/>
                </a:rPr>
                <a:t>Distributed</a:t>
              </a:r>
              <a:r>
                <a:rPr lang="en-US" sz="1333" spc="20">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333">
                  <a:solidFill>
                    <a:srgbClr val="FFFFFF"/>
                  </a:solidFill>
                  <a:latin typeface="Calibri" panose="020F0502020204030204" pitchFamily="34" charset="0"/>
                  <a:ea typeface="Calibri" panose="020F0502020204030204" pitchFamily="34" charset="0"/>
                  <a:cs typeface="Times New Roman" panose="02020603050405020304" pitchFamily="18" charset="0"/>
                </a:rPr>
                <a:t>‘ledgers’</a:t>
              </a:r>
              <a:r>
                <a:rPr lang="en-US" sz="1333" spc="20">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333">
                  <a:solidFill>
                    <a:srgbClr val="FFFFFF"/>
                  </a:solidFill>
                  <a:latin typeface="Calibri" panose="020F0502020204030204" pitchFamily="34" charset="0"/>
                  <a:ea typeface="Calibri" panose="020F0502020204030204" pitchFamily="34" charset="0"/>
                  <a:cs typeface="Times New Roman" panose="02020603050405020304" pitchFamily="18" charset="0"/>
                </a:rPr>
                <a:t>(DLT)</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973C74D-32D2-4362-B2A9-3B25BE62E29C}"/>
                </a:ext>
              </a:extLst>
            </p:cNvPr>
            <p:cNvSpPr/>
            <p:nvPr/>
          </p:nvSpPr>
          <p:spPr>
            <a:xfrm>
              <a:off x="1824195" y="2160461"/>
              <a:ext cx="850276" cy="223572"/>
            </a:xfrm>
            <a:prstGeom prst="rect">
              <a:avLst/>
            </a:prstGeom>
            <a:ln>
              <a:noFill/>
            </a:ln>
          </p:spPr>
          <p:txBody>
            <a:bodyPr vert="horz" lIns="0" tIns="0" rIns="0" bIns="0" rtlCol="0">
              <a:noAutofit/>
            </a:bodyPr>
            <a:lstStyle/>
            <a:p>
              <a:pPr>
                <a:lnSpc>
                  <a:spcPct val="107000"/>
                </a:lnSpc>
                <a:spcAft>
                  <a:spcPts val="1067"/>
                </a:spcAft>
              </a:pPr>
              <a:r>
                <a:rPr lang="en-US" sz="1333">
                  <a:solidFill>
                    <a:srgbClr val="FFFFFF"/>
                  </a:solidFill>
                  <a:latin typeface="Calibri" panose="020F0502020204030204" pitchFamily="34" charset="0"/>
                  <a:ea typeface="Calibri" panose="020F0502020204030204" pitchFamily="34" charset="0"/>
                  <a:cs typeface="Times New Roman" panose="02020603050405020304" pitchFamily="18" charset="0"/>
                </a:rPr>
                <a:t>Blockchains</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E26DAAB7-6F01-4EE7-B3F5-A23CC838EF0D}"/>
                </a:ext>
              </a:extLst>
            </p:cNvPr>
            <p:cNvSpPr/>
            <p:nvPr/>
          </p:nvSpPr>
          <p:spPr>
            <a:xfrm>
              <a:off x="1781415" y="3189942"/>
              <a:ext cx="964070" cy="223572"/>
            </a:xfrm>
            <a:prstGeom prst="rect">
              <a:avLst/>
            </a:prstGeom>
            <a:ln>
              <a:noFill/>
            </a:ln>
          </p:spPr>
          <p:txBody>
            <a:bodyPr vert="horz" lIns="0" tIns="0" rIns="0" bIns="0" rtlCol="0">
              <a:noAutofit/>
            </a:bodyPr>
            <a:lstStyle/>
            <a:p>
              <a:pPr>
                <a:lnSpc>
                  <a:spcPct val="107000"/>
                </a:lnSpc>
                <a:spcAft>
                  <a:spcPts val="1067"/>
                </a:spcAft>
              </a:pPr>
              <a:r>
                <a:rPr lang="en-US" sz="1333">
                  <a:solidFill>
                    <a:srgbClr val="FFFFFF"/>
                  </a:solidFill>
                  <a:latin typeface="Calibri" panose="020F0502020204030204" pitchFamily="34" charset="0"/>
                  <a:ea typeface="Calibri" panose="020F0502020204030204" pitchFamily="34" charset="0"/>
                  <a:cs typeface="Times New Roman" panose="02020603050405020304" pitchFamily="18" charset="0"/>
                </a:rPr>
                <a:t>Permissioned</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7CD77B9B-9D95-4C96-A91F-F77A59BFF790}"/>
                </a:ext>
              </a:extLst>
            </p:cNvPr>
            <p:cNvSpPr/>
            <p:nvPr/>
          </p:nvSpPr>
          <p:spPr>
            <a:xfrm>
              <a:off x="1827467" y="3340930"/>
              <a:ext cx="841741" cy="223572"/>
            </a:xfrm>
            <a:prstGeom prst="rect">
              <a:avLst/>
            </a:prstGeom>
            <a:ln>
              <a:noFill/>
            </a:ln>
          </p:spPr>
          <p:txBody>
            <a:bodyPr vert="horz" lIns="0" tIns="0" rIns="0" bIns="0" rtlCol="0">
              <a:noAutofit/>
            </a:bodyPr>
            <a:lstStyle/>
            <a:p>
              <a:pPr>
                <a:lnSpc>
                  <a:spcPct val="107000"/>
                </a:lnSpc>
                <a:spcAft>
                  <a:spcPts val="1067"/>
                </a:spcAft>
              </a:pPr>
              <a:r>
                <a:rPr lang="en-US" sz="1333">
                  <a:solidFill>
                    <a:srgbClr val="FFFFFF"/>
                  </a:solidFill>
                  <a:latin typeface="Calibri" panose="020F0502020204030204" pitchFamily="34" charset="0"/>
                  <a:ea typeface="Calibri" panose="020F0502020204030204" pitchFamily="34" charset="0"/>
                  <a:cs typeface="Times New Roman" panose="02020603050405020304" pitchFamily="18" charset="0"/>
                </a:rPr>
                <a:t>blockchains</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19" name="Shape 3698">
              <a:extLst>
                <a:ext uri="{FF2B5EF4-FFF2-40B4-BE49-F238E27FC236}">
                  <a16:creationId xmlns:a16="http://schemas.microsoft.com/office/drawing/2014/main" id="{4E37F0BF-E80A-493D-87F2-1756CF4B05C7}"/>
                </a:ext>
              </a:extLst>
            </p:cNvPr>
            <p:cNvSpPr/>
            <p:nvPr/>
          </p:nvSpPr>
          <p:spPr>
            <a:xfrm>
              <a:off x="2143975" y="634869"/>
              <a:ext cx="2229803" cy="427838"/>
            </a:xfrm>
            <a:custGeom>
              <a:avLst/>
              <a:gdLst/>
              <a:ahLst/>
              <a:cxnLst/>
              <a:rect l="0" t="0" r="0" b="0"/>
              <a:pathLst>
                <a:path w="2229803" h="427838">
                  <a:moveTo>
                    <a:pt x="157886" y="0"/>
                  </a:moveTo>
                  <a:lnTo>
                    <a:pt x="2229803" y="0"/>
                  </a:lnTo>
                  <a:lnTo>
                    <a:pt x="2229803" y="427838"/>
                  </a:lnTo>
                  <a:lnTo>
                    <a:pt x="157886" y="427838"/>
                  </a:lnTo>
                  <a:lnTo>
                    <a:pt x="157886" y="278003"/>
                  </a:lnTo>
                  <a:lnTo>
                    <a:pt x="0" y="214732"/>
                  </a:lnTo>
                  <a:lnTo>
                    <a:pt x="157886" y="149784"/>
                  </a:lnTo>
                  <a:lnTo>
                    <a:pt x="157886" y="0"/>
                  </a:lnTo>
                  <a:close/>
                </a:path>
              </a:pathLst>
            </a:custGeom>
            <a:ln w="0" cap="flat">
              <a:miter lim="127000"/>
            </a:ln>
          </p:spPr>
          <p:style>
            <a:lnRef idx="0">
              <a:srgbClr val="000000">
                <a:alpha val="0"/>
              </a:srgbClr>
            </a:lnRef>
            <a:fillRef idx="1">
              <a:srgbClr val="1A6D7D"/>
            </a:fillRef>
            <a:effectRef idx="0">
              <a:scrgbClr r="0" g="0" b="0"/>
            </a:effectRef>
            <a:fontRef idx="none"/>
          </p:style>
          <p:txBody>
            <a:bodyPr/>
            <a:lstStyle/>
            <a:p>
              <a:endParaRPr lang="en-US" sz="2400"/>
            </a:p>
          </p:txBody>
        </p:sp>
        <p:sp>
          <p:nvSpPr>
            <p:cNvPr id="20" name="Shape 3699">
              <a:extLst>
                <a:ext uri="{FF2B5EF4-FFF2-40B4-BE49-F238E27FC236}">
                  <a16:creationId xmlns:a16="http://schemas.microsoft.com/office/drawing/2014/main" id="{670483D8-ACDC-4501-B392-9697C9F6D939}"/>
                </a:ext>
              </a:extLst>
            </p:cNvPr>
            <p:cNvSpPr/>
            <p:nvPr/>
          </p:nvSpPr>
          <p:spPr>
            <a:xfrm>
              <a:off x="2143975" y="634869"/>
              <a:ext cx="2229803" cy="427837"/>
            </a:xfrm>
            <a:custGeom>
              <a:avLst/>
              <a:gdLst/>
              <a:ahLst/>
              <a:cxnLst/>
              <a:rect l="0" t="0" r="0" b="0"/>
              <a:pathLst>
                <a:path w="2229803" h="427837">
                  <a:moveTo>
                    <a:pt x="157886" y="0"/>
                  </a:moveTo>
                  <a:lnTo>
                    <a:pt x="157886" y="149784"/>
                  </a:lnTo>
                  <a:lnTo>
                    <a:pt x="0" y="214731"/>
                  </a:lnTo>
                  <a:lnTo>
                    <a:pt x="157886" y="278003"/>
                  </a:lnTo>
                  <a:lnTo>
                    <a:pt x="157886" y="427837"/>
                  </a:lnTo>
                  <a:lnTo>
                    <a:pt x="2229803" y="427837"/>
                  </a:lnTo>
                  <a:lnTo>
                    <a:pt x="2229803" y="0"/>
                  </a:lnTo>
                  <a:lnTo>
                    <a:pt x="157886" y="0"/>
                  </a:lnTo>
                  <a:close/>
                </a:path>
              </a:pathLst>
            </a:custGeom>
            <a:ln w="12700" cap="flat">
              <a:miter lim="127000"/>
            </a:ln>
          </p:spPr>
          <p:style>
            <a:lnRef idx="1">
              <a:srgbClr val="FFFFFF"/>
            </a:lnRef>
            <a:fillRef idx="0">
              <a:srgbClr val="000000">
                <a:alpha val="0"/>
              </a:srgbClr>
            </a:fillRef>
            <a:effectRef idx="0">
              <a:scrgbClr r="0" g="0" b="0"/>
            </a:effectRef>
            <a:fontRef idx="none"/>
          </p:style>
          <p:txBody>
            <a:bodyPr/>
            <a:lstStyle/>
            <a:p>
              <a:endParaRPr lang="en-US" sz="2400"/>
            </a:p>
          </p:txBody>
        </p:sp>
        <p:sp>
          <p:nvSpPr>
            <p:cNvPr id="21" name="Rectangle 20">
              <a:extLst>
                <a:ext uri="{FF2B5EF4-FFF2-40B4-BE49-F238E27FC236}">
                  <a16:creationId xmlns:a16="http://schemas.microsoft.com/office/drawing/2014/main" id="{338E041C-A2E4-4C17-A27D-A9138910E552}"/>
                </a:ext>
              </a:extLst>
            </p:cNvPr>
            <p:cNvSpPr/>
            <p:nvPr/>
          </p:nvSpPr>
          <p:spPr>
            <a:xfrm>
              <a:off x="2375252" y="723255"/>
              <a:ext cx="47970" cy="180532"/>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1</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6F6594C8-4140-4717-AECE-988102200C70}"/>
                </a:ext>
              </a:extLst>
            </p:cNvPr>
            <p:cNvSpPr/>
            <p:nvPr/>
          </p:nvSpPr>
          <p:spPr>
            <a:xfrm>
              <a:off x="2411320" y="723255"/>
              <a:ext cx="98914" cy="180532"/>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A81CFA68-430B-48D4-B036-BEAC2D3C6598}"/>
                </a:ext>
              </a:extLst>
            </p:cNvPr>
            <p:cNvSpPr/>
            <p:nvPr/>
          </p:nvSpPr>
          <p:spPr>
            <a:xfrm>
              <a:off x="2492295" y="723255"/>
              <a:ext cx="1396818" cy="180532"/>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ADVERSARIAL</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MODEL</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D08F337-7D9A-437F-B9E7-E3AFF79DBC02}"/>
                </a:ext>
              </a:extLst>
            </p:cNvPr>
            <p:cNvSpPr/>
            <p:nvPr/>
          </p:nvSpPr>
          <p:spPr>
            <a:xfrm>
              <a:off x="2375252" y="845175"/>
              <a:ext cx="32431" cy="180532"/>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07E569E4-1FD9-4C3F-8848-26C1F9995468}"/>
                </a:ext>
              </a:extLst>
            </p:cNvPr>
            <p:cNvSpPr/>
            <p:nvPr/>
          </p:nvSpPr>
          <p:spPr>
            <a:xfrm>
              <a:off x="2492295" y="845480"/>
              <a:ext cx="2179615"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Presence</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of</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malicious</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nodes</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assumed</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26" name="Shape 3704">
              <a:extLst>
                <a:ext uri="{FF2B5EF4-FFF2-40B4-BE49-F238E27FC236}">
                  <a16:creationId xmlns:a16="http://schemas.microsoft.com/office/drawing/2014/main" id="{8BD1125C-A1F2-4F44-88E3-7DBABA6F53CB}"/>
                </a:ext>
              </a:extLst>
            </p:cNvPr>
            <p:cNvSpPr/>
            <p:nvPr/>
          </p:nvSpPr>
          <p:spPr>
            <a:xfrm>
              <a:off x="2142211" y="1489743"/>
              <a:ext cx="2231568" cy="531266"/>
            </a:xfrm>
            <a:custGeom>
              <a:avLst/>
              <a:gdLst/>
              <a:ahLst/>
              <a:cxnLst/>
              <a:rect l="0" t="0" r="0" b="0"/>
              <a:pathLst>
                <a:path w="2231568" h="531266">
                  <a:moveTo>
                    <a:pt x="157874" y="0"/>
                  </a:moveTo>
                  <a:lnTo>
                    <a:pt x="2231568" y="0"/>
                  </a:lnTo>
                  <a:lnTo>
                    <a:pt x="2231568" y="531266"/>
                  </a:lnTo>
                  <a:lnTo>
                    <a:pt x="157874" y="531266"/>
                  </a:lnTo>
                  <a:lnTo>
                    <a:pt x="157874" y="329717"/>
                  </a:lnTo>
                  <a:lnTo>
                    <a:pt x="0" y="266446"/>
                  </a:lnTo>
                  <a:lnTo>
                    <a:pt x="157874" y="201511"/>
                  </a:lnTo>
                  <a:lnTo>
                    <a:pt x="157874" y="0"/>
                  </a:lnTo>
                  <a:close/>
                </a:path>
              </a:pathLst>
            </a:custGeom>
            <a:ln w="0" cap="flat">
              <a:miter lim="127000"/>
            </a:ln>
          </p:spPr>
          <p:style>
            <a:lnRef idx="0">
              <a:srgbClr val="000000">
                <a:alpha val="0"/>
              </a:srgbClr>
            </a:lnRef>
            <a:fillRef idx="1">
              <a:srgbClr val="1A6D7D"/>
            </a:fillRef>
            <a:effectRef idx="0">
              <a:scrgbClr r="0" g="0" b="0"/>
            </a:effectRef>
            <a:fontRef idx="none"/>
          </p:style>
          <p:txBody>
            <a:bodyPr/>
            <a:lstStyle/>
            <a:p>
              <a:endParaRPr lang="en-US" sz="2400"/>
            </a:p>
          </p:txBody>
        </p:sp>
        <p:sp>
          <p:nvSpPr>
            <p:cNvPr id="27" name="Shape 3705">
              <a:extLst>
                <a:ext uri="{FF2B5EF4-FFF2-40B4-BE49-F238E27FC236}">
                  <a16:creationId xmlns:a16="http://schemas.microsoft.com/office/drawing/2014/main" id="{E3DAAE67-A80C-43E4-B5C6-30BC5F7112E9}"/>
                </a:ext>
              </a:extLst>
            </p:cNvPr>
            <p:cNvSpPr/>
            <p:nvPr/>
          </p:nvSpPr>
          <p:spPr>
            <a:xfrm>
              <a:off x="2142211" y="1489743"/>
              <a:ext cx="2231568" cy="531266"/>
            </a:xfrm>
            <a:custGeom>
              <a:avLst/>
              <a:gdLst/>
              <a:ahLst/>
              <a:cxnLst/>
              <a:rect l="0" t="0" r="0" b="0"/>
              <a:pathLst>
                <a:path w="2231568" h="531266">
                  <a:moveTo>
                    <a:pt x="157874" y="0"/>
                  </a:moveTo>
                  <a:lnTo>
                    <a:pt x="157874" y="201511"/>
                  </a:lnTo>
                  <a:lnTo>
                    <a:pt x="0" y="266446"/>
                  </a:lnTo>
                  <a:lnTo>
                    <a:pt x="157874" y="329717"/>
                  </a:lnTo>
                  <a:lnTo>
                    <a:pt x="157874" y="531266"/>
                  </a:lnTo>
                  <a:lnTo>
                    <a:pt x="2231568" y="531266"/>
                  </a:lnTo>
                  <a:lnTo>
                    <a:pt x="2231568" y="0"/>
                  </a:lnTo>
                  <a:lnTo>
                    <a:pt x="157874" y="0"/>
                  </a:lnTo>
                  <a:close/>
                </a:path>
              </a:pathLst>
            </a:custGeom>
            <a:ln w="12700" cap="flat">
              <a:miter lim="127000"/>
            </a:ln>
          </p:spPr>
          <p:style>
            <a:lnRef idx="1">
              <a:srgbClr val="FFFFFF"/>
            </a:lnRef>
            <a:fillRef idx="0">
              <a:srgbClr val="000000">
                <a:alpha val="0"/>
              </a:srgbClr>
            </a:fillRef>
            <a:effectRef idx="0">
              <a:scrgbClr r="0" g="0" b="0"/>
            </a:effectRef>
            <a:fontRef idx="none"/>
          </p:style>
          <p:txBody>
            <a:bodyPr/>
            <a:lstStyle/>
            <a:p>
              <a:endParaRPr lang="en-US" sz="2400"/>
            </a:p>
          </p:txBody>
        </p:sp>
        <p:sp>
          <p:nvSpPr>
            <p:cNvPr id="28" name="Rectangle 27">
              <a:extLst>
                <a:ext uri="{FF2B5EF4-FFF2-40B4-BE49-F238E27FC236}">
                  <a16:creationId xmlns:a16="http://schemas.microsoft.com/office/drawing/2014/main" id="{ECA4AB47-F8BD-4443-AE65-0487A100DF22}"/>
                </a:ext>
              </a:extLst>
            </p:cNvPr>
            <p:cNvSpPr/>
            <p:nvPr/>
          </p:nvSpPr>
          <p:spPr>
            <a:xfrm>
              <a:off x="2375252" y="1570360"/>
              <a:ext cx="74455" cy="180531"/>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2</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4314ED5C-C923-4DAB-9119-CF13692D4733}"/>
                </a:ext>
              </a:extLst>
            </p:cNvPr>
            <p:cNvSpPr/>
            <p:nvPr/>
          </p:nvSpPr>
          <p:spPr>
            <a:xfrm>
              <a:off x="2431234" y="1570360"/>
              <a:ext cx="98914" cy="180531"/>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0BAE00FB-4C4D-42D5-98D8-12CABB686725}"/>
                </a:ext>
              </a:extLst>
            </p:cNvPr>
            <p:cNvSpPr/>
            <p:nvPr/>
          </p:nvSpPr>
          <p:spPr>
            <a:xfrm>
              <a:off x="2492295" y="1570360"/>
              <a:ext cx="2192452" cy="180531"/>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DATA</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STRUCTURE</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AND</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DIFFUSION</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3724F02C-9239-47BB-97E7-FE98AE1A1775}"/>
                </a:ext>
              </a:extLst>
            </p:cNvPr>
            <p:cNvSpPr/>
            <p:nvPr/>
          </p:nvSpPr>
          <p:spPr>
            <a:xfrm>
              <a:off x="2375252" y="1692585"/>
              <a:ext cx="32431"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00C4223F-6A56-4FC2-96A3-41036A8E16F8}"/>
                </a:ext>
              </a:extLst>
            </p:cNvPr>
            <p:cNvSpPr/>
            <p:nvPr/>
          </p:nvSpPr>
          <p:spPr>
            <a:xfrm>
              <a:off x="2492255" y="1692585"/>
              <a:ext cx="2382455"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Chain</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of</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cryptographically</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linked</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blocks,</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259D618F-49DC-48CD-AC77-6E104B97D52C}"/>
                </a:ext>
              </a:extLst>
            </p:cNvPr>
            <p:cNvSpPr/>
            <p:nvPr/>
          </p:nvSpPr>
          <p:spPr>
            <a:xfrm>
              <a:off x="2375252" y="1814505"/>
              <a:ext cx="32431"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607FD474-5A96-4328-93F5-B5DFC152BFF9}"/>
                </a:ext>
              </a:extLst>
            </p:cNvPr>
            <p:cNvSpPr/>
            <p:nvPr/>
          </p:nvSpPr>
          <p:spPr>
            <a:xfrm>
              <a:off x="2492255" y="1814505"/>
              <a:ext cx="1659102"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and/or</a:t>
              </a:r>
              <a:r>
                <a:rPr lang="en-US" sz="1067" spc="-7">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global</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data</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broadcast</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35" name="Shape 3710">
              <a:extLst>
                <a:ext uri="{FF2B5EF4-FFF2-40B4-BE49-F238E27FC236}">
                  <a16:creationId xmlns:a16="http://schemas.microsoft.com/office/drawing/2014/main" id="{4F812BCC-9C89-4AAB-9C48-A334D5040720}"/>
                </a:ext>
              </a:extLst>
            </p:cNvPr>
            <p:cNvSpPr/>
            <p:nvPr/>
          </p:nvSpPr>
          <p:spPr>
            <a:xfrm>
              <a:off x="2142211" y="2439718"/>
              <a:ext cx="1956397" cy="647561"/>
            </a:xfrm>
            <a:custGeom>
              <a:avLst/>
              <a:gdLst/>
              <a:ahLst/>
              <a:cxnLst/>
              <a:rect l="0" t="0" r="0" b="0"/>
              <a:pathLst>
                <a:path w="1956397" h="647561">
                  <a:moveTo>
                    <a:pt x="157874" y="0"/>
                  </a:moveTo>
                  <a:lnTo>
                    <a:pt x="1956397" y="0"/>
                  </a:lnTo>
                  <a:lnTo>
                    <a:pt x="1956397" y="647561"/>
                  </a:lnTo>
                  <a:lnTo>
                    <a:pt x="157874" y="647561"/>
                  </a:lnTo>
                  <a:lnTo>
                    <a:pt x="157874" y="387858"/>
                  </a:lnTo>
                  <a:lnTo>
                    <a:pt x="0" y="324600"/>
                  </a:lnTo>
                  <a:lnTo>
                    <a:pt x="157874" y="259652"/>
                  </a:lnTo>
                  <a:lnTo>
                    <a:pt x="157874" y="0"/>
                  </a:lnTo>
                  <a:close/>
                </a:path>
              </a:pathLst>
            </a:custGeom>
            <a:ln w="0" cap="flat">
              <a:miter lim="127000"/>
            </a:ln>
          </p:spPr>
          <p:style>
            <a:lnRef idx="0">
              <a:srgbClr val="000000">
                <a:alpha val="0"/>
              </a:srgbClr>
            </a:lnRef>
            <a:fillRef idx="1">
              <a:srgbClr val="1A6D7D"/>
            </a:fillRef>
            <a:effectRef idx="0">
              <a:scrgbClr r="0" g="0" b="0"/>
            </a:effectRef>
            <a:fontRef idx="none"/>
          </p:style>
          <p:txBody>
            <a:bodyPr/>
            <a:lstStyle/>
            <a:p>
              <a:endParaRPr lang="en-US" sz="2400"/>
            </a:p>
          </p:txBody>
        </p:sp>
        <p:sp>
          <p:nvSpPr>
            <p:cNvPr id="36" name="Shape 3711">
              <a:extLst>
                <a:ext uri="{FF2B5EF4-FFF2-40B4-BE49-F238E27FC236}">
                  <a16:creationId xmlns:a16="http://schemas.microsoft.com/office/drawing/2014/main" id="{1305D8A9-ABC4-49A8-8E6A-5C50911CEDE1}"/>
                </a:ext>
              </a:extLst>
            </p:cNvPr>
            <p:cNvSpPr/>
            <p:nvPr/>
          </p:nvSpPr>
          <p:spPr>
            <a:xfrm>
              <a:off x="2142211" y="2439718"/>
              <a:ext cx="1956397" cy="647560"/>
            </a:xfrm>
            <a:custGeom>
              <a:avLst/>
              <a:gdLst/>
              <a:ahLst/>
              <a:cxnLst/>
              <a:rect l="0" t="0" r="0" b="0"/>
              <a:pathLst>
                <a:path w="1956397" h="647560">
                  <a:moveTo>
                    <a:pt x="157874" y="0"/>
                  </a:moveTo>
                  <a:lnTo>
                    <a:pt x="157874" y="259652"/>
                  </a:lnTo>
                  <a:lnTo>
                    <a:pt x="0" y="324599"/>
                  </a:lnTo>
                  <a:lnTo>
                    <a:pt x="157874" y="387858"/>
                  </a:lnTo>
                  <a:lnTo>
                    <a:pt x="157874" y="647560"/>
                  </a:lnTo>
                  <a:lnTo>
                    <a:pt x="1956397" y="647560"/>
                  </a:lnTo>
                  <a:lnTo>
                    <a:pt x="1956397" y="0"/>
                  </a:lnTo>
                  <a:lnTo>
                    <a:pt x="157874" y="0"/>
                  </a:lnTo>
                  <a:close/>
                </a:path>
              </a:pathLst>
            </a:custGeom>
            <a:ln w="12700" cap="flat">
              <a:miter lim="127000"/>
            </a:ln>
          </p:spPr>
          <p:style>
            <a:lnRef idx="1">
              <a:srgbClr val="FFFFFF"/>
            </a:lnRef>
            <a:fillRef idx="0">
              <a:srgbClr val="000000">
                <a:alpha val="0"/>
              </a:srgbClr>
            </a:fillRef>
            <a:effectRef idx="0">
              <a:scrgbClr r="0" g="0" b="0"/>
            </a:effectRef>
            <a:fontRef idx="none"/>
          </p:style>
          <p:txBody>
            <a:bodyPr/>
            <a:lstStyle/>
            <a:p>
              <a:endParaRPr lang="en-US" sz="2400"/>
            </a:p>
          </p:txBody>
        </p:sp>
        <p:sp>
          <p:nvSpPr>
            <p:cNvPr id="37" name="Rectangle 36">
              <a:extLst>
                <a:ext uri="{FF2B5EF4-FFF2-40B4-BE49-F238E27FC236}">
                  <a16:creationId xmlns:a16="http://schemas.microsoft.com/office/drawing/2014/main" id="{9E8A495F-5E9E-4DC9-9755-8D25A237CC0F}"/>
                </a:ext>
              </a:extLst>
            </p:cNvPr>
            <p:cNvSpPr/>
            <p:nvPr/>
          </p:nvSpPr>
          <p:spPr>
            <a:xfrm>
              <a:off x="2375252" y="2517526"/>
              <a:ext cx="75672" cy="180531"/>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3</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9AC7BEF6-4373-4B8F-BDAA-798B65293796}"/>
                </a:ext>
              </a:extLst>
            </p:cNvPr>
            <p:cNvSpPr/>
            <p:nvPr/>
          </p:nvSpPr>
          <p:spPr>
            <a:xfrm>
              <a:off x="2432148" y="2517526"/>
              <a:ext cx="98913" cy="180531"/>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4B00AB6E-3D6B-4EE0-8EDF-AE242DA2A97E}"/>
                </a:ext>
              </a:extLst>
            </p:cNvPr>
            <p:cNvSpPr/>
            <p:nvPr/>
          </p:nvSpPr>
          <p:spPr>
            <a:xfrm>
              <a:off x="2492295" y="2517526"/>
              <a:ext cx="1304391" cy="180531"/>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PERMISSION</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MODEL</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0" name="Rectangle 39">
              <a:extLst>
                <a:ext uri="{FF2B5EF4-FFF2-40B4-BE49-F238E27FC236}">
                  <a16:creationId xmlns:a16="http://schemas.microsoft.com/office/drawing/2014/main" id="{F3F82CBC-040F-41DE-9463-25E63062BBB9}"/>
                </a:ext>
              </a:extLst>
            </p:cNvPr>
            <p:cNvSpPr/>
            <p:nvPr/>
          </p:nvSpPr>
          <p:spPr>
            <a:xfrm>
              <a:off x="2375252" y="2640259"/>
              <a:ext cx="32431" cy="174585"/>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88F41AB3-4D31-4258-B877-48A22F0C840B}"/>
                </a:ext>
              </a:extLst>
            </p:cNvPr>
            <p:cNvSpPr/>
            <p:nvPr/>
          </p:nvSpPr>
          <p:spPr>
            <a:xfrm>
              <a:off x="2492295" y="2639751"/>
              <a:ext cx="51754"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7CE3F254-C21F-4422-BB1C-90032F37B0AA}"/>
                </a:ext>
              </a:extLst>
            </p:cNvPr>
            <p:cNvSpPr/>
            <p:nvPr/>
          </p:nvSpPr>
          <p:spPr>
            <a:xfrm>
              <a:off x="2531208" y="2639751"/>
              <a:ext cx="32431"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92871EFC-B693-4E95-BA84-F30F03072DED}"/>
                </a:ext>
              </a:extLst>
            </p:cNvPr>
            <p:cNvSpPr/>
            <p:nvPr/>
          </p:nvSpPr>
          <p:spPr>
            <a:xfrm>
              <a:off x="2555592" y="2640056"/>
              <a:ext cx="280661" cy="175801"/>
            </a:xfrm>
            <a:prstGeom prst="rect">
              <a:avLst/>
            </a:prstGeom>
            <a:ln>
              <a:noFill/>
            </a:ln>
          </p:spPr>
          <p:txBody>
            <a:bodyPr vert="horz" lIns="0" tIns="0" rIns="0" bIns="0" rtlCol="0">
              <a:noAutofit/>
            </a:bodyPr>
            <a:lstStyle/>
            <a:p>
              <a:pPr>
                <a:lnSpc>
                  <a:spcPct val="107000"/>
                </a:lnSpc>
                <a:spcAft>
                  <a:spcPts val="1067"/>
                </a:spcAft>
              </a:pPr>
              <a:r>
                <a:rPr lang="en-US" sz="1067" i="1">
                  <a:solidFill>
                    <a:srgbClr val="FFFFFF"/>
                  </a:solidFill>
                  <a:latin typeface="Calibri" panose="020F0502020204030204" pitchFamily="34" charset="0"/>
                  <a:ea typeface="Calibri" panose="020F0502020204030204" pitchFamily="34" charset="0"/>
                  <a:cs typeface="Times New Roman" panose="02020603050405020304" pitchFamily="18" charset="0"/>
                </a:rPr>
                <a:t>Read</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51ABB6E0-492A-4EF2-8343-D824AA3F30BD}"/>
                </a:ext>
              </a:extLst>
            </p:cNvPr>
            <p:cNvSpPr/>
            <p:nvPr/>
          </p:nvSpPr>
          <p:spPr>
            <a:xfrm>
              <a:off x="2793844" y="2639751"/>
              <a:ext cx="1007906" cy="176207"/>
            </a:xfrm>
            <a:prstGeom prst="rect">
              <a:avLst/>
            </a:prstGeom>
            <a:ln>
              <a:noFill/>
            </a:ln>
          </p:spPr>
          <p:txBody>
            <a:bodyPr vert="horz" lIns="0" tIns="0" rIns="0" bIns="0" rtlCol="0">
              <a:noAutofit/>
            </a:bodyPr>
            <a:lstStyle/>
            <a:p>
              <a:pPr>
                <a:lnSpc>
                  <a:spcPct val="107000"/>
                </a:lnSpc>
                <a:spcAft>
                  <a:spcPts val="1067"/>
                </a:spcAft>
              </a:pP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public</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vs.</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private</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B7729A8B-E3AF-4298-8C00-58E140540E43}"/>
                </a:ext>
              </a:extLst>
            </p:cNvPr>
            <p:cNvSpPr/>
            <p:nvPr/>
          </p:nvSpPr>
          <p:spPr>
            <a:xfrm>
              <a:off x="2766615" y="2639751"/>
              <a:ext cx="36215"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6" name="Rectangle 45">
              <a:extLst>
                <a:ext uri="{FF2B5EF4-FFF2-40B4-BE49-F238E27FC236}">
                  <a16:creationId xmlns:a16="http://schemas.microsoft.com/office/drawing/2014/main" id="{372F1868-3BCD-4D0F-A64C-1FB3523AABEC}"/>
                </a:ext>
              </a:extLst>
            </p:cNvPr>
            <p:cNvSpPr/>
            <p:nvPr/>
          </p:nvSpPr>
          <p:spPr>
            <a:xfrm>
              <a:off x="2492255" y="2761671"/>
              <a:ext cx="51754"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51D09BE0-5526-4837-8541-83F570815C5E}"/>
                </a:ext>
              </a:extLst>
            </p:cNvPr>
            <p:cNvSpPr/>
            <p:nvPr/>
          </p:nvSpPr>
          <p:spPr>
            <a:xfrm>
              <a:off x="2531167" y="2761671"/>
              <a:ext cx="64861" cy="176207"/>
            </a:xfrm>
            <a:prstGeom prst="rect">
              <a:avLst/>
            </a:prstGeom>
            <a:ln>
              <a:noFill/>
            </a:ln>
          </p:spPr>
          <p:txBody>
            <a:bodyPr vert="horz" lIns="0" tIns="0" rIns="0" bIns="0" rtlCol="0">
              <a:noAutofit/>
            </a:bodyPr>
            <a:lstStyle/>
            <a:p>
              <a:pPr>
                <a:lnSpc>
                  <a:spcPct val="107000"/>
                </a:lnSpc>
                <a:spcAft>
                  <a:spcPts val="1067"/>
                </a:spcAft>
              </a:pP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457721BE-8A5D-4677-977F-716DF04BF6AF}"/>
                </a:ext>
              </a:extLst>
            </p:cNvPr>
            <p:cNvSpPr/>
            <p:nvPr/>
          </p:nvSpPr>
          <p:spPr>
            <a:xfrm>
              <a:off x="2375252" y="2761671"/>
              <a:ext cx="32431"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48">
              <a:extLst>
                <a:ext uri="{FF2B5EF4-FFF2-40B4-BE49-F238E27FC236}">
                  <a16:creationId xmlns:a16="http://schemas.microsoft.com/office/drawing/2014/main" id="{366F4AAE-0A8D-4BB5-BABC-FE392141D74B}"/>
                </a:ext>
              </a:extLst>
            </p:cNvPr>
            <p:cNvSpPr/>
            <p:nvPr/>
          </p:nvSpPr>
          <p:spPr>
            <a:xfrm>
              <a:off x="2562501" y="2761976"/>
              <a:ext cx="787797" cy="175801"/>
            </a:xfrm>
            <a:prstGeom prst="rect">
              <a:avLst/>
            </a:prstGeom>
            <a:ln>
              <a:noFill/>
            </a:ln>
          </p:spPr>
          <p:txBody>
            <a:bodyPr vert="horz" lIns="0" tIns="0" rIns="0" bIns="0" rtlCol="0">
              <a:noAutofit/>
            </a:bodyPr>
            <a:lstStyle/>
            <a:p>
              <a:pPr>
                <a:lnSpc>
                  <a:spcPct val="107000"/>
                </a:lnSpc>
                <a:spcAft>
                  <a:spcPts val="1067"/>
                </a:spcAft>
              </a:pPr>
              <a:r>
                <a:rPr lang="en-US" sz="1067" i="1">
                  <a:solidFill>
                    <a:srgbClr val="FFFFFF"/>
                  </a:solidFill>
                  <a:latin typeface="Calibri" panose="020F0502020204030204" pitchFamily="34" charset="0"/>
                  <a:ea typeface="Calibri" panose="020F0502020204030204" pitchFamily="34" charset="0"/>
                  <a:cs typeface="Times New Roman" panose="02020603050405020304" pitchFamily="18" charset="0"/>
                </a:rPr>
                <a:t>Write/Commit</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D94DED89-D463-458D-8A28-806660DD6D3C}"/>
                </a:ext>
              </a:extLst>
            </p:cNvPr>
            <p:cNvSpPr/>
            <p:nvPr/>
          </p:nvSpPr>
          <p:spPr>
            <a:xfrm>
              <a:off x="3154829" y="2761671"/>
              <a:ext cx="36215"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51" name="Rectangle 50">
              <a:extLst>
                <a:ext uri="{FF2B5EF4-FFF2-40B4-BE49-F238E27FC236}">
                  <a16:creationId xmlns:a16="http://schemas.microsoft.com/office/drawing/2014/main" id="{8A3851CA-8D0C-4714-9C27-C4E6B57939D3}"/>
                </a:ext>
              </a:extLst>
            </p:cNvPr>
            <p:cNvSpPr/>
            <p:nvPr/>
          </p:nvSpPr>
          <p:spPr>
            <a:xfrm>
              <a:off x="3182058" y="2761671"/>
              <a:ext cx="32430"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4DE73DC6-395E-4CDC-B690-203F547D6DC5}"/>
                </a:ext>
              </a:extLst>
            </p:cNvPr>
            <p:cNvSpPr/>
            <p:nvPr/>
          </p:nvSpPr>
          <p:spPr>
            <a:xfrm>
              <a:off x="2375252" y="2883591"/>
              <a:ext cx="32431" cy="176207"/>
            </a:xfrm>
            <a:prstGeom prst="rect">
              <a:avLst/>
            </a:prstGeom>
            <a:ln>
              <a:noFill/>
            </a:ln>
          </p:spPr>
          <p:txBody>
            <a:bodyPr vert="horz" lIns="0" tIns="0" rIns="0" bIns="0" rtlCol="0">
              <a:noAutofit/>
            </a:bodyPr>
            <a:lstStyle/>
            <a:p>
              <a:pPr>
                <a:lnSpc>
                  <a:spcPct val="107000"/>
                </a:lnSpc>
                <a:spcAft>
                  <a:spcPts val="1067"/>
                </a:spcAft>
              </a:pP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 </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52">
              <a:extLst>
                <a:ext uri="{FF2B5EF4-FFF2-40B4-BE49-F238E27FC236}">
                  <a16:creationId xmlns:a16="http://schemas.microsoft.com/office/drawing/2014/main" id="{5738AAEF-C4ED-421D-9222-EFC6F20257FE}"/>
                </a:ext>
              </a:extLst>
            </p:cNvPr>
            <p:cNvSpPr/>
            <p:nvPr/>
          </p:nvSpPr>
          <p:spPr>
            <a:xfrm>
              <a:off x="2492255" y="2883591"/>
              <a:ext cx="1927317" cy="176207"/>
            </a:xfrm>
            <a:prstGeom prst="rect">
              <a:avLst/>
            </a:prstGeom>
            <a:ln>
              <a:noFill/>
            </a:ln>
          </p:spPr>
          <p:txBody>
            <a:bodyPr vert="horz" lIns="0" tIns="0" rIns="0" bIns="0" rtlCol="0">
              <a:noAutofit/>
            </a:bodyPr>
            <a:lstStyle/>
            <a:p>
              <a:pPr>
                <a:lnSpc>
                  <a:spcPct val="107000"/>
                </a:lnSpc>
                <a:spcAft>
                  <a:spcPts val="1067"/>
                </a:spcAft>
              </a:pPr>
              <a:r>
                <a:rPr lang="en-US" sz="1067" spc="49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permissionless</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vs.</a:t>
              </a:r>
              <a:r>
                <a:rPr lang="en-US" sz="1067" spc="13">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sz="1067">
                  <a:solidFill>
                    <a:srgbClr val="FFFFFF"/>
                  </a:solidFill>
                  <a:latin typeface="Calibri" panose="020F0502020204030204" pitchFamily="34" charset="0"/>
                  <a:ea typeface="Calibri" panose="020F0502020204030204" pitchFamily="34" charset="0"/>
                  <a:cs typeface="Times New Roman" panose="02020603050405020304" pitchFamily="18" charset="0"/>
                </a:rPr>
                <a:t>permissioned</a:t>
              </a:r>
              <a:endParaRPr lang="en-US" sz="1467">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6295828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BC000-BD05-4FC4-AD08-85BDE15F195A}"/>
              </a:ext>
            </a:extLst>
          </p:cNvPr>
          <p:cNvSpPr>
            <a:spLocks noGrp="1"/>
          </p:cNvSpPr>
          <p:nvPr>
            <p:ph type="title"/>
          </p:nvPr>
        </p:nvSpPr>
        <p:spPr/>
        <p:txBody>
          <a:bodyPr/>
          <a:lstStyle/>
          <a:p>
            <a:r>
              <a:rPr lang="en-US" dirty="0"/>
              <a:t>Data Storage </a:t>
            </a:r>
          </a:p>
        </p:txBody>
      </p:sp>
      <p:sp>
        <p:nvSpPr>
          <p:cNvPr id="4" name="Slide Number Placeholder 3">
            <a:extLst>
              <a:ext uri="{FF2B5EF4-FFF2-40B4-BE49-F238E27FC236}">
                <a16:creationId xmlns:a16="http://schemas.microsoft.com/office/drawing/2014/main" id="{CD408126-254E-4111-8F49-BD37AF893BF6}"/>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170</a:t>
            </a:fld>
            <a:endParaRPr lang="en" sz="1867" dirty="0">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4307C5F5-5DFD-492E-BD25-902D34E61324}"/>
              </a:ext>
            </a:extLst>
          </p:cNvPr>
          <p:cNvPicPr>
            <a:picLocks noChangeAspect="1"/>
          </p:cNvPicPr>
          <p:nvPr/>
        </p:nvPicPr>
        <p:blipFill>
          <a:blip r:embed="rId2"/>
          <a:stretch>
            <a:fillRect/>
          </a:stretch>
        </p:blipFill>
        <p:spPr>
          <a:xfrm>
            <a:off x="415600" y="1815807"/>
            <a:ext cx="10664445" cy="4414400"/>
          </a:xfrm>
          <a:prstGeom prst="rect">
            <a:avLst/>
          </a:prstGeom>
        </p:spPr>
      </p:pic>
      <p:cxnSp>
        <p:nvCxnSpPr>
          <p:cNvPr id="12" name="Straight Connector 11">
            <a:extLst>
              <a:ext uri="{FF2B5EF4-FFF2-40B4-BE49-F238E27FC236}">
                <a16:creationId xmlns:a16="http://schemas.microsoft.com/office/drawing/2014/main" id="{65AD1154-8B5E-4425-B000-38B3E1F389BE}"/>
              </a:ext>
            </a:extLst>
          </p:cNvPr>
          <p:cNvCxnSpPr/>
          <p:nvPr/>
        </p:nvCxnSpPr>
        <p:spPr>
          <a:xfrm>
            <a:off x="415600" y="2718487"/>
            <a:ext cx="106644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328667"/>
      </p:ext>
    </p:extLst>
  </p:cSld>
  <p:clrMapOvr>
    <a:masterClrMapping/>
  </p:clrMapOvr>
</p:sld>
</file>

<file path=ppt/slides/slide1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21F61B0-5017-4D43-963A-A93DDDD8FAAA}"/>
              </a:ext>
            </a:extLst>
          </p:cNvPr>
          <p:cNvSpPr>
            <a:spLocks noChangeArrowheads="1"/>
          </p:cNvSpPr>
          <p:nvPr/>
        </p:nvSpPr>
        <p:spPr bwMode="auto">
          <a:xfrm>
            <a:off x="1635852" y="-5780014"/>
            <a:ext cx="967530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descr="https://www.blockchainalmanac.com/wp-content/uploads/2018/07/doc-ai-69x69.png">
            <a:extLst>
              <a:ext uri="{FF2B5EF4-FFF2-40B4-BE49-F238E27FC236}">
                <a16:creationId xmlns:a16="http://schemas.microsoft.com/office/drawing/2014/main" id="{7FB887BF-84EC-4DE0-B72E-B99A12D1BE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0510" y="998217"/>
            <a:ext cx="1510018" cy="1600437"/>
          </a:xfrm>
          <a:prstGeom prst="rect">
            <a:avLst/>
          </a:prstGeom>
          <a:ln w="88900" cap="sq" cmpd="thickThin">
            <a:solidFill>
              <a:srgbClr val="000000"/>
            </a:solidFill>
            <a:prstDash val="solid"/>
            <a:miter lim="800000"/>
          </a:ln>
          <a:effectLst>
            <a:innerShdw blurRad="76200">
              <a:srgbClr val="000000"/>
            </a:innerShdw>
          </a:effectLst>
        </p:spPr>
      </p:pic>
      <p:sp>
        <p:nvSpPr>
          <p:cNvPr id="6" name="Rectangle 3">
            <a:extLst>
              <a:ext uri="{FF2B5EF4-FFF2-40B4-BE49-F238E27FC236}">
                <a16:creationId xmlns:a16="http://schemas.microsoft.com/office/drawing/2014/main" id="{3AB93B01-3E4C-4513-AF2F-8D6B306A5C2C}"/>
              </a:ext>
            </a:extLst>
          </p:cNvPr>
          <p:cNvSpPr>
            <a:spLocks noChangeArrowheads="1"/>
          </p:cNvSpPr>
          <p:nvPr/>
        </p:nvSpPr>
        <p:spPr bwMode="auto">
          <a:xfrm>
            <a:off x="1635852" y="-5894433"/>
            <a:ext cx="9675302" cy="1600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657225" algn="l"/>
              </a:tabLst>
              <a:defRPr>
                <a:solidFill>
                  <a:schemeClr val="tx1"/>
                </a:solidFill>
                <a:latin typeface="Arial" panose="020B0604020202020204" pitchFamily="34" charset="0"/>
              </a:defRPr>
            </a:lvl1pPr>
            <a:lvl2pPr eaLnBrk="0" fontAlgn="base" hangingPunct="0">
              <a:spcBef>
                <a:spcPct val="0"/>
              </a:spcBef>
              <a:spcAft>
                <a:spcPct val="0"/>
              </a:spcAft>
              <a:tabLst>
                <a:tab pos="657225" algn="l"/>
              </a:tabLst>
              <a:defRPr>
                <a:solidFill>
                  <a:schemeClr val="tx1"/>
                </a:solidFill>
                <a:latin typeface="Arial" panose="020B0604020202020204" pitchFamily="34" charset="0"/>
              </a:defRPr>
            </a:lvl2pPr>
            <a:lvl3pPr eaLnBrk="0" fontAlgn="base" hangingPunct="0">
              <a:spcBef>
                <a:spcPct val="0"/>
              </a:spcBef>
              <a:spcAft>
                <a:spcPct val="0"/>
              </a:spcAft>
              <a:tabLst>
                <a:tab pos="657225" algn="l"/>
              </a:tabLst>
              <a:defRPr>
                <a:solidFill>
                  <a:schemeClr val="tx1"/>
                </a:solidFill>
                <a:latin typeface="Arial" panose="020B0604020202020204" pitchFamily="34" charset="0"/>
              </a:defRPr>
            </a:lvl3pPr>
            <a:lvl4pPr eaLnBrk="0" fontAlgn="base" hangingPunct="0">
              <a:spcBef>
                <a:spcPct val="0"/>
              </a:spcBef>
              <a:spcAft>
                <a:spcPct val="0"/>
              </a:spcAft>
              <a:tabLst>
                <a:tab pos="657225" algn="l"/>
              </a:tabLst>
              <a:defRPr>
                <a:solidFill>
                  <a:schemeClr val="tx1"/>
                </a:solidFill>
                <a:latin typeface="Arial" panose="020B0604020202020204" pitchFamily="34" charset="0"/>
              </a:defRPr>
            </a:lvl4pPr>
            <a:lvl5pPr eaLnBrk="0" fontAlgn="base" hangingPunct="0">
              <a:spcBef>
                <a:spcPct val="0"/>
              </a:spcBef>
              <a:spcAft>
                <a:spcPct val="0"/>
              </a:spcAft>
              <a:tabLst>
                <a:tab pos="657225" algn="l"/>
              </a:tabLst>
              <a:defRPr>
                <a:solidFill>
                  <a:schemeClr val="tx1"/>
                </a:solidFill>
                <a:latin typeface="Arial" panose="020B0604020202020204" pitchFamily="34" charset="0"/>
              </a:defRPr>
            </a:lvl5pPr>
            <a:lvl6pPr eaLnBrk="0" fontAlgn="base" hangingPunct="0">
              <a:spcBef>
                <a:spcPct val="0"/>
              </a:spcBef>
              <a:spcAft>
                <a:spcPct val="0"/>
              </a:spcAft>
              <a:tabLst>
                <a:tab pos="657225" algn="l"/>
              </a:tabLst>
              <a:defRPr>
                <a:solidFill>
                  <a:schemeClr val="tx1"/>
                </a:solidFill>
                <a:latin typeface="Arial" panose="020B0604020202020204" pitchFamily="34" charset="0"/>
              </a:defRPr>
            </a:lvl6pPr>
            <a:lvl7pPr eaLnBrk="0" fontAlgn="base" hangingPunct="0">
              <a:spcBef>
                <a:spcPct val="0"/>
              </a:spcBef>
              <a:spcAft>
                <a:spcPct val="0"/>
              </a:spcAft>
              <a:tabLst>
                <a:tab pos="657225" algn="l"/>
              </a:tabLst>
              <a:defRPr>
                <a:solidFill>
                  <a:schemeClr val="tx1"/>
                </a:solidFill>
                <a:latin typeface="Arial" panose="020B0604020202020204" pitchFamily="34" charset="0"/>
              </a:defRPr>
            </a:lvl7pPr>
            <a:lvl8pPr eaLnBrk="0" fontAlgn="base" hangingPunct="0">
              <a:spcBef>
                <a:spcPct val="0"/>
              </a:spcBef>
              <a:spcAft>
                <a:spcPct val="0"/>
              </a:spcAft>
              <a:tabLst>
                <a:tab pos="657225" algn="l"/>
              </a:tabLst>
              <a:defRPr>
                <a:solidFill>
                  <a:schemeClr val="tx1"/>
                </a:solidFill>
                <a:latin typeface="Arial" panose="020B0604020202020204" pitchFamily="34" charset="0"/>
              </a:defRPr>
            </a:lvl8pPr>
            <a:lvl9pPr eaLnBrk="0" fontAlgn="base" hangingPunct="0">
              <a:spcBef>
                <a:spcPct val="0"/>
              </a:spcBef>
              <a:spcAft>
                <a:spcPct val="0"/>
              </a:spcAft>
              <a:tabLst>
                <a:tab pos="6572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57225" algn="l"/>
              </a:tabLst>
            </a:pPr>
            <a:r>
              <a:rPr kumimoji="0" lang="en-US" altLang="en-US" sz="700" b="0" i="0" u="none" strike="noStrike" cap="none" normalizeH="0" baseline="0" dirty="0">
                <a:ln>
                  <a:noFill/>
                </a:ln>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0000"/>
                </a:solidFill>
                <a:effectLst/>
                <a:latin typeface="open_sanssemibold"/>
                <a:ea typeface="Times New Roman" panose="02020603050405020304" pitchFamily="18" charset="0"/>
                <a:cs typeface="Times New Roman" panose="02020603050405020304" pitchFamily="18" charset="0"/>
              </a:rPr>
              <a:t>Doc.AI</a:t>
            </a:r>
            <a:endParaRPr kumimoji="0" lang="en-US" altLang="en-US" sz="1600" b="0" i="0" u="none" strike="noStrike" cap="none" normalizeH="0" baseline="0" dirty="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57225" algn="l"/>
              </a:tabLst>
            </a:pPr>
            <a:r>
              <a:rPr kumimoji="0" lang="en-US" altLang="en-US" sz="1600" b="0" i="0" u="none" strike="noStrike" cap="none" normalizeH="0" baseline="0" dirty="0">
                <a:ln>
                  <a:noFill/>
                </a:ln>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Doc.AI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57225" algn="l"/>
              </a:tabLst>
            </a:pPr>
            <a:r>
              <a:rPr kumimoji="0" lang="en-US" altLang="en-US" sz="1600" b="0" i="0" u="none" strike="noStrike" cap="none" normalizeH="0" baseline="0" dirty="0">
                <a:ln>
                  <a:noFill/>
                </a:ln>
                <a:solidFill>
                  <a:srgbClr val="BF9000"/>
                </a:solidFill>
                <a:effectLst/>
                <a:latin typeface="open_sansregular"/>
                <a:ea typeface="Calibri" panose="020F0502020204030204" pitchFamily="34" charset="0"/>
                <a:cs typeface="Times New Roman" panose="02020603050405020304" pitchFamily="18" charset="0"/>
              </a:rPr>
              <a:t>AI-powered, blockchain-enabled platform for quantified biology.</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57225" algn="l"/>
              </a:tabLst>
            </a:pPr>
            <a:r>
              <a:rPr kumimoji="0" lang="en-US" altLang="en-US" sz="1600" b="1" i="0" u="none" strike="noStrike" cap="none" normalizeH="0" baseline="0" dirty="0">
                <a:ln>
                  <a:noFill/>
                </a:ln>
                <a:solidFill>
                  <a:srgbClr val="2D7FA0"/>
                </a:solidFill>
                <a:effectLst/>
                <a:latin typeface="open_sanssemibold"/>
                <a:ea typeface="Times New Roman" panose="02020603050405020304" pitchFamily="18" charset="0"/>
                <a:cs typeface="Times New Roman" panose="02020603050405020304" pitchFamily="18" charset="0"/>
              </a:rPr>
              <a:t>What problem does this service solve?</a:t>
            </a:r>
            <a:endParaRPr kumimoji="0" lang="en-US" altLang="en-US" sz="800" b="0" i="0" u="none" strike="noStrike" cap="none" normalizeH="0" baseline="0" dirty="0">
              <a:ln>
                <a:noFill/>
              </a:ln>
              <a:solidFill>
                <a:schemeClr val="tx1"/>
              </a:solidFill>
              <a:effectLst/>
            </a:endParaRPr>
          </a:p>
          <a:p>
            <a:pPr lvl="0"/>
            <a:r>
              <a:rPr kumimoji="0" lang="en-US" altLang="en-US" sz="1600" b="1" i="0" u="none" strike="noStrike" cap="none" normalizeH="0" baseline="0" dirty="0">
                <a:ln>
                  <a:noFill/>
                </a:ln>
                <a:solidFill>
                  <a:srgbClr val="363636"/>
                </a:solidFill>
                <a:effectLst/>
                <a:latin typeface="open_sansitalic"/>
                <a:ea typeface="Times New Roman" panose="02020603050405020304" pitchFamily="18" charset="0"/>
                <a:cs typeface="Times New Roman" panose="02020603050405020304" pitchFamily="18" charset="0"/>
              </a:rPr>
              <a:t>Doc.AI is using blockchain and AI to </a:t>
            </a:r>
            <a:r>
              <a:rPr kumimoji="0" lang="en-US" altLang="en-US" sz="1600" b="1" i="0" u="none" strike="noStrike" cap="none" normalizeH="0" baseline="0" dirty="0" err="1">
                <a:ln>
                  <a:noFill/>
                </a:ln>
                <a:solidFill>
                  <a:srgbClr val="363636"/>
                </a:solidFill>
                <a:effectLst/>
                <a:latin typeface="open_sansitalic"/>
                <a:ea typeface="Times New Roman" panose="02020603050405020304" pitchFamily="18" charset="0"/>
                <a:cs typeface="Times New Roman" panose="02020603050405020304" pitchFamily="18" charset="0"/>
              </a:rPr>
              <a:t>ena.ble</a:t>
            </a:r>
            <a:r>
              <a:rPr kumimoji="0" lang="en-US" altLang="en-US" sz="1600" b="1" i="0" u="none" strike="noStrike" cap="none" normalizeH="0" baseline="0" dirty="0">
                <a:ln>
                  <a:noFill/>
                </a:ln>
                <a:solidFill>
                  <a:srgbClr val="363636"/>
                </a:solidFill>
                <a:effectLst/>
                <a:latin typeface="open_sansitalic"/>
                <a:ea typeface="Times New Roman" panose="02020603050405020304" pitchFamily="18" charset="0"/>
                <a:cs typeface="Times New Roman" panose="02020603050405020304" pitchFamily="18" charset="0"/>
              </a:rPr>
              <a:t> consumers to control their biological and medical profile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57225"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D9A1A426-B848-4C24-942F-B23FE34EB00E}"/>
              </a:ext>
            </a:extLst>
          </p:cNvPr>
          <p:cNvSpPr txBox="1"/>
          <p:nvPr/>
        </p:nvSpPr>
        <p:spPr>
          <a:xfrm>
            <a:off x="2801922" y="998217"/>
            <a:ext cx="8263157" cy="2185214"/>
          </a:xfrm>
          <a:prstGeom prst="rect">
            <a:avLst/>
          </a:prstGeom>
          <a:noFill/>
        </p:spPr>
        <p:txBody>
          <a:bodyPr wrap="square" rtlCol="0">
            <a:spAutoFit/>
          </a:bodyPr>
          <a:lstStyle/>
          <a:p>
            <a:pPr lvl="0" eaLnBrk="0" fontAlgn="base" hangingPunct="0">
              <a:spcBef>
                <a:spcPct val="0"/>
              </a:spcBef>
              <a:spcAft>
                <a:spcPct val="0"/>
              </a:spcAft>
              <a:tabLst>
                <a:tab pos="657225" algn="l"/>
              </a:tabLst>
            </a:pPr>
            <a:r>
              <a:rPr kumimoji="0" lang="en-US" altLang="en-US" sz="2800" b="1" i="0" u="none" strike="noStrike" cap="none" normalizeH="0" baseline="0" dirty="0">
                <a:ln>
                  <a:noFill/>
                </a:ln>
                <a:solidFill>
                  <a:srgbClr val="000000"/>
                </a:solidFill>
                <a:effectLst/>
                <a:latin typeface="open_sanssemibold"/>
                <a:ea typeface="Times New Roman" panose="02020603050405020304" pitchFamily="18" charset="0"/>
                <a:cs typeface="Times New Roman" panose="02020603050405020304" pitchFamily="18" charset="0"/>
              </a:rPr>
              <a:t>Doc.AI</a:t>
            </a:r>
            <a:endParaRPr lang="en-US" altLang="en-US"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57225" algn="l"/>
              </a:tabLst>
            </a:pPr>
            <a:r>
              <a:rPr lang="en-US" altLang="en-US" dirty="0">
                <a:solidFill>
                  <a:srgbClr val="BF9000"/>
                </a:solidFill>
                <a:latin typeface="open_sansregular"/>
                <a:ea typeface="Calibri" panose="020F0502020204030204" pitchFamily="34" charset="0"/>
                <a:cs typeface="Times New Roman" panose="02020603050405020304" pitchFamily="18" charset="0"/>
              </a:rPr>
              <a:t>AI-powered, blockchain-enabled platform for quantified biology.</a:t>
            </a:r>
          </a:p>
          <a:p>
            <a:pPr lvl="0" eaLnBrk="0" fontAlgn="base" hangingPunct="0">
              <a:spcBef>
                <a:spcPct val="0"/>
              </a:spcBef>
              <a:spcAft>
                <a:spcPct val="0"/>
              </a:spcAft>
              <a:tabLst>
                <a:tab pos="657225" algn="l"/>
              </a:tabLst>
            </a:pPr>
            <a:endParaRPr kumimoji="0" lang="en-US" altLang="en-US" sz="900" b="0" i="0" u="none" strike="noStrike" cap="none" normalizeH="0" baseline="0" dirty="0">
              <a:ln>
                <a:noFill/>
              </a:ln>
              <a:solidFill>
                <a:srgbClr val="BF9000"/>
              </a:solidFill>
              <a:effectLst/>
              <a:latin typeface="open_sansregular"/>
              <a:cs typeface="Times New Roman" panose="02020603050405020304" pitchFamily="18" charset="0"/>
            </a:endParaRPr>
          </a:p>
          <a:p>
            <a:pPr lvl="0" eaLnBrk="0" fontAlgn="base" hangingPunct="0">
              <a:spcBef>
                <a:spcPct val="0"/>
              </a:spcBef>
              <a:spcAft>
                <a:spcPct val="0"/>
              </a:spcAft>
              <a:tabLst>
                <a:tab pos="657225" algn="l"/>
              </a:tabLst>
            </a:pPr>
            <a:endParaRPr kumimoji="0" lang="en-US" altLang="en-US" sz="900" b="0" i="0" u="none" strike="noStrike" cap="none" normalizeH="0" baseline="0" dirty="0">
              <a:ln>
                <a:noFill/>
              </a:ln>
              <a:solidFill>
                <a:schemeClr val="tx1"/>
              </a:solidFill>
              <a:effectLst/>
            </a:endParaRPr>
          </a:p>
          <a:p>
            <a:pPr lvl="0" eaLnBrk="0" fontAlgn="base" hangingPunct="0">
              <a:spcBef>
                <a:spcPct val="0"/>
              </a:spcBef>
              <a:spcAft>
                <a:spcPct val="0"/>
              </a:spcAft>
              <a:tabLst>
                <a:tab pos="657225" algn="l"/>
              </a:tabLst>
            </a:pPr>
            <a:r>
              <a:rPr lang="en-US" altLang="en-US" b="1" dirty="0">
                <a:solidFill>
                  <a:srgbClr val="2D7FA0"/>
                </a:solidFill>
                <a:latin typeface="open_sanssemibold"/>
                <a:ea typeface="Times New Roman" panose="02020603050405020304" pitchFamily="18" charset="0"/>
                <a:cs typeface="Times New Roman" panose="02020603050405020304" pitchFamily="18" charset="0"/>
              </a:rPr>
              <a:t>What problem does this service solve?</a:t>
            </a:r>
            <a:endParaRPr kumimoji="0" lang="en-US" altLang="en-US" sz="900" b="0" i="0" u="none" strike="noStrike" cap="none" normalizeH="0" baseline="0" dirty="0">
              <a:ln>
                <a:noFill/>
              </a:ln>
              <a:solidFill>
                <a:schemeClr val="tx1"/>
              </a:solidFill>
              <a:effectLst/>
            </a:endParaRPr>
          </a:p>
          <a:p>
            <a:pPr lvl="0"/>
            <a:r>
              <a:rPr lang="en-US" altLang="en-US" b="1" dirty="0">
                <a:solidFill>
                  <a:srgbClr val="363636"/>
                </a:solidFill>
                <a:latin typeface="open_sansitalic"/>
                <a:ea typeface="Times New Roman" panose="02020603050405020304" pitchFamily="18" charset="0"/>
                <a:cs typeface="Times New Roman" panose="02020603050405020304" pitchFamily="18" charset="0"/>
              </a:rPr>
              <a:t>Doc.AI is using blockchain and AI to enable consumers to control their biological and medical profile</a:t>
            </a:r>
            <a:endParaRPr kumimoji="0" lang="en-US" altLang="en-US" sz="900" b="0" i="0" u="none" strike="noStrike" cap="none" normalizeH="0" baseline="0" dirty="0">
              <a:ln>
                <a:noFill/>
              </a:ln>
              <a:solidFill>
                <a:schemeClr val="tx1"/>
              </a:solidFill>
              <a:effectLst/>
            </a:endParaRPr>
          </a:p>
          <a:p>
            <a:endParaRPr lang="en-US" dirty="0"/>
          </a:p>
        </p:txBody>
      </p:sp>
      <p:sp>
        <p:nvSpPr>
          <p:cNvPr id="9" name="TextBox 8">
            <a:extLst>
              <a:ext uri="{FF2B5EF4-FFF2-40B4-BE49-F238E27FC236}">
                <a16:creationId xmlns:a16="http://schemas.microsoft.com/office/drawing/2014/main" id="{CE9361CD-6C6E-48EF-876D-DB897CFF5F88}"/>
              </a:ext>
            </a:extLst>
          </p:cNvPr>
          <p:cNvSpPr txBox="1"/>
          <p:nvPr/>
        </p:nvSpPr>
        <p:spPr>
          <a:xfrm>
            <a:off x="889234" y="3489820"/>
            <a:ext cx="10620462"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t>Doc.AI is a platform that secures biological and medical data through blockchain technology. It generates insights from this data with the help of artificial intelligence.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Doc.AI hopes to empower individuals to take advantage of their medical, anatomic, and genetic data. They are launching NEURON, a decentralized artificial intelligence platform that will allow anyone to perform a data trial.</a:t>
            </a:r>
          </a:p>
          <a:p>
            <a:r>
              <a:rPr lang="en-US" b="1" dirty="0"/>
              <a:t> </a:t>
            </a:r>
          </a:p>
          <a:p>
            <a:pPr marL="285750" indent="-285750">
              <a:buFont typeface="Arial" panose="020B0604020202020204" pitchFamily="34" charset="0"/>
              <a:buChar char="•"/>
            </a:pPr>
            <a:r>
              <a:rPr lang="en-US" b="1" dirty="0"/>
              <a:t>Doc.AI hopes to empower individuals to take advantage of their medical, anatomic, and genetic data. They are launching NEURON, a decentralized artificial intelligence platform that will allow anyone to perform a data trial. </a:t>
            </a:r>
            <a:br>
              <a:rPr lang="en-US" b="1" dirty="0"/>
            </a:br>
            <a:endParaRPr lang="en-US" b="1" dirty="0"/>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0F1A0E4C-11C8-40EF-B8BD-362CF85C5923}"/>
                  </a:ext>
                </a:extLst>
              </p:cNvPr>
              <p:cNvGraphicFramePr>
                <a:graphicFrameLocks noChangeAspect="1"/>
              </p:cNvGraphicFramePr>
              <p:nvPr/>
            </p:nvGraphicFramePr>
            <p:xfrm>
              <a:off x="319314" y="-2089660"/>
              <a:ext cx="3048000" cy="1714500"/>
            </p:xfrm>
            <a:graphic>
              <a:graphicData uri="http://schemas.microsoft.com/office/powerpoint/2016/slidezoom">
                <pslz:sldZm>
                  <pslz:sldZmObj sldId="276" cId="3607112237">
                    <pslz:zmPr id="{F6C61CE8-A289-438D-8EA1-AB83E2C3F326}"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4" action="ppaction://hlinksldjump"/>
                <a:extLst>
                  <a:ext uri="{FF2B5EF4-FFF2-40B4-BE49-F238E27FC236}">
                    <a16:creationId xmlns:a16="http://schemas.microsoft.com/office/drawing/2014/main" id="{0F1A0E4C-11C8-40EF-B8BD-362CF85C5923}"/>
                  </a:ext>
                </a:extLst>
              </p:cNvPr>
              <p:cNvPicPr>
                <a:picLocks noGrp="1" noRot="1" noChangeAspect="1" noMove="1" noResize="1" noEditPoints="1" noAdjustHandles="1" noChangeArrowheads="1" noChangeShapeType="1"/>
              </p:cNvPicPr>
              <p:nvPr/>
            </p:nvPicPr>
            <p:blipFill>
              <a:blip r:embed="rId5"/>
              <a:stretch>
                <a:fillRect/>
              </a:stretch>
            </p:blipFill>
            <p:spPr>
              <a:xfrm>
                <a:off x="319314" y="-208966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6071122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60B0A-560B-4492-BED7-23CED44BEA21}"/>
              </a:ext>
            </a:extLst>
          </p:cNvPr>
          <p:cNvSpPr>
            <a:spLocks noGrp="1"/>
          </p:cNvSpPr>
          <p:nvPr>
            <p:ph type="title"/>
          </p:nvPr>
        </p:nvSpPr>
        <p:spPr>
          <a:xfrm>
            <a:off x="1267967" y="4385066"/>
            <a:ext cx="10265271" cy="1317643"/>
          </a:xfrm>
        </p:spPr>
        <p:txBody>
          <a:bodyPr vert="horz" lIns="91440" tIns="45720" rIns="91440" bIns="45720" rtlCol="0" anchor="b">
            <a:normAutofit/>
          </a:bodyPr>
          <a:lstStyle/>
          <a:p>
            <a:r>
              <a:rPr lang="en-US" sz="6000" kern="1200" dirty="0">
                <a:solidFill>
                  <a:schemeClr val="tx1"/>
                </a:solidFill>
                <a:latin typeface="+mj-lt"/>
                <a:ea typeface="+mj-ea"/>
                <a:cs typeface="+mj-cs"/>
              </a:rPr>
              <a:t>This is a Fast-Moving Train</a:t>
            </a:r>
          </a:p>
        </p:txBody>
      </p:sp>
      <p:pic>
        <p:nvPicPr>
          <p:cNvPr id="6" name="Picture 4" descr="Image result for fast">
            <a:extLst>
              <a:ext uri="{FF2B5EF4-FFF2-40B4-BE49-F238E27FC236}">
                <a16:creationId xmlns:a16="http://schemas.microsoft.com/office/drawing/2014/main" id="{11F4C376-5602-4A50-9C06-8248AA2079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4" r="10179" b="-2"/>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fast">
            <a:extLst>
              <a:ext uri="{FF2B5EF4-FFF2-40B4-BE49-F238E27FC236}">
                <a16:creationId xmlns:a16="http://schemas.microsoft.com/office/drawing/2014/main" id="{E54F3811-E462-4F96-80F4-9EABBF49EC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24" r="15212"/>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FDF208FD-30C7-4699-A7C8-340BB1AD7A1F}"/>
              </a:ext>
            </a:extLst>
          </p:cNvPr>
          <p:cNvSpPr>
            <a:spLocks noGrp="1"/>
          </p:cNvSpPr>
          <p:nvPr>
            <p:ph type="ftr" sz="quarter" idx="11"/>
          </p:nvPr>
        </p:nvSpPr>
        <p:spPr>
          <a:xfrm>
            <a:off x="5364480" y="6356350"/>
            <a:ext cx="2788920" cy="365125"/>
          </a:xfrm>
        </p:spPr>
        <p:txBody>
          <a:bodyPr vert="horz" lIns="91440" tIns="45720" rIns="91440" bIns="45720" rtlCol="0" anchor="ctr">
            <a:normAutofit/>
          </a:bodyPr>
          <a:lstStyle/>
          <a:p>
            <a:pPr algn="l">
              <a:spcAft>
                <a:spcPts val="600"/>
              </a:spcAft>
            </a:pPr>
            <a:r>
              <a:rPr lang="en-US" kern="1200" dirty="0">
                <a:solidFill>
                  <a:schemeClr val="tx1"/>
                </a:solidFill>
                <a:latin typeface="+mn-lt"/>
                <a:ea typeface="+mn-ea"/>
                <a:cs typeface="+mn-cs"/>
              </a:rPr>
              <a:t>www.GBAglobal.org</a:t>
            </a:r>
          </a:p>
        </p:txBody>
      </p:sp>
      <p:sp>
        <p:nvSpPr>
          <p:cNvPr id="4" name="Slide Number Placeholder 3">
            <a:extLst>
              <a:ext uri="{FF2B5EF4-FFF2-40B4-BE49-F238E27FC236}">
                <a16:creationId xmlns:a16="http://schemas.microsoft.com/office/drawing/2014/main" id="{C7D13DCB-4567-4B57-8E6B-684E9C0E2F32}"/>
              </a:ext>
            </a:extLst>
          </p:cNvPr>
          <p:cNvSpPr>
            <a:spLocks noGrp="1"/>
          </p:cNvSpPr>
          <p:nvPr>
            <p:ph type="sldNum" sz="quarter" idx="12"/>
          </p:nvPr>
        </p:nvSpPr>
        <p:spPr>
          <a:xfrm>
            <a:off x="10739336" y="6356350"/>
            <a:ext cx="614464" cy="365125"/>
          </a:xfrm>
        </p:spPr>
        <p:txBody>
          <a:bodyPr vert="horz" lIns="91440" tIns="45720" rIns="91440" bIns="45720" rtlCol="0" anchor="ctr">
            <a:normAutofit/>
          </a:bodyPr>
          <a:lstStyle/>
          <a:p>
            <a:pPr>
              <a:spcAft>
                <a:spcPts val="600"/>
              </a:spcAft>
            </a:pPr>
            <a:fld id="{6D22F896-40B5-4ADD-8801-0D06FADFA095}" type="slidenum">
              <a:rPr lang="en-US">
                <a:solidFill>
                  <a:schemeClr val="tx1"/>
                </a:solidFill>
              </a:rPr>
              <a:pPr>
                <a:spcAft>
                  <a:spcPts val="600"/>
                </a:spcAft>
              </a:pPr>
              <a:t>171</a:t>
            </a:fld>
            <a:endParaRPr lang="en-US">
              <a:solidFill>
                <a:schemeClr val="tx1"/>
              </a:solidFill>
            </a:endParaRPr>
          </a:p>
        </p:txBody>
      </p:sp>
    </p:spTree>
    <p:extLst>
      <p:ext uri="{BB962C8B-B14F-4D97-AF65-F5344CB8AC3E}">
        <p14:creationId xmlns:p14="http://schemas.microsoft.com/office/powerpoint/2010/main" val="397449990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building, man&#10;&#10;Description automatically generated">
            <a:extLst>
              <a:ext uri="{FF2B5EF4-FFF2-40B4-BE49-F238E27FC236}">
                <a16:creationId xmlns:a16="http://schemas.microsoft.com/office/drawing/2014/main" id="{8595D49A-CFC9-40A0-AACC-DE6D1B68AB7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15414"/>
          <a:stretch/>
        </p:blipFill>
        <p:spPr>
          <a:xfrm>
            <a:off x="20" y="1"/>
            <a:ext cx="12191980" cy="6857999"/>
          </a:xfrm>
          <a:prstGeom prst="rect">
            <a:avLst/>
          </a:prstGeom>
        </p:spPr>
      </p:pic>
      <p:sp>
        <p:nvSpPr>
          <p:cNvPr id="4" name="Title 3">
            <a:extLst>
              <a:ext uri="{FF2B5EF4-FFF2-40B4-BE49-F238E27FC236}">
                <a16:creationId xmlns:a16="http://schemas.microsoft.com/office/drawing/2014/main" id="{90605F16-2952-45A9-A7BD-F52EB38BE9D3}"/>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6600" dirty="0">
                <a:ln w="22225">
                  <a:solidFill>
                    <a:schemeClr val="tx1"/>
                  </a:solidFill>
                  <a:miter lim="800000"/>
                </a:ln>
                <a:noFill/>
              </a:rPr>
              <a:t>Don’t Take the Journey Alone</a:t>
            </a:r>
          </a:p>
        </p:txBody>
      </p:sp>
      <p:sp>
        <p:nvSpPr>
          <p:cNvPr id="5" name="Text Placeholder 4">
            <a:extLst>
              <a:ext uri="{FF2B5EF4-FFF2-40B4-BE49-F238E27FC236}">
                <a16:creationId xmlns:a16="http://schemas.microsoft.com/office/drawing/2014/main" id="{ACF0B693-ECA9-496E-B9F5-9CFA8FDAA6CD}"/>
              </a:ext>
            </a:extLst>
          </p:cNvPr>
          <p:cNvSpPr>
            <a:spLocks noGrp="1"/>
          </p:cNvSpPr>
          <p:nvPr>
            <p:ph type="body" idx="1"/>
          </p:nvPr>
        </p:nvSpPr>
        <p:spPr>
          <a:xfrm>
            <a:off x="965200" y="4572002"/>
            <a:ext cx="10261600" cy="1202995"/>
          </a:xfrm>
        </p:spPr>
        <p:txBody>
          <a:bodyPr vert="horz" lIns="91440" tIns="45720" rIns="91440" bIns="45720" rtlCol="0">
            <a:normAutofit/>
          </a:bodyPr>
          <a:lstStyle/>
          <a:p>
            <a:r>
              <a:rPr lang="en-US" sz="3200" dirty="0">
                <a:solidFill>
                  <a:schemeClr val="tx1"/>
                </a:solidFill>
              </a:rPr>
              <a:t>Where do I get more information?</a:t>
            </a:r>
          </a:p>
        </p:txBody>
      </p:sp>
      <p:sp>
        <p:nvSpPr>
          <p:cNvPr id="2" name="Footer Placeholder 1">
            <a:extLst>
              <a:ext uri="{FF2B5EF4-FFF2-40B4-BE49-F238E27FC236}">
                <a16:creationId xmlns:a16="http://schemas.microsoft.com/office/drawing/2014/main" id="{BF04943A-F64C-481A-BBAA-7DABF7D7432E}"/>
              </a:ext>
            </a:extLst>
          </p:cNvPr>
          <p:cNvSpPr>
            <a:spLocks noGrp="1"/>
          </p:cNvSpPr>
          <p:nvPr>
            <p:ph type="ftr" sz="quarter" idx="11"/>
          </p:nvPr>
        </p:nvSpPr>
        <p:spPr>
          <a:xfrm>
            <a:off x="1548861" y="6331279"/>
            <a:ext cx="6569446" cy="365125"/>
          </a:xfrm>
        </p:spPr>
        <p:txBody>
          <a:bodyPr vert="horz" lIns="91440" tIns="45720" rIns="91440" bIns="45720" rtlCol="0" anchor="ctr">
            <a:normAutofit/>
          </a:bodyPr>
          <a:lstStyle/>
          <a:p>
            <a:pPr algn="l">
              <a:spcAft>
                <a:spcPts val="600"/>
              </a:spcAft>
              <a:defRPr/>
            </a:pPr>
            <a:r>
              <a:rPr lang="en-US" kern="1200" dirty="0">
                <a:solidFill>
                  <a:schemeClr val="tx1"/>
                </a:solidFill>
                <a:latin typeface="Calibri" panose="020F0502020204030204"/>
                <a:ea typeface="+mn-ea"/>
                <a:cs typeface="+mn-cs"/>
              </a:rPr>
              <a:t>www.GBAglobal.org</a:t>
            </a:r>
          </a:p>
        </p:txBody>
      </p:sp>
      <p:sp>
        <p:nvSpPr>
          <p:cNvPr id="3" name="Slide Number Placeholder 2">
            <a:extLst>
              <a:ext uri="{FF2B5EF4-FFF2-40B4-BE49-F238E27FC236}">
                <a16:creationId xmlns:a16="http://schemas.microsoft.com/office/drawing/2014/main" id="{B00CC84D-68C3-494A-80EC-F83580C147BA}"/>
              </a:ext>
            </a:extLst>
          </p:cNvPr>
          <p:cNvSpPr>
            <a:spLocks noGrp="1"/>
          </p:cNvSpPr>
          <p:nvPr>
            <p:ph type="sldNum" sz="quarter" idx="12"/>
          </p:nvPr>
        </p:nvSpPr>
        <p:spPr>
          <a:xfrm>
            <a:off x="10744200" y="6356350"/>
            <a:ext cx="609600" cy="365125"/>
          </a:xfrm>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172</a:t>
            </a:fld>
            <a:endParaRPr lang="en-US">
              <a:solidFill>
                <a:schemeClr val="tx1"/>
              </a:solidFill>
              <a:latin typeface="Calibri" panose="020F0502020204030204"/>
            </a:endParaRPr>
          </a:p>
        </p:txBody>
      </p:sp>
    </p:spTree>
    <p:extLst>
      <p:ext uri="{BB962C8B-B14F-4D97-AF65-F5344CB8AC3E}">
        <p14:creationId xmlns:p14="http://schemas.microsoft.com/office/powerpoint/2010/main" val="25970027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DAA5-BAA6-4F6D-857F-82E9A4984DF2}"/>
              </a:ext>
            </a:extLst>
          </p:cNvPr>
          <p:cNvSpPr>
            <a:spLocks noGrp="1"/>
          </p:cNvSpPr>
          <p:nvPr>
            <p:ph type="title"/>
          </p:nvPr>
        </p:nvSpPr>
        <p:spPr/>
        <p:txBody>
          <a:bodyPr/>
          <a:lstStyle/>
          <a:p>
            <a:r>
              <a:rPr lang="en-US" dirty="0"/>
              <a:t>Resources</a:t>
            </a:r>
          </a:p>
        </p:txBody>
      </p:sp>
      <p:sp>
        <p:nvSpPr>
          <p:cNvPr id="3" name="Footer Placeholder 2">
            <a:extLst>
              <a:ext uri="{FF2B5EF4-FFF2-40B4-BE49-F238E27FC236}">
                <a16:creationId xmlns:a16="http://schemas.microsoft.com/office/drawing/2014/main" id="{5C79746D-167D-4295-A0C8-179CD6515EDB}"/>
              </a:ext>
            </a:extLst>
          </p:cNvPr>
          <p:cNvSpPr>
            <a:spLocks noGrp="1"/>
          </p:cNvSpPr>
          <p:nvPr>
            <p:ph type="ftr" sz="quarter" idx="11"/>
          </p:nvPr>
        </p:nvSpPr>
        <p:spPr/>
        <p:txBody>
          <a:bodyPr/>
          <a:lstStyle/>
          <a:p>
            <a:r>
              <a:rPr lang="en-US"/>
              <a:t>www.GBAglobal.org</a:t>
            </a:r>
            <a:endParaRPr lang="en-US" dirty="0"/>
          </a:p>
        </p:txBody>
      </p:sp>
      <p:sp>
        <p:nvSpPr>
          <p:cNvPr id="4" name="Slide Number Placeholder 3">
            <a:extLst>
              <a:ext uri="{FF2B5EF4-FFF2-40B4-BE49-F238E27FC236}">
                <a16:creationId xmlns:a16="http://schemas.microsoft.com/office/drawing/2014/main" id="{CDCEDB4E-D083-4548-A86E-8D092981D7D7}"/>
              </a:ext>
            </a:extLst>
          </p:cNvPr>
          <p:cNvSpPr>
            <a:spLocks noGrp="1"/>
          </p:cNvSpPr>
          <p:nvPr>
            <p:ph type="sldNum" sz="quarter" idx="12"/>
          </p:nvPr>
        </p:nvSpPr>
        <p:spPr/>
        <p:txBody>
          <a:bodyPr/>
          <a:lstStyle/>
          <a:p>
            <a:fld id="{6D22F896-40B5-4ADD-8801-0D06FADFA095}" type="slidenum">
              <a:rPr lang="en-US" smtClean="0"/>
              <a:t>173</a:t>
            </a:fld>
            <a:endParaRPr lang="en-US" dirty="0"/>
          </a:p>
        </p:txBody>
      </p:sp>
      <p:pic>
        <p:nvPicPr>
          <p:cNvPr id="5" name="Picture 4">
            <a:extLst>
              <a:ext uri="{FF2B5EF4-FFF2-40B4-BE49-F238E27FC236}">
                <a16:creationId xmlns:a16="http://schemas.microsoft.com/office/drawing/2014/main" id="{5BE0398E-ACCF-4F9A-9D2A-1948A671A238}"/>
              </a:ext>
            </a:extLst>
          </p:cNvPr>
          <p:cNvPicPr>
            <a:picLocks noChangeAspect="1"/>
          </p:cNvPicPr>
          <p:nvPr/>
        </p:nvPicPr>
        <p:blipFill rotWithShape="1">
          <a:blip r:embed="rId2"/>
          <a:srcRect l="10362" t="31755" r="18388" b="47368"/>
          <a:stretch/>
        </p:blipFill>
        <p:spPr>
          <a:xfrm>
            <a:off x="781470" y="1915068"/>
            <a:ext cx="10572330" cy="2199732"/>
          </a:xfrm>
          <a:prstGeom prst="rect">
            <a:avLst/>
          </a:prstGeom>
        </p:spPr>
      </p:pic>
    </p:spTree>
    <p:extLst>
      <p:ext uri="{BB962C8B-B14F-4D97-AF65-F5344CB8AC3E}">
        <p14:creationId xmlns:p14="http://schemas.microsoft.com/office/powerpoint/2010/main" val="12267957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EF272A-C656-49DE-94F2-12F6D4D8876D}"/>
              </a:ext>
            </a:extLst>
          </p:cNvPr>
          <p:cNvPicPr>
            <a:picLocks noChangeAspect="1"/>
          </p:cNvPicPr>
          <p:nvPr/>
        </p:nvPicPr>
        <p:blipFill rotWithShape="1">
          <a:blip r:embed="rId2"/>
          <a:srcRect l="22905" t="22523" r="19212" b="22342"/>
          <a:stretch/>
        </p:blipFill>
        <p:spPr>
          <a:xfrm>
            <a:off x="0" y="1"/>
            <a:ext cx="12191999" cy="6817730"/>
          </a:xfrm>
          <a:prstGeom prst="rect">
            <a:avLst/>
          </a:prstGeom>
        </p:spPr>
      </p:pic>
      <p:sp>
        <p:nvSpPr>
          <p:cNvPr id="2" name="Title 1">
            <a:extLst>
              <a:ext uri="{FF2B5EF4-FFF2-40B4-BE49-F238E27FC236}">
                <a16:creationId xmlns:a16="http://schemas.microsoft.com/office/drawing/2014/main" id="{30AF844D-AFD3-458D-9710-007045C8B80C}"/>
              </a:ext>
            </a:extLst>
          </p:cNvPr>
          <p:cNvSpPr>
            <a:spLocks noGrp="1"/>
          </p:cNvSpPr>
          <p:nvPr>
            <p:ph type="title"/>
          </p:nvPr>
        </p:nvSpPr>
        <p:spPr>
          <a:xfrm>
            <a:off x="838200" y="365125"/>
            <a:ext cx="9011478" cy="787815"/>
          </a:xfrm>
        </p:spPr>
        <p:txBody>
          <a:bodyPr/>
          <a:lstStyle/>
          <a:p>
            <a:r>
              <a:rPr lang="en-US" b="1"/>
              <a:t>GBA Chapter Locations</a:t>
            </a:r>
            <a:endParaRPr lang="en-US" b="1" dirty="0"/>
          </a:p>
        </p:txBody>
      </p:sp>
      <p:sp>
        <p:nvSpPr>
          <p:cNvPr id="3" name="Footer Placeholder 2">
            <a:extLst>
              <a:ext uri="{FF2B5EF4-FFF2-40B4-BE49-F238E27FC236}">
                <a16:creationId xmlns:a16="http://schemas.microsoft.com/office/drawing/2014/main" id="{DA7F44CA-47E6-4FB9-8E8E-A152B88B9B40}"/>
              </a:ext>
            </a:extLst>
          </p:cNvPr>
          <p:cNvSpPr>
            <a:spLocks noGrp="1"/>
          </p:cNvSpPr>
          <p:nvPr>
            <p:ph type="ftr" sz="quarter" idx="11"/>
          </p:nvPr>
        </p:nvSpPr>
        <p:spPr>
          <a:xfrm>
            <a:off x="4038600" y="6356350"/>
            <a:ext cx="4114800" cy="365125"/>
          </a:xfrm>
        </p:spPr>
        <p:txBody>
          <a:bodyPr/>
          <a:lstStyle/>
          <a:p>
            <a:r>
              <a:rPr lang="en-US"/>
              <a:t>www.GBAglobal.org</a:t>
            </a:r>
            <a:endParaRPr lang="en-US" dirty="0"/>
          </a:p>
        </p:txBody>
      </p:sp>
      <p:sp>
        <p:nvSpPr>
          <p:cNvPr id="4" name="Slide Number Placeholder 3">
            <a:extLst>
              <a:ext uri="{FF2B5EF4-FFF2-40B4-BE49-F238E27FC236}">
                <a16:creationId xmlns:a16="http://schemas.microsoft.com/office/drawing/2014/main" id="{519260C7-3062-4D61-8218-6BE9BCEE2F15}"/>
              </a:ext>
            </a:extLst>
          </p:cNvPr>
          <p:cNvSpPr>
            <a:spLocks noGrp="1"/>
          </p:cNvSpPr>
          <p:nvPr>
            <p:ph type="sldNum" sz="quarter" idx="12"/>
          </p:nvPr>
        </p:nvSpPr>
        <p:spPr>
          <a:xfrm>
            <a:off x="8610600" y="6356350"/>
            <a:ext cx="2743200" cy="365125"/>
          </a:xfrm>
        </p:spPr>
        <p:txBody>
          <a:bodyPr/>
          <a:lstStyle/>
          <a:p>
            <a:fld id="{6D22F896-40B5-4ADD-8801-0D06FADFA095}" type="slidenum">
              <a:rPr lang="en-US" smtClean="0"/>
              <a:t>174</a:t>
            </a:fld>
            <a:endParaRPr lang="en-US" dirty="0"/>
          </a:p>
        </p:txBody>
      </p:sp>
    </p:spTree>
    <p:extLst>
      <p:ext uri="{BB962C8B-B14F-4D97-AF65-F5344CB8AC3E}">
        <p14:creationId xmlns:p14="http://schemas.microsoft.com/office/powerpoint/2010/main" val="4949634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496899-BB48-4D53-958B-873EED993B7C}"/>
              </a:ext>
            </a:extLst>
          </p:cNvPr>
          <p:cNvSpPr>
            <a:spLocks noGrp="1"/>
          </p:cNvSpPr>
          <p:nvPr>
            <p:ph type="title"/>
          </p:nvPr>
        </p:nvSpPr>
        <p:spPr/>
        <p:txBody>
          <a:bodyPr/>
          <a:lstStyle/>
          <a:p>
            <a:r>
              <a:rPr lang="en-US" dirty="0"/>
              <a:t>GBA Working Groups</a:t>
            </a:r>
          </a:p>
        </p:txBody>
      </p:sp>
      <p:sp>
        <p:nvSpPr>
          <p:cNvPr id="5" name="Footer Placeholder 4">
            <a:extLst>
              <a:ext uri="{FF2B5EF4-FFF2-40B4-BE49-F238E27FC236}">
                <a16:creationId xmlns:a16="http://schemas.microsoft.com/office/drawing/2014/main" id="{583AFCE2-A1BC-4675-831E-651A163EBC97}"/>
              </a:ext>
            </a:extLst>
          </p:cNvPr>
          <p:cNvSpPr>
            <a:spLocks noGrp="1"/>
          </p:cNvSpPr>
          <p:nvPr>
            <p:ph type="ftr" sz="quarter" idx="11"/>
          </p:nvPr>
        </p:nvSpPr>
        <p:spPr/>
        <p:txBody>
          <a:bodyPr/>
          <a:lstStyle/>
          <a:p>
            <a:r>
              <a:rPr lang="en-US" dirty="0"/>
              <a:t>www.GBAglobal.org</a:t>
            </a:r>
          </a:p>
        </p:txBody>
      </p:sp>
      <p:sp>
        <p:nvSpPr>
          <p:cNvPr id="6" name="Slide Number Placeholder 5">
            <a:extLst>
              <a:ext uri="{FF2B5EF4-FFF2-40B4-BE49-F238E27FC236}">
                <a16:creationId xmlns:a16="http://schemas.microsoft.com/office/drawing/2014/main" id="{8CCEBEE1-4DA1-48C0-AE9F-C448F8B559B2}"/>
              </a:ext>
            </a:extLst>
          </p:cNvPr>
          <p:cNvSpPr>
            <a:spLocks noGrp="1"/>
          </p:cNvSpPr>
          <p:nvPr>
            <p:ph type="sldNum" sz="quarter" idx="12"/>
          </p:nvPr>
        </p:nvSpPr>
        <p:spPr/>
        <p:txBody>
          <a:bodyPr/>
          <a:lstStyle/>
          <a:p>
            <a:fld id="{6D22F896-40B5-4ADD-8801-0D06FADFA095}" type="slidenum">
              <a:rPr lang="en-US" smtClean="0"/>
              <a:t>175</a:t>
            </a:fld>
            <a:endParaRPr lang="en-US" dirty="0"/>
          </a:p>
        </p:txBody>
      </p:sp>
      <p:sp>
        <p:nvSpPr>
          <p:cNvPr id="10" name="TextBox 9">
            <a:extLst>
              <a:ext uri="{FF2B5EF4-FFF2-40B4-BE49-F238E27FC236}">
                <a16:creationId xmlns:a16="http://schemas.microsoft.com/office/drawing/2014/main" id="{A5BF3411-DBA9-4814-A157-6C3EBEB821A5}"/>
              </a:ext>
            </a:extLst>
          </p:cNvPr>
          <p:cNvSpPr txBox="1"/>
          <p:nvPr/>
        </p:nvSpPr>
        <p:spPr>
          <a:xfrm>
            <a:off x="1962911" y="1285280"/>
            <a:ext cx="4979819" cy="5262979"/>
          </a:xfrm>
          <a:prstGeom prst="rect">
            <a:avLst/>
          </a:prstGeom>
          <a:noFill/>
        </p:spPr>
        <p:txBody>
          <a:bodyPr wrap="square" rtlCol="0">
            <a:spAutoFit/>
          </a:bodyPr>
          <a:lstStyle/>
          <a:p>
            <a:r>
              <a:rPr lang="en-US" sz="2400" dirty="0"/>
              <a:t>Acquisition Management</a:t>
            </a:r>
          </a:p>
          <a:p>
            <a:r>
              <a:rPr lang="en-US" sz="2400" dirty="0"/>
              <a:t>Asset Management</a:t>
            </a:r>
          </a:p>
          <a:p>
            <a:r>
              <a:rPr lang="en-US" sz="2400" dirty="0"/>
              <a:t>Big Data</a:t>
            </a:r>
          </a:p>
          <a:p>
            <a:r>
              <a:rPr lang="en-US" sz="2400" dirty="0"/>
              <a:t>Budgeting, Acct &amp; Transparency</a:t>
            </a:r>
          </a:p>
          <a:p>
            <a:r>
              <a:rPr lang="en-US" sz="2400" dirty="0"/>
              <a:t>Cannabis</a:t>
            </a:r>
          </a:p>
          <a:p>
            <a:r>
              <a:rPr lang="en-US" sz="2400" dirty="0"/>
              <a:t>Contract Management</a:t>
            </a:r>
          </a:p>
          <a:p>
            <a:r>
              <a:rPr lang="en-US" sz="2400" dirty="0"/>
              <a:t>Cybersecurity</a:t>
            </a:r>
          </a:p>
          <a:p>
            <a:r>
              <a:rPr lang="en-US" sz="2400" dirty="0"/>
              <a:t>Economic Analysis</a:t>
            </a:r>
          </a:p>
          <a:p>
            <a:r>
              <a:rPr lang="en-US" sz="2400" dirty="0"/>
              <a:t>Education &amp; Training</a:t>
            </a:r>
          </a:p>
          <a:p>
            <a:r>
              <a:rPr lang="en-US" sz="2400" dirty="0"/>
              <a:t>Energy</a:t>
            </a:r>
          </a:p>
          <a:p>
            <a:r>
              <a:rPr lang="en-US" sz="2400" dirty="0"/>
              <a:t>Financial Regulatory &amp; Compliance</a:t>
            </a:r>
          </a:p>
          <a:p>
            <a:r>
              <a:rPr lang="en-US" sz="2400" dirty="0"/>
              <a:t>Government Ontology</a:t>
            </a:r>
          </a:p>
          <a:p>
            <a:r>
              <a:rPr lang="en-US" sz="2400" dirty="0"/>
              <a:t>Health Care</a:t>
            </a:r>
          </a:p>
          <a:p>
            <a:pPr marL="342900" indent="-342900">
              <a:buFont typeface="Arial" panose="020B0604020202020204" pitchFamily="34" charset="0"/>
              <a:buChar char="•"/>
            </a:pPr>
            <a:endParaRPr lang="en-US" sz="2400" dirty="0"/>
          </a:p>
        </p:txBody>
      </p:sp>
      <p:sp>
        <p:nvSpPr>
          <p:cNvPr id="13" name="TextBox 12">
            <a:extLst>
              <a:ext uri="{FF2B5EF4-FFF2-40B4-BE49-F238E27FC236}">
                <a16:creationId xmlns:a16="http://schemas.microsoft.com/office/drawing/2014/main" id="{FFE83E01-6EE4-4B95-B84F-EEEB43590E17}"/>
              </a:ext>
            </a:extLst>
          </p:cNvPr>
          <p:cNvSpPr txBox="1"/>
          <p:nvPr/>
        </p:nvSpPr>
        <p:spPr>
          <a:xfrm>
            <a:off x="7585014" y="1285280"/>
            <a:ext cx="4234095" cy="4893647"/>
          </a:xfrm>
          <a:prstGeom prst="rect">
            <a:avLst/>
          </a:prstGeom>
          <a:noFill/>
        </p:spPr>
        <p:txBody>
          <a:bodyPr wrap="square" rtlCol="0">
            <a:spAutoFit/>
          </a:bodyPr>
          <a:lstStyle/>
          <a:p>
            <a:r>
              <a:rPr lang="en-US" sz="2400" dirty="0"/>
              <a:t>Identity Management</a:t>
            </a:r>
          </a:p>
          <a:p>
            <a:r>
              <a:rPr lang="en-US" sz="2400" dirty="0"/>
              <a:t>Insurance</a:t>
            </a:r>
          </a:p>
          <a:p>
            <a:r>
              <a:rPr lang="en-US" sz="2400" dirty="0"/>
              <a:t>Intellectual Property (IP)</a:t>
            </a:r>
          </a:p>
          <a:p>
            <a:r>
              <a:rPr lang="en-US" sz="2400" dirty="0"/>
              <a:t>Land Titling</a:t>
            </a:r>
          </a:p>
          <a:p>
            <a:r>
              <a:rPr lang="en-US" sz="2400" dirty="0"/>
              <a:t>Law Enforcement</a:t>
            </a:r>
          </a:p>
          <a:p>
            <a:r>
              <a:rPr lang="en-US" sz="2400" dirty="0"/>
              <a:t>Legislative &amp; Policy</a:t>
            </a:r>
          </a:p>
          <a:p>
            <a:r>
              <a:rPr lang="en-US" sz="2400" dirty="0"/>
              <a:t>Mining &amp; Cryptocurrency</a:t>
            </a:r>
          </a:p>
          <a:p>
            <a:r>
              <a:rPr lang="en-US" sz="2400" dirty="0"/>
              <a:t>Records Management</a:t>
            </a:r>
          </a:p>
          <a:p>
            <a:r>
              <a:rPr lang="en-US" sz="2400" dirty="0"/>
              <a:t>Smart City</a:t>
            </a:r>
          </a:p>
          <a:p>
            <a:r>
              <a:rPr lang="en-US" sz="2400" dirty="0"/>
              <a:t>Supply Chain</a:t>
            </a:r>
          </a:p>
          <a:p>
            <a:r>
              <a:rPr lang="en-US" sz="2400" dirty="0"/>
              <a:t>Taxes</a:t>
            </a:r>
          </a:p>
          <a:p>
            <a:r>
              <a:rPr lang="en-US" sz="2400" dirty="0"/>
              <a:t>Telcom, Internet &amp; Comms</a:t>
            </a:r>
          </a:p>
          <a:p>
            <a:r>
              <a:rPr lang="en-US" sz="2400" dirty="0"/>
              <a:t>Voting</a:t>
            </a:r>
          </a:p>
        </p:txBody>
      </p:sp>
    </p:spTree>
    <p:extLst>
      <p:ext uri="{BB962C8B-B14F-4D97-AF65-F5344CB8AC3E}">
        <p14:creationId xmlns:p14="http://schemas.microsoft.com/office/powerpoint/2010/main" val="17167547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8327-8020-49AC-A0F7-F6588BB26868}"/>
              </a:ext>
            </a:extLst>
          </p:cNvPr>
          <p:cNvSpPr>
            <a:spLocks noGrp="1"/>
          </p:cNvSpPr>
          <p:nvPr>
            <p:ph type="title"/>
          </p:nvPr>
        </p:nvSpPr>
        <p:spPr/>
        <p:txBody>
          <a:bodyPr>
            <a:normAutofit fontScale="90000"/>
          </a:bodyPr>
          <a:lstStyle/>
          <a:p>
            <a:r>
              <a:rPr lang="en-US" dirty="0"/>
              <a:t>GBA Professional Networking Platform</a:t>
            </a:r>
          </a:p>
        </p:txBody>
      </p:sp>
      <p:sp>
        <p:nvSpPr>
          <p:cNvPr id="4" name="Footer Placeholder 3">
            <a:extLst>
              <a:ext uri="{FF2B5EF4-FFF2-40B4-BE49-F238E27FC236}">
                <a16:creationId xmlns:a16="http://schemas.microsoft.com/office/drawing/2014/main" id="{580C1CB4-CBEA-4A61-9492-19E4A0AD1009}"/>
              </a:ext>
            </a:extLst>
          </p:cNvPr>
          <p:cNvSpPr>
            <a:spLocks noGrp="1"/>
          </p:cNvSpPr>
          <p:nvPr>
            <p:ph type="ftr" sz="quarter" idx="11"/>
          </p:nvPr>
        </p:nvSpPr>
        <p:spPr/>
        <p:txBody>
          <a:bodyPr/>
          <a:lstStyle/>
          <a:p>
            <a:r>
              <a:rPr lang="en-US"/>
              <a:t>www.GBAglobal.org</a:t>
            </a:r>
            <a:endParaRPr lang="en-US" dirty="0"/>
          </a:p>
        </p:txBody>
      </p:sp>
      <p:sp>
        <p:nvSpPr>
          <p:cNvPr id="5" name="Slide Number Placeholder 4">
            <a:extLst>
              <a:ext uri="{FF2B5EF4-FFF2-40B4-BE49-F238E27FC236}">
                <a16:creationId xmlns:a16="http://schemas.microsoft.com/office/drawing/2014/main" id="{46DAC19F-6B5A-4CBF-8770-F2D9BC9BFDB8}"/>
              </a:ext>
            </a:extLst>
          </p:cNvPr>
          <p:cNvSpPr>
            <a:spLocks noGrp="1"/>
          </p:cNvSpPr>
          <p:nvPr>
            <p:ph type="sldNum" sz="quarter" idx="12"/>
          </p:nvPr>
        </p:nvSpPr>
        <p:spPr/>
        <p:txBody>
          <a:bodyPr/>
          <a:lstStyle/>
          <a:p>
            <a:fld id="{6D22F896-40B5-4ADD-8801-0D06FADFA095}" type="slidenum">
              <a:rPr lang="en-US" smtClean="0"/>
              <a:t>176</a:t>
            </a:fld>
            <a:endParaRPr lang="en-US" dirty="0"/>
          </a:p>
        </p:txBody>
      </p:sp>
      <p:pic>
        <p:nvPicPr>
          <p:cNvPr id="6" name="Picture 5">
            <a:extLst>
              <a:ext uri="{FF2B5EF4-FFF2-40B4-BE49-F238E27FC236}">
                <a16:creationId xmlns:a16="http://schemas.microsoft.com/office/drawing/2014/main" id="{26E0CF32-C9B5-4FEA-B6B0-BB9E3BFFAF7F}"/>
              </a:ext>
            </a:extLst>
          </p:cNvPr>
          <p:cNvPicPr>
            <a:picLocks noChangeAspect="1"/>
          </p:cNvPicPr>
          <p:nvPr/>
        </p:nvPicPr>
        <p:blipFill rotWithShape="1">
          <a:blip r:embed="rId2"/>
          <a:srcRect l="4243" t="16813" r="3585" b="3333"/>
          <a:stretch/>
        </p:blipFill>
        <p:spPr>
          <a:xfrm>
            <a:off x="1455821" y="1378283"/>
            <a:ext cx="10214811" cy="4978067"/>
          </a:xfrm>
          <a:prstGeom prst="rect">
            <a:avLst/>
          </a:prstGeom>
        </p:spPr>
      </p:pic>
    </p:spTree>
    <p:extLst>
      <p:ext uri="{BB962C8B-B14F-4D97-AF65-F5344CB8AC3E}">
        <p14:creationId xmlns:p14="http://schemas.microsoft.com/office/powerpoint/2010/main" val="23167935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6BF1-9FF6-4131-910F-E8BD3DE0341C}"/>
              </a:ext>
            </a:extLst>
          </p:cNvPr>
          <p:cNvSpPr>
            <a:spLocks noGrp="1"/>
          </p:cNvSpPr>
          <p:nvPr>
            <p:ph type="title"/>
          </p:nvPr>
        </p:nvSpPr>
        <p:spPr>
          <a:xfrm>
            <a:off x="648929" y="629266"/>
            <a:ext cx="3651467" cy="1676603"/>
          </a:xfrm>
        </p:spPr>
        <p:txBody>
          <a:bodyPr>
            <a:normAutofit/>
          </a:bodyPr>
          <a:lstStyle/>
          <a:p>
            <a:r>
              <a:rPr lang="en-US"/>
              <a:t>Looking Ahead</a:t>
            </a:r>
          </a:p>
        </p:txBody>
      </p:sp>
      <p:sp>
        <p:nvSpPr>
          <p:cNvPr id="3" name="Content Placeholder 2">
            <a:extLst>
              <a:ext uri="{FF2B5EF4-FFF2-40B4-BE49-F238E27FC236}">
                <a16:creationId xmlns:a16="http://schemas.microsoft.com/office/drawing/2014/main" id="{BAF69033-C2F1-4BFD-A70A-E186FABAED4A}"/>
              </a:ext>
            </a:extLst>
          </p:cNvPr>
          <p:cNvSpPr>
            <a:spLocks noGrp="1"/>
          </p:cNvSpPr>
          <p:nvPr>
            <p:ph idx="1"/>
          </p:nvPr>
        </p:nvSpPr>
        <p:spPr>
          <a:xfrm>
            <a:off x="648931" y="2438400"/>
            <a:ext cx="3651466" cy="3785419"/>
          </a:xfrm>
        </p:spPr>
        <p:txBody>
          <a:bodyPr>
            <a:normAutofit/>
          </a:bodyPr>
          <a:lstStyle/>
          <a:p>
            <a:r>
              <a:rPr lang="en-US" sz="1800"/>
              <a:t>Questions?</a:t>
            </a:r>
          </a:p>
          <a:p>
            <a:r>
              <a:rPr lang="en-US" sz="1800"/>
              <a:t>Thoughts?</a:t>
            </a:r>
          </a:p>
          <a:p>
            <a:r>
              <a:rPr lang="en-US" sz="1800"/>
              <a:t>Recommendations?</a:t>
            </a:r>
          </a:p>
        </p:txBody>
      </p:sp>
      <p:sp>
        <p:nvSpPr>
          <p:cNvPr id="5" name="Footer Placeholder 4">
            <a:extLst>
              <a:ext uri="{FF2B5EF4-FFF2-40B4-BE49-F238E27FC236}">
                <a16:creationId xmlns:a16="http://schemas.microsoft.com/office/drawing/2014/main" id="{52954FE0-B3AA-4F59-9EF7-E7E68CB2C921}"/>
              </a:ext>
            </a:extLst>
          </p:cNvPr>
          <p:cNvSpPr>
            <a:spLocks noGrp="1"/>
          </p:cNvSpPr>
          <p:nvPr>
            <p:ph type="ftr" sz="quarter" idx="11"/>
          </p:nvPr>
        </p:nvSpPr>
        <p:spPr>
          <a:xfrm>
            <a:off x="2133599" y="6356350"/>
            <a:ext cx="2166795" cy="365125"/>
          </a:xfrm>
        </p:spPr>
        <p:txBody>
          <a:bodyPr>
            <a:normAutofit/>
          </a:bodyPr>
          <a:lstStyle/>
          <a:p>
            <a:pPr algn="l">
              <a:spcAft>
                <a:spcPts val="600"/>
              </a:spcAft>
            </a:pPr>
            <a:r>
              <a:rPr lang="en-US" dirty="0"/>
              <a:t>www.gbaglobal.org</a:t>
            </a:r>
          </a:p>
        </p:txBody>
      </p:sp>
      <p:pic>
        <p:nvPicPr>
          <p:cNvPr id="8194" name="Picture 2" descr="light black and white road white texture number sign line symbol shadow darkness black monochrome straight font arrow symmetry change shape forward ahead monochrome photography computer wallpaper">
            <a:extLst>
              <a:ext uri="{FF2B5EF4-FFF2-40B4-BE49-F238E27FC236}">
                <a16:creationId xmlns:a16="http://schemas.microsoft.com/office/drawing/2014/main" id="{D9DEA2E8-7628-4C60-9D9B-B3C6DE10FE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88" r="11797" b="-1"/>
          <a:stretch/>
        </p:blipFill>
        <p:spPr bwMode="auto">
          <a:xfrm>
            <a:off x="4639056" y="10"/>
            <a:ext cx="7552944" cy="685799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6" name="Slide Number Placeholder 5">
            <a:extLst>
              <a:ext uri="{FF2B5EF4-FFF2-40B4-BE49-F238E27FC236}">
                <a16:creationId xmlns:a16="http://schemas.microsoft.com/office/drawing/2014/main" id="{A3202FE5-4D7D-4BB9-B611-FF37B876ABCF}"/>
              </a:ext>
            </a:extLst>
          </p:cNvPr>
          <p:cNvSpPr>
            <a:spLocks noGrp="1"/>
          </p:cNvSpPr>
          <p:nvPr>
            <p:ph type="sldNum" sz="quarter" idx="12"/>
          </p:nvPr>
        </p:nvSpPr>
        <p:spPr>
          <a:xfrm>
            <a:off x="10853928" y="6356350"/>
            <a:ext cx="685800" cy="365125"/>
          </a:xfrm>
        </p:spPr>
        <p:txBody>
          <a:bodyPr>
            <a:normAutofit/>
          </a:bodyPr>
          <a:lstStyle/>
          <a:p>
            <a:pPr algn="l">
              <a:spcAft>
                <a:spcPts val="600"/>
              </a:spcAft>
            </a:pPr>
            <a:fld id="{B8F76141-A522-4F90-BDB2-A159F9DA2835}" type="slidenum">
              <a:rPr lang="en-US">
                <a:solidFill>
                  <a:srgbClr val="FFFFFF"/>
                </a:solidFill>
              </a:rPr>
              <a:pPr algn="l">
                <a:spcAft>
                  <a:spcPts val="600"/>
                </a:spcAft>
              </a:pPr>
              <a:t>177</a:t>
            </a:fld>
            <a:endParaRPr lang="en-US">
              <a:solidFill>
                <a:srgbClr val="FFFFFF"/>
              </a:solidFill>
            </a:endParaRPr>
          </a:p>
        </p:txBody>
      </p:sp>
    </p:spTree>
    <p:extLst>
      <p:ext uri="{BB962C8B-B14F-4D97-AF65-F5344CB8AC3E}">
        <p14:creationId xmlns:p14="http://schemas.microsoft.com/office/powerpoint/2010/main" val="85079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t>Digital Asset</a:t>
            </a:r>
            <a:r>
              <a:rPr lang="en-US" dirty="0"/>
              <a:t>s</a:t>
            </a:r>
            <a:r>
              <a:rPr lang="en" dirty="0"/>
              <a:t> </a:t>
            </a:r>
          </a:p>
        </p:txBody>
      </p:sp>
      <p:sp>
        <p:nvSpPr>
          <p:cNvPr id="153" name="Shape 153"/>
          <p:cNvSpPr txBox="1">
            <a:spLocks noGrp="1"/>
          </p:cNvSpPr>
          <p:nvPr>
            <p:ph type="body" idx="1"/>
          </p:nvPr>
        </p:nvSpPr>
        <p:spPr>
          <a:xfrm>
            <a:off x="415601" y="1527727"/>
            <a:ext cx="11360799" cy="1532608"/>
          </a:xfrm>
          <a:prstGeom prst="rect">
            <a:avLst/>
          </a:prstGeom>
          <a:noFill/>
          <a:ln>
            <a:noFill/>
          </a:ln>
        </p:spPr>
        <p:txBody>
          <a:bodyPr vert="horz" lIns="121900" tIns="121900" rIns="121900" bIns="121900" rtlCol="0" anchor="t" anchorCtr="0">
            <a:noAutofit/>
          </a:bodyPr>
          <a:lstStyle/>
          <a:p>
            <a:pPr>
              <a:spcAft>
                <a:spcPts val="0"/>
              </a:spcAft>
              <a:buSzPct val="25000"/>
            </a:pPr>
            <a:r>
              <a:rPr lang="en" b="1" u="none" strike="noStrike" cap="none" dirty="0">
                <a:solidFill>
                  <a:schemeClr val="dk1"/>
                </a:solidFill>
                <a:highlight>
                  <a:srgbClr val="FFFFFF"/>
                </a:highlight>
                <a:latin typeface="Calibri"/>
                <a:ea typeface="Calibri"/>
                <a:cs typeface="Calibri"/>
                <a:sym typeface="Calibri"/>
              </a:rPr>
              <a:t>A digital asset is anything that exists in a binary format and comes with the right to use. Data that do not possess that right are not considered assets. Digital assets include but are not exclusive to: </a:t>
            </a:r>
            <a:endParaRPr lang="en-US" b="1" u="none" strike="noStrike" cap="none" dirty="0">
              <a:solidFill>
                <a:schemeClr val="dk1"/>
              </a:solidFill>
              <a:highlight>
                <a:srgbClr val="FFFFFF"/>
              </a:highlight>
              <a:latin typeface="Calibri"/>
              <a:ea typeface="Calibri"/>
              <a:cs typeface="Calibri"/>
              <a:sym typeface="Calibri"/>
            </a:endParaRPr>
          </a:p>
          <a:p>
            <a:pPr>
              <a:spcAft>
                <a:spcPts val="0"/>
              </a:spcAft>
              <a:buSzPct val="25000"/>
            </a:pPr>
            <a:endParaRPr lang="en-US" b="1" u="none" strike="noStrike" cap="none" dirty="0">
              <a:solidFill>
                <a:schemeClr val="dk1"/>
              </a:solidFill>
              <a:highlight>
                <a:srgbClr val="FFFFFF"/>
              </a:highlight>
              <a:latin typeface="Calibri"/>
              <a:ea typeface="Calibri"/>
              <a:cs typeface="Calibri"/>
              <a:sym typeface="Calibri"/>
            </a:endParaRPr>
          </a:p>
          <a:p>
            <a:pPr>
              <a:spcAft>
                <a:spcPts val="0"/>
              </a:spcAft>
              <a:buSzPct val="25000"/>
            </a:pPr>
            <a:endParaRPr sz="1467" dirty="0">
              <a:solidFill>
                <a:schemeClr val="dk1"/>
              </a:solidFill>
              <a:highlight>
                <a:srgbClr val="FFFFFF"/>
              </a:highlight>
              <a:latin typeface="Calibri"/>
              <a:ea typeface="Calibri"/>
              <a:cs typeface="Calibri"/>
              <a:sym typeface="Calibri"/>
            </a:endParaRPr>
          </a:p>
        </p:txBody>
      </p:sp>
      <p:sp>
        <p:nvSpPr>
          <p:cNvPr id="154" name="Shape 154"/>
          <p:cNvSpPr txBox="1"/>
          <p:nvPr/>
        </p:nvSpPr>
        <p:spPr>
          <a:xfrm>
            <a:off x="5984901" y="2957234"/>
            <a:ext cx="4252799" cy="2126399"/>
          </a:xfrm>
          <a:prstGeom prst="rect">
            <a:avLst/>
          </a:prstGeom>
          <a:noFill/>
          <a:ln>
            <a:noFill/>
          </a:ln>
        </p:spPr>
        <p:txBody>
          <a:bodyPr lIns="121900" tIns="121900" rIns="121900" bIns="121900" anchor="t" anchorCtr="0">
            <a:noAutofit/>
          </a:bodyPr>
          <a:lstStyle/>
          <a:p>
            <a:pPr>
              <a:buClr>
                <a:srgbClr val="000000"/>
              </a:buClr>
            </a:pPr>
            <a:endParaRPr sz="1867">
              <a:solidFill>
                <a:srgbClr val="000000"/>
              </a:solidFill>
              <a:latin typeface="Arial"/>
              <a:ea typeface="Arial"/>
              <a:cs typeface="Arial"/>
              <a:sym typeface="Arial"/>
            </a:endParaRPr>
          </a:p>
        </p:txBody>
      </p:sp>
      <p:pic>
        <p:nvPicPr>
          <p:cNvPr id="156" name="Shape 156"/>
          <p:cNvPicPr preferRelativeResize="0"/>
          <p:nvPr/>
        </p:nvPicPr>
        <p:blipFill rotWithShape="1">
          <a:blip r:embed="rId3">
            <a:alphaModFix/>
          </a:blip>
          <a:srcRect/>
          <a:stretch/>
        </p:blipFill>
        <p:spPr>
          <a:xfrm>
            <a:off x="8278563" y="2804893"/>
            <a:ext cx="3733611" cy="2713591"/>
          </a:xfrm>
          <a:prstGeom prst="rect">
            <a:avLst/>
          </a:prstGeom>
          <a:noFill/>
          <a:ln>
            <a:noFill/>
          </a:ln>
        </p:spPr>
      </p:pic>
      <p:sp>
        <p:nvSpPr>
          <p:cNvPr id="157" name="Shape 157"/>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18</a:t>
            </a:fld>
            <a:endParaRPr lang="en" sz="1867" dirty="0">
              <a:solidFill>
                <a:srgbClr val="000000"/>
              </a:solidFill>
              <a:latin typeface="Arial"/>
              <a:ea typeface="Arial"/>
              <a:cs typeface="Arial"/>
              <a:sym typeface="Arial"/>
            </a:endParaRPr>
          </a:p>
        </p:txBody>
      </p:sp>
      <p:sp>
        <p:nvSpPr>
          <p:cNvPr id="10" name="Shape 434"/>
          <p:cNvSpPr txBox="1">
            <a:spLocks/>
          </p:cNvSpPr>
          <p:nvPr/>
        </p:nvSpPr>
        <p:spPr>
          <a:xfrm>
            <a:off x="712721" y="2962719"/>
            <a:ext cx="3733480" cy="3763667"/>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pPr marL="609585" indent="-457189">
              <a:lnSpc>
                <a:spcPct val="100000"/>
              </a:lnSpc>
              <a:spcBef>
                <a:spcPts val="800"/>
              </a:spcBef>
              <a:spcAft>
                <a:spcPts val="800"/>
              </a:spcAft>
              <a:buClr>
                <a:srgbClr val="000000"/>
              </a:buClr>
              <a:buSzPct val="100000"/>
              <a:buFont typeface="Calibri"/>
              <a:buChar char="●"/>
            </a:pPr>
            <a:r>
              <a:rPr lang="en" sz="2400" b="1" dirty="0">
                <a:solidFill>
                  <a:schemeClr val="dk1"/>
                </a:solidFill>
                <a:highlight>
                  <a:srgbClr val="FFFFFF"/>
                </a:highlight>
                <a:latin typeface="Calibri"/>
                <a:ea typeface="Calibri"/>
                <a:cs typeface="Calibri"/>
                <a:sym typeface="Calibri"/>
              </a:rPr>
              <a:t>Intellectual property</a:t>
            </a:r>
            <a:endParaRPr lang="en-US" sz="2400" b="1" dirty="0">
              <a:solidFill>
                <a:schemeClr val="dk1"/>
              </a:solidFill>
              <a:highlight>
                <a:srgbClr val="FFFFFF"/>
              </a:highlight>
              <a:latin typeface="Calibri"/>
              <a:ea typeface="Calibri"/>
              <a:cs typeface="Calibri"/>
              <a:sym typeface="Calibri"/>
            </a:endParaRPr>
          </a:p>
          <a:p>
            <a:pPr marL="1219170" lvl="1" indent="-457189">
              <a:lnSpc>
                <a:spcPct val="100000"/>
              </a:lnSpc>
              <a:spcBef>
                <a:spcPts val="800"/>
              </a:spcBef>
              <a:spcAft>
                <a:spcPts val="800"/>
              </a:spcAft>
              <a:buClr>
                <a:srgbClr val="000000"/>
              </a:buClr>
              <a:buSzPct val="100000"/>
              <a:buFont typeface="Calibri"/>
              <a:buChar char="●"/>
            </a:pPr>
            <a:r>
              <a:rPr lang="en" sz="1867" dirty="0">
                <a:solidFill>
                  <a:schemeClr val="dk1"/>
                </a:solidFill>
                <a:highlight>
                  <a:srgbClr val="FFFFFF"/>
                </a:highlight>
                <a:latin typeface="Calibri"/>
                <a:ea typeface="Calibri"/>
                <a:cs typeface="Calibri"/>
                <a:sym typeface="Calibri"/>
              </a:rPr>
              <a:t>Video</a:t>
            </a:r>
            <a:endParaRPr lang="en-US" sz="1867" dirty="0">
              <a:solidFill>
                <a:schemeClr val="dk1"/>
              </a:solidFill>
              <a:highlight>
                <a:srgbClr val="FFFFFF"/>
              </a:highlight>
              <a:latin typeface="Calibri"/>
              <a:ea typeface="Calibri"/>
              <a:cs typeface="Calibri"/>
              <a:sym typeface="Calibri"/>
            </a:endParaRPr>
          </a:p>
          <a:p>
            <a:pPr marL="1219170" lvl="1" indent="-457189">
              <a:lnSpc>
                <a:spcPct val="100000"/>
              </a:lnSpc>
              <a:spcBef>
                <a:spcPts val="800"/>
              </a:spcBef>
              <a:spcAft>
                <a:spcPts val="800"/>
              </a:spcAft>
              <a:buClr>
                <a:srgbClr val="000000"/>
              </a:buClr>
              <a:buSzPct val="100000"/>
              <a:buFont typeface="Calibri"/>
              <a:buChar char="●"/>
            </a:pPr>
            <a:r>
              <a:rPr lang="en" sz="1867" dirty="0">
                <a:solidFill>
                  <a:schemeClr val="dk1"/>
                </a:solidFill>
                <a:highlight>
                  <a:srgbClr val="FFFFFF"/>
                </a:highlight>
                <a:latin typeface="Calibri"/>
                <a:ea typeface="Calibri"/>
                <a:cs typeface="Calibri"/>
                <a:sym typeface="Calibri"/>
              </a:rPr>
              <a:t>Audio recording</a:t>
            </a:r>
            <a:endParaRPr lang="en-US" sz="1867" dirty="0">
              <a:solidFill>
                <a:schemeClr val="dk1"/>
              </a:solidFill>
              <a:highlight>
                <a:srgbClr val="FFFFFF"/>
              </a:highlight>
              <a:latin typeface="Calibri"/>
              <a:ea typeface="Calibri"/>
              <a:cs typeface="Calibri"/>
              <a:sym typeface="Calibri"/>
            </a:endParaRPr>
          </a:p>
          <a:p>
            <a:pPr marL="609585" indent="-457189">
              <a:lnSpc>
                <a:spcPct val="100000"/>
              </a:lnSpc>
              <a:spcBef>
                <a:spcPts val="800"/>
              </a:spcBef>
              <a:spcAft>
                <a:spcPts val="800"/>
              </a:spcAft>
              <a:buClr>
                <a:srgbClr val="000000"/>
              </a:buClr>
              <a:buSzPct val="100000"/>
              <a:buFont typeface="Calibri"/>
              <a:buChar char="●"/>
            </a:pPr>
            <a:r>
              <a:rPr lang="en" sz="2400" b="1" dirty="0">
                <a:solidFill>
                  <a:schemeClr val="dk1"/>
                </a:solidFill>
                <a:highlight>
                  <a:srgbClr val="FFFFFF"/>
                </a:highlight>
                <a:latin typeface="Calibri"/>
                <a:ea typeface="Calibri"/>
                <a:cs typeface="Calibri"/>
                <a:sym typeface="Calibri"/>
              </a:rPr>
              <a:t>Financial Instruments </a:t>
            </a:r>
          </a:p>
          <a:p>
            <a:pPr marL="1219170" lvl="1" indent="-457189">
              <a:lnSpc>
                <a:spcPct val="100000"/>
              </a:lnSpc>
              <a:spcBef>
                <a:spcPts val="800"/>
              </a:spcBef>
              <a:spcAft>
                <a:spcPts val="800"/>
              </a:spcAft>
              <a:buClr>
                <a:srgbClr val="000000"/>
              </a:buClr>
              <a:buSzPct val="100000"/>
              <a:buFont typeface="Calibri"/>
              <a:buChar char="●"/>
            </a:pPr>
            <a:r>
              <a:rPr lang="en" sz="1867" dirty="0">
                <a:solidFill>
                  <a:schemeClr val="dk1"/>
                </a:solidFill>
                <a:highlight>
                  <a:srgbClr val="FFFFFF"/>
                </a:highlight>
                <a:latin typeface="Calibri"/>
                <a:ea typeface="Calibri"/>
                <a:cs typeface="Calibri"/>
                <a:sym typeface="Calibri"/>
              </a:rPr>
              <a:t>Stocks</a:t>
            </a:r>
            <a:endParaRPr lang="en-US" sz="1867" dirty="0">
              <a:solidFill>
                <a:schemeClr val="dk1"/>
              </a:solidFill>
              <a:highlight>
                <a:srgbClr val="FFFFFF"/>
              </a:highlight>
              <a:latin typeface="Calibri"/>
              <a:ea typeface="Calibri"/>
              <a:cs typeface="Calibri"/>
              <a:sym typeface="Calibri"/>
            </a:endParaRPr>
          </a:p>
          <a:p>
            <a:pPr marL="1219170" lvl="1" indent="-457189">
              <a:lnSpc>
                <a:spcPct val="100000"/>
              </a:lnSpc>
              <a:spcBef>
                <a:spcPts val="800"/>
              </a:spcBef>
              <a:spcAft>
                <a:spcPts val="800"/>
              </a:spcAft>
              <a:buClr>
                <a:srgbClr val="000000"/>
              </a:buClr>
              <a:buSzPct val="100000"/>
              <a:buFont typeface="Calibri"/>
              <a:buChar char="●"/>
            </a:pPr>
            <a:r>
              <a:rPr lang="en-US" sz="1867" dirty="0">
                <a:solidFill>
                  <a:schemeClr val="accent1"/>
                </a:solidFill>
                <a:highlight>
                  <a:srgbClr val="FFFFFF"/>
                </a:highlight>
                <a:latin typeface="Calibri"/>
              </a:rPr>
              <a:t>Bonds</a:t>
            </a:r>
          </a:p>
          <a:p>
            <a:pPr marL="1219170" lvl="1" indent="-457189">
              <a:lnSpc>
                <a:spcPct val="100000"/>
              </a:lnSpc>
              <a:spcBef>
                <a:spcPts val="800"/>
              </a:spcBef>
              <a:spcAft>
                <a:spcPts val="800"/>
              </a:spcAft>
              <a:buClr>
                <a:srgbClr val="000000"/>
              </a:buClr>
              <a:buSzPct val="100000"/>
              <a:buFont typeface="Calibri"/>
              <a:buChar char="●"/>
            </a:pPr>
            <a:r>
              <a:rPr lang="en-US" sz="1867" dirty="0">
                <a:solidFill>
                  <a:schemeClr val="accent1"/>
                </a:solidFill>
                <a:highlight>
                  <a:srgbClr val="FFFFFF"/>
                </a:highlight>
                <a:latin typeface="Calibri"/>
              </a:rPr>
              <a:t>Currencies</a:t>
            </a:r>
          </a:p>
        </p:txBody>
      </p:sp>
      <p:sp>
        <p:nvSpPr>
          <p:cNvPr id="11" name="Shape 434"/>
          <p:cNvSpPr txBox="1">
            <a:spLocks/>
          </p:cNvSpPr>
          <p:nvPr/>
        </p:nvSpPr>
        <p:spPr>
          <a:xfrm>
            <a:off x="4548664" y="2975554"/>
            <a:ext cx="3733480" cy="2695271"/>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pPr marL="609585" indent="-457189">
              <a:lnSpc>
                <a:spcPct val="100000"/>
              </a:lnSpc>
              <a:spcBef>
                <a:spcPts val="800"/>
              </a:spcBef>
              <a:spcAft>
                <a:spcPts val="800"/>
              </a:spcAft>
              <a:buClr>
                <a:srgbClr val="000000"/>
              </a:buClr>
              <a:buSzPct val="100000"/>
              <a:buFont typeface="Calibri"/>
              <a:buChar char="●"/>
            </a:pPr>
            <a:r>
              <a:rPr lang="en" sz="2400" b="1" dirty="0">
                <a:solidFill>
                  <a:schemeClr val="dk1"/>
                </a:solidFill>
                <a:latin typeface="Calibri"/>
                <a:ea typeface="Calibri"/>
                <a:cs typeface="Calibri"/>
                <a:sym typeface="Calibri"/>
              </a:rPr>
              <a:t>Records</a:t>
            </a:r>
            <a:endParaRPr lang="en-US" sz="2400" b="1" dirty="0">
              <a:solidFill>
                <a:schemeClr val="dk1"/>
              </a:solidFill>
              <a:latin typeface="Calibri"/>
              <a:ea typeface="Calibri"/>
              <a:cs typeface="Calibri"/>
              <a:sym typeface="Calibri"/>
            </a:endParaRPr>
          </a:p>
          <a:p>
            <a:pPr marL="1219170" lvl="1" indent="-457189">
              <a:lnSpc>
                <a:spcPct val="100000"/>
              </a:lnSpc>
              <a:spcBef>
                <a:spcPts val="800"/>
              </a:spcBef>
              <a:spcAft>
                <a:spcPts val="800"/>
              </a:spcAft>
              <a:buClr>
                <a:srgbClr val="000000"/>
              </a:buClr>
              <a:buSzPct val="100000"/>
              <a:buFont typeface="Calibri"/>
              <a:buChar char="●"/>
            </a:pPr>
            <a:r>
              <a:rPr lang="en" sz="1867" dirty="0">
                <a:solidFill>
                  <a:schemeClr val="dk1"/>
                </a:solidFill>
                <a:latin typeface="Calibri"/>
                <a:ea typeface="Calibri"/>
                <a:cs typeface="Calibri"/>
                <a:sym typeface="Calibri"/>
              </a:rPr>
              <a:t>Certificates</a:t>
            </a:r>
            <a:endParaRPr lang="en-US" sz="1867" dirty="0">
              <a:solidFill>
                <a:schemeClr val="dk1"/>
              </a:solidFill>
              <a:latin typeface="Calibri"/>
              <a:ea typeface="Calibri"/>
              <a:cs typeface="Calibri"/>
              <a:sym typeface="Calibri"/>
            </a:endParaRPr>
          </a:p>
          <a:p>
            <a:pPr marL="1219170" lvl="1" indent="-457189">
              <a:lnSpc>
                <a:spcPct val="100000"/>
              </a:lnSpc>
              <a:spcBef>
                <a:spcPts val="800"/>
              </a:spcBef>
              <a:spcAft>
                <a:spcPts val="800"/>
              </a:spcAft>
              <a:buClr>
                <a:srgbClr val="000000"/>
              </a:buClr>
              <a:buSzPct val="100000"/>
              <a:buFont typeface="Calibri"/>
              <a:buChar char="●"/>
            </a:pPr>
            <a:r>
              <a:rPr lang="en" sz="1867" dirty="0">
                <a:solidFill>
                  <a:schemeClr val="dk1"/>
                </a:solidFill>
                <a:latin typeface="Calibri"/>
                <a:ea typeface="Calibri"/>
                <a:cs typeface="Calibri"/>
                <a:sym typeface="Calibri"/>
              </a:rPr>
              <a:t>Ownership</a:t>
            </a:r>
          </a:p>
          <a:p>
            <a:pPr marL="1219170" lvl="1" indent="-457189">
              <a:lnSpc>
                <a:spcPct val="100000"/>
              </a:lnSpc>
              <a:spcBef>
                <a:spcPts val="800"/>
              </a:spcBef>
              <a:spcAft>
                <a:spcPts val="800"/>
              </a:spcAft>
              <a:buClr>
                <a:srgbClr val="000000"/>
              </a:buClr>
              <a:buSzPct val="100000"/>
              <a:buFont typeface="Calibri"/>
              <a:buChar char="●"/>
            </a:pPr>
            <a:r>
              <a:rPr lang="en" sz="1867" dirty="0">
                <a:solidFill>
                  <a:schemeClr val="dk1"/>
                </a:solidFill>
                <a:latin typeface="Calibri"/>
                <a:ea typeface="Calibri"/>
                <a:cs typeface="Calibri"/>
                <a:sym typeface="Calibri"/>
              </a:rPr>
              <a:t>Education</a:t>
            </a:r>
            <a:endParaRPr lang="en-US" sz="1867" dirty="0">
              <a:solidFill>
                <a:schemeClr val="dk1"/>
              </a:solidFill>
              <a:latin typeface="Calibri"/>
              <a:ea typeface="Calibri"/>
              <a:cs typeface="Calibri"/>
              <a:sym typeface="Calibri"/>
            </a:endParaRPr>
          </a:p>
          <a:p>
            <a:pPr marL="1219170" lvl="1" indent="-457189">
              <a:lnSpc>
                <a:spcPct val="100000"/>
              </a:lnSpc>
              <a:spcBef>
                <a:spcPts val="800"/>
              </a:spcBef>
              <a:spcAft>
                <a:spcPts val="800"/>
              </a:spcAft>
              <a:buClr>
                <a:srgbClr val="000000"/>
              </a:buClr>
              <a:buSzPct val="100000"/>
              <a:buFont typeface="Calibri"/>
              <a:buChar char="●"/>
            </a:pPr>
            <a:r>
              <a:rPr lang="en-US" sz="1867" dirty="0">
                <a:solidFill>
                  <a:schemeClr val="dk1"/>
                </a:solidFill>
                <a:latin typeface="Calibri"/>
                <a:ea typeface="Calibri"/>
                <a:cs typeface="Calibri"/>
                <a:sym typeface="Calibri"/>
              </a:rPr>
              <a:t>Permits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3E5B-7F64-4537-86C3-57EC0ABC0F30}"/>
              </a:ext>
            </a:extLst>
          </p:cNvPr>
          <p:cNvSpPr>
            <a:spLocks noGrp="1"/>
          </p:cNvSpPr>
          <p:nvPr>
            <p:ph type="title"/>
          </p:nvPr>
        </p:nvSpPr>
        <p:spPr/>
        <p:txBody>
          <a:bodyPr>
            <a:normAutofit fontScale="90000"/>
          </a:bodyPr>
          <a:lstStyle/>
          <a:p>
            <a:r>
              <a:rPr lang="en-US" dirty="0"/>
              <a:t>Applications &amp; Uses of Blockchain Technology</a:t>
            </a:r>
          </a:p>
        </p:txBody>
      </p:sp>
      <p:sp>
        <p:nvSpPr>
          <p:cNvPr id="3" name="Content Placeholder 2">
            <a:extLst>
              <a:ext uri="{FF2B5EF4-FFF2-40B4-BE49-F238E27FC236}">
                <a16:creationId xmlns:a16="http://schemas.microsoft.com/office/drawing/2014/main" id="{C72F2F61-65B5-4320-BFD7-5A015A53ECC1}"/>
              </a:ext>
            </a:extLst>
          </p:cNvPr>
          <p:cNvSpPr>
            <a:spLocks noGrp="1"/>
          </p:cNvSpPr>
          <p:nvPr>
            <p:ph idx="1"/>
          </p:nvPr>
        </p:nvSpPr>
        <p:spPr/>
        <p:txBody>
          <a:bodyPr>
            <a:normAutofit/>
          </a:bodyPr>
          <a:lstStyle/>
          <a:p>
            <a:r>
              <a:rPr lang="en-US" dirty="0">
                <a:effectLst/>
              </a:rPr>
              <a:t>People all over the world are developing blockchain solutions</a:t>
            </a:r>
          </a:p>
          <a:p>
            <a:r>
              <a:rPr lang="en-US" dirty="0"/>
              <a:t>C</a:t>
            </a:r>
            <a:r>
              <a:rPr lang="en-US" dirty="0">
                <a:effectLst/>
              </a:rPr>
              <a:t>ryptocurrency is the most common use</a:t>
            </a:r>
          </a:p>
          <a:p>
            <a:r>
              <a:rPr lang="en-US" dirty="0">
                <a:effectLst/>
              </a:rPr>
              <a:t>However, there are many other uses of blockchain technology.  </a:t>
            </a:r>
          </a:p>
          <a:p>
            <a:r>
              <a:rPr lang="en-US" dirty="0">
                <a:effectLst/>
              </a:rPr>
              <a:t>Blockchain enables new capabilities that were not possible before</a:t>
            </a:r>
          </a:p>
          <a:p>
            <a:pPr lvl="1"/>
            <a:r>
              <a:rPr lang="en-US" dirty="0"/>
              <a:t>Shared ledger</a:t>
            </a:r>
          </a:p>
          <a:p>
            <a:pPr lvl="1"/>
            <a:r>
              <a:rPr lang="en-US" dirty="0">
                <a:effectLst/>
              </a:rPr>
              <a:t>Trust broker</a:t>
            </a:r>
          </a:p>
          <a:p>
            <a:pPr lvl="1"/>
            <a:r>
              <a:rPr lang="en-US" dirty="0"/>
              <a:t>Peer-to-peer</a:t>
            </a:r>
            <a:endParaRPr lang="en-US" dirty="0">
              <a:effectLst/>
            </a:endParaRPr>
          </a:p>
          <a:p>
            <a:pPr lvl="1"/>
            <a:endParaRPr lang="en-US" dirty="0">
              <a:effectLst/>
            </a:endParaRPr>
          </a:p>
          <a:p>
            <a:endParaRPr lang="en-US" dirty="0"/>
          </a:p>
        </p:txBody>
      </p:sp>
      <p:sp>
        <p:nvSpPr>
          <p:cNvPr id="4" name="Footer Placeholder 3">
            <a:extLst>
              <a:ext uri="{FF2B5EF4-FFF2-40B4-BE49-F238E27FC236}">
                <a16:creationId xmlns:a16="http://schemas.microsoft.com/office/drawing/2014/main" id="{2A56F4D3-5849-4839-BF63-E62FD9C9BDD5}"/>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B69E9258-7AB1-421C-8410-C32F68179CE3}"/>
              </a:ext>
            </a:extLst>
          </p:cNvPr>
          <p:cNvSpPr>
            <a:spLocks noGrp="1"/>
          </p:cNvSpPr>
          <p:nvPr>
            <p:ph type="sldNum" sz="quarter" idx="12"/>
          </p:nvPr>
        </p:nvSpPr>
        <p:spPr/>
        <p:txBody>
          <a:bodyPr/>
          <a:lstStyle/>
          <a:p>
            <a:fld id="{1CA58C23-D6BE-4A36-B577-9D537A2A4E0E}" type="slidenum">
              <a:rPr lang="en-US" smtClean="0"/>
              <a:t>19</a:t>
            </a:fld>
            <a:endParaRPr lang="en-US"/>
          </a:p>
        </p:txBody>
      </p:sp>
    </p:spTree>
    <p:extLst>
      <p:ext uri="{BB962C8B-B14F-4D97-AF65-F5344CB8AC3E}">
        <p14:creationId xmlns:p14="http://schemas.microsoft.com/office/powerpoint/2010/main" val="351203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7210-55DF-46BE-AD2C-46531851547E}"/>
              </a:ext>
            </a:extLst>
          </p:cNvPr>
          <p:cNvSpPr>
            <a:spLocks noGrp="1"/>
          </p:cNvSpPr>
          <p:nvPr>
            <p:ph type="title"/>
          </p:nvPr>
        </p:nvSpPr>
        <p:spPr/>
        <p:txBody>
          <a:bodyPr/>
          <a:lstStyle/>
          <a:p>
            <a:r>
              <a:rPr lang="en-US" dirty="0"/>
              <a:t>Course Outline</a:t>
            </a:r>
          </a:p>
        </p:txBody>
      </p:sp>
      <p:sp>
        <p:nvSpPr>
          <p:cNvPr id="3" name="Content Placeholder 2">
            <a:extLst>
              <a:ext uri="{FF2B5EF4-FFF2-40B4-BE49-F238E27FC236}">
                <a16:creationId xmlns:a16="http://schemas.microsoft.com/office/drawing/2014/main" id="{33071705-427B-4FDF-B151-5A9770C4E37D}"/>
              </a:ext>
            </a:extLst>
          </p:cNvPr>
          <p:cNvSpPr>
            <a:spLocks noGrp="1"/>
          </p:cNvSpPr>
          <p:nvPr>
            <p:ph sz="half" idx="1"/>
          </p:nvPr>
        </p:nvSpPr>
        <p:spPr>
          <a:xfrm>
            <a:off x="838200" y="1607903"/>
            <a:ext cx="1666875" cy="4351338"/>
          </a:xfrm>
        </p:spPr>
        <p:txBody>
          <a:bodyPr>
            <a:noAutofit/>
          </a:bodyPr>
          <a:lstStyle/>
          <a:p>
            <a:pPr marL="0" indent="0">
              <a:lnSpc>
                <a:spcPct val="100000"/>
              </a:lnSpc>
              <a:spcBef>
                <a:spcPts val="600"/>
              </a:spcBef>
              <a:spcAft>
                <a:spcPts val="600"/>
              </a:spcAft>
              <a:buNone/>
            </a:pPr>
            <a:r>
              <a:rPr lang="en-US" dirty="0"/>
              <a:t>Lesson 0:</a:t>
            </a:r>
          </a:p>
          <a:p>
            <a:pPr marL="0" indent="0">
              <a:lnSpc>
                <a:spcPct val="100000"/>
              </a:lnSpc>
              <a:spcBef>
                <a:spcPts val="600"/>
              </a:spcBef>
              <a:spcAft>
                <a:spcPts val="600"/>
              </a:spcAft>
              <a:buNone/>
            </a:pPr>
            <a:r>
              <a:rPr lang="en-US" dirty="0"/>
              <a:t>Lesson 1: </a:t>
            </a:r>
          </a:p>
          <a:p>
            <a:pPr marL="0" indent="0">
              <a:lnSpc>
                <a:spcPct val="100000"/>
              </a:lnSpc>
              <a:spcBef>
                <a:spcPts val="600"/>
              </a:spcBef>
              <a:spcAft>
                <a:spcPts val="600"/>
              </a:spcAft>
              <a:buNone/>
            </a:pPr>
            <a:r>
              <a:rPr lang="en-US" dirty="0"/>
              <a:t>Lesson 2:</a:t>
            </a:r>
          </a:p>
          <a:p>
            <a:pPr marL="0" indent="0">
              <a:lnSpc>
                <a:spcPct val="100000"/>
              </a:lnSpc>
              <a:spcBef>
                <a:spcPts val="600"/>
              </a:spcBef>
              <a:spcAft>
                <a:spcPts val="600"/>
              </a:spcAft>
              <a:buNone/>
            </a:pPr>
            <a:r>
              <a:rPr lang="en-US" dirty="0"/>
              <a:t>Lesson 3:</a:t>
            </a:r>
          </a:p>
          <a:p>
            <a:pPr marL="0" indent="0">
              <a:lnSpc>
                <a:spcPct val="100000"/>
              </a:lnSpc>
              <a:spcBef>
                <a:spcPts val="600"/>
              </a:spcBef>
              <a:spcAft>
                <a:spcPts val="600"/>
              </a:spcAft>
              <a:buNone/>
            </a:pPr>
            <a:r>
              <a:rPr lang="en-US" dirty="0"/>
              <a:t>Lesson 4:</a:t>
            </a:r>
          </a:p>
          <a:p>
            <a:pPr marL="0" indent="0">
              <a:lnSpc>
                <a:spcPct val="100000"/>
              </a:lnSpc>
              <a:spcBef>
                <a:spcPts val="600"/>
              </a:spcBef>
              <a:spcAft>
                <a:spcPts val="600"/>
              </a:spcAft>
              <a:buNone/>
            </a:pPr>
            <a:r>
              <a:rPr lang="en-US" dirty="0"/>
              <a:t>Lesson 5:</a:t>
            </a:r>
          </a:p>
          <a:p>
            <a:pPr marL="0" indent="0">
              <a:lnSpc>
                <a:spcPct val="100000"/>
              </a:lnSpc>
              <a:spcBef>
                <a:spcPts val="600"/>
              </a:spcBef>
              <a:spcAft>
                <a:spcPts val="600"/>
              </a:spcAft>
              <a:buNone/>
            </a:pPr>
            <a:r>
              <a:rPr lang="en-US" dirty="0"/>
              <a:t>Lesson 6:</a:t>
            </a:r>
          </a:p>
          <a:p>
            <a:pPr marL="0" indent="0">
              <a:lnSpc>
                <a:spcPct val="100000"/>
              </a:lnSpc>
              <a:spcBef>
                <a:spcPts val="600"/>
              </a:spcBef>
              <a:spcAft>
                <a:spcPts val="600"/>
              </a:spcAft>
              <a:buNone/>
            </a:pPr>
            <a:r>
              <a:rPr lang="en-US" dirty="0"/>
              <a:t>Lesson 7</a:t>
            </a:r>
          </a:p>
        </p:txBody>
      </p:sp>
      <p:sp>
        <p:nvSpPr>
          <p:cNvPr id="4" name="Content Placeholder 3">
            <a:extLst>
              <a:ext uri="{FF2B5EF4-FFF2-40B4-BE49-F238E27FC236}">
                <a16:creationId xmlns:a16="http://schemas.microsoft.com/office/drawing/2014/main" id="{1FA21752-F3EF-4958-9AD4-498AB9E78574}"/>
              </a:ext>
            </a:extLst>
          </p:cNvPr>
          <p:cNvSpPr>
            <a:spLocks noGrp="1"/>
          </p:cNvSpPr>
          <p:nvPr>
            <p:ph sz="half" idx="2"/>
          </p:nvPr>
        </p:nvSpPr>
        <p:spPr>
          <a:xfrm>
            <a:off x="2505075" y="1607903"/>
            <a:ext cx="9220200" cy="4351338"/>
          </a:xfrm>
        </p:spPr>
        <p:txBody>
          <a:bodyPr>
            <a:noAutofit/>
          </a:bodyPr>
          <a:lstStyle/>
          <a:p>
            <a:pPr marL="0" indent="0">
              <a:lnSpc>
                <a:spcPct val="100000"/>
              </a:lnSpc>
              <a:spcBef>
                <a:spcPts val="600"/>
              </a:spcBef>
              <a:spcAft>
                <a:spcPts val="600"/>
              </a:spcAft>
              <a:buNone/>
            </a:pPr>
            <a:r>
              <a:rPr lang="en-US" dirty="0"/>
              <a:t>Introduction</a:t>
            </a:r>
          </a:p>
          <a:p>
            <a:pPr marL="0" indent="0">
              <a:lnSpc>
                <a:spcPct val="100000"/>
              </a:lnSpc>
              <a:spcBef>
                <a:spcPts val="600"/>
              </a:spcBef>
              <a:spcAft>
                <a:spcPts val="600"/>
              </a:spcAft>
              <a:buNone/>
            </a:pPr>
            <a:r>
              <a:rPr lang="en-US" dirty="0"/>
              <a:t>Introduction to blockchain &amp; why it is Important</a:t>
            </a:r>
          </a:p>
          <a:p>
            <a:pPr marL="0" indent="0">
              <a:lnSpc>
                <a:spcPct val="100000"/>
              </a:lnSpc>
              <a:spcBef>
                <a:spcPts val="600"/>
              </a:spcBef>
              <a:spcAft>
                <a:spcPts val="600"/>
              </a:spcAft>
              <a:buNone/>
            </a:pPr>
            <a:r>
              <a:rPr lang="en-US" dirty="0"/>
              <a:t>Cryptocurrency basics</a:t>
            </a:r>
          </a:p>
          <a:p>
            <a:pPr marL="0" indent="0">
              <a:lnSpc>
                <a:spcPct val="100000"/>
              </a:lnSpc>
              <a:spcBef>
                <a:spcPts val="600"/>
              </a:spcBef>
              <a:spcAft>
                <a:spcPts val="600"/>
              </a:spcAft>
              <a:buNone/>
            </a:pPr>
            <a:r>
              <a:rPr lang="en-US" dirty="0"/>
              <a:t>How blockchain technology works</a:t>
            </a:r>
          </a:p>
          <a:p>
            <a:pPr marL="0" indent="0">
              <a:lnSpc>
                <a:spcPct val="100000"/>
              </a:lnSpc>
              <a:spcBef>
                <a:spcPts val="600"/>
              </a:spcBef>
              <a:spcAft>
                <a:spcPts val="600"/>
              </a:spcAft>
              <a:buNone/>
            </a:pPr>
            <a:r>
              <a:rPr lang="en-US" dirty="0"/>
              <a:t>Blockchain benefits, risks and use cases</a:t>
            </a:r>
          </a:p>
          <a:p>
            <a:pPr marL="0" indent="0">
              <a:lnSpc>
                <a:spcPct val="100000"/>
              </a:lnSpc>
              <a:spcBef>
                <a:spcPts val="600"/>
              </a:spcBef>
              <a:spcAft>
                <a:spcPts val="600"/>
              </a:spcAft>
              <a:buNone/>
            </a:pPr>
            <a:r>
              <a:rPr lang="en-US" dirty="0"/>
              <a:t>Real-world use and adoption of blockchain technology</a:t>
            </a:r>
          </a:p>
          <a:p>
            <a:pPr marL="0" indent="0">
              <a:lnSpc>
                <a:spcPct val="100000"/>
              </a:lnSpc>
              <a:spcBef>
                <a:spcPts val="600"/>
              </a:spcBef>
              <a:spcAft>
                <a:spcPts val="600"/>
              </a:spcAft>
              <a:buNone/>
            </a:pPr>
            <a:r>
              <a:rPr lang="en-US" dirty="0"/>
              <a:t>Introduction to smart contracts</a:t>
            </a:r>
          </a:p>
          <a:p>
            <a:pPr marL="0" indent="0">
              <a:lnSpc>
                <a:spcPct val="100000"/>
              </a:lnSpc>
              <a:spcBef>
                <a:spcPts val="600"/>
              </a:spcBef>
              <a:spcAft>
                <a:spcPts val="600"/>
              </a:spcAft>
              <a:buNone/>
            </a:pPr>
            <a:r>
              <a:rPr lang="en-US" dirty="0"/>
              <a:t>Introduction to data storage and blockchain</a:t>
            </a:r>
          </a:p>
          <a:p>
            <a:pPr>
              <a:lnSpc>
                <a:spcPct val="100000"/>
              </a:lnSpc>
              <a:spcBef>
                <a:spcPts val="600"/>
              </a:spcBef>
              <a:spcAft>
                <a:spcPts val="600"/>
              </a:spcAft>
            </a:pPr>
            <a:endParaRPr lang="en-US" dirty="0"/>
          </a:p>
        </p:txBody>
      </p:sp>
      <p:sp>
        <p:nvSpPr>
          <p:cNvPr id="5" name="Footer Placeholder 4">
            <a:extLst>
              <a:ext uri="{FF2B5EF4-FFF2-40B4-BE49-F238E27FC236}">
                <a16:creationId xmlns:a16="http://schemas.microsoft.com/office/drawing/2014/main" id="{3E9C044F-1913-4696-BDB6-E348AD613E17}"/>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F59DB4D1-894D-422D-8884-6003BFA5F34E}"/>
              </a:ext>
            </a:extLst>
          </p:cNvPr>
          <p:cNvSpPr>
            <a:spLocks noGrp="1"/>
          </p:cNvSpPr>
          <p:nvPr>
            <p:ph type="sldNum" sz="quarter" idx="12"/>
          </p:nvPr>
        </p:nvSpPr>
        <p:spPr/>
        <p:txBody>
          <a:bodyPr/>
          <a:lstStyle/>
          <a:p>
            <a:fld id="{1CA58C23-D6BE-4A36-B577-9D537A2A4E0E}" type="slidenum">
              <a:rPr lang="en-US" smtClean="0"/>
              <a:t>2</a:t>
            </a:fld>
            <a:endParaRPr lang="en-US"/>
          </a:p>
        </p:txBody>
      </p:sp>
    </p:spTree>
    <p:extLst>
      <p:ext uri="{BB962C8B-B14F-4D97-AF65-F5344CB8AC3E}">
        <p14:creationId xmlns:p14="http://schemas.microsoft.com/office/powerpoint/2010/main" val="3638303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1A1F5-22C9-4B94-AD93-F1D80DC60596}"/>
              </a:ext>
            </a:extLst>
          </p:cNvPr>
          <p:cNvSpPr>
            <a:spLocks noGrp="1"/>
          </p:cNvSpPr>
          <p:nvPr>
            <p:ph type="title"/>
          </p:nvPr>
        </p:nvSpPr>
        <p:spPr/>
        <p:txBody>
          <a:bodyPr>
            <a:normAutofit/>
          </a:bodyPr>
          <a:lstStyle/>
          <a:p>
            <a:r>
              <a:rPr lang="en-US" b="1" dirty="0"/>
              <a:t>Why Are Cryptocurrencies &amp; Blockchain Technology Important</a:t>
            </a:r>
            <a:r>
              <a:rPr lang="en-US" dirty="0"/>
              <a:t> </a:t>
            </a:r>
          </a:p>
        </p:txBody>
      </p:sp>
      <p:sp>
        <p:nvSpPr>
          <p:cNvPr id="3" name="Text Placeholder 2">
            <a:extLst>
              <a:ext uri="{FF2B5EF4-FFF2-40B4-BE49-F238E27FC236}">
                <a16:creationId xmlns:a16="http://schemas.microsoft.com/office/drawing/2014/main" id="{DC4FC139-423D-4C54-8040-24DCACD5026E}"/>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EA87B41E-C485-4EE4-BEFC-059CE3349E72}"/>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E62639B4-8D1F-4CEC-B9EF-5C56D02B90D2}"/>
              </a:ext>
            </a:extLst>
          </p:cNvPr>
          <p:cNvSpPr>
            <a:spLocks noGrp="1"/>
          </p:cNvSpPr>
          <p:nvPr>
            <p:ph type="sldNum" sz="quarter" idx="12"/>
          </p:nvPr>
        </p:nvSpPr>
        <p:spPr/>
        <p:txBody>
          <a:bodyPr/>
          <a:lstStyle/>
          <a:p>
            <a:fld id="{1CA58C23-D6BE-4A36-B577-9D537A2A4E0E}" type="slidenum">
              <a:rPr lang="en-US" smtClean="0"/>
              <a:t>20</a:t>
            </a:fld>
            <a:endParaRPr lang="en-US"/>
          </a:p>
        </p:txBody>
      </p:sp>
    </p:spTree>
    <p:extLst>
      <p:ext uri="{BB962C8B-B14F-4D97-AF65-F5344CB8AC3E}">
        <p14:creationId xmlns:p14="http://schemas.microsoft.com/office/powerpoint/2010/main" val="3847798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825911" y="119062"/>
            <a:ext cx="10527889" cy="1325563"/>
          </a:xfrm>
          <a:prstGeom prst="rect">
            <a:avLst/>
          </a:prstGeom>
          <a:noFill/>
          <a:ln>
            <a:noFill/>
          </a:ln>
        </p:spPr>
        <p:txBody>
          <a:bodyPr wrap="square" lIns="91425" tIns="91425" rIns="91425" bIns="91425" anchor="ctr" anchorCtr="0"/>
          <a:lstStyle/>
          <a:p>
            <a:pPr>
              <a:buClr>
                <a:schemeClr val="dk1"/>
              </a:buClr>
              <a:buSzPts val="4400"/>
              <a:buFont typeface="Calibri"/>
            </a:pPr>
            <a:r>
              <a:rPr lang="en-US" sz="3200" dirty="0">
                <a:sym typeface="Calibri"/>
              </a:rPr>
              <a:t>Network Communications (Internet) impact</a:t>
            </a:r>
            <a:endParaRPr sz="3200" dirty="0">
              <a:sym typeface="Calibri"/>
            </a:endParaRPr>
          </a:p>
        </p:txBody>
      </p:sp>
      <p:sp>
        <p:nvSpPr>
          <p:cNvPr id="306" name="Shape 306"/>
          <p:cNvSpPr txBox="1">
            <a:spLocks noGrp="1"/>
          </p:cNvSpPr>
          <p:nvPr>
            <p:ph type="body" idx="1"/>
          </p:nvPr>
        </p:nvSpPr>
        <p:spPr>
          <a:xfrm>
            <a:off x="574649" y="1444624"/>
            <a:ext cx="10223980" cy="5294313"/>
          </a:xfrm>
          <a:prstGeom prst="rect">
            <a:avLst/>
          </a:prstGeom>
          <a:noFill/>
          <a:ln>
            <a:noFill/>
          </a:ln>
        </p:spPr>
        <p:txBody>
          <a:bodyPr wrap="square" lIns="91425" tIns="45700" rIns="91425" bIns="45700" anchor="t" anchorCtr="0">
            <a:noAutofit/>
          </a:bodyPr>
          <a:lstStyle/>
          <a:p>
            <a:pPr>
              <a:lnSpc>
                <a:spcPct val="80000"/>
              </a:lnSpc>
              <a:spcBef>
                <a:spcPts val="0"/>
              </a:spcBef>
              <a:buClr>
                <a:schemeClr val="dk1"/>
              </a:buClr>
              <a:buSzPts val="2590"/>
              <a:buFont typeface="Arial"/>
              <a:buChar char="•"/>
            </a:pPr>
            <a:r>
              <a:rPr lang="en-US" sz="2400" dirty="0"/>
              <a:t>The Internet allows for the peer-to-peer movement of information</a:t>
            </a:r>
          </a:p>
          <a:p>
            <a:pPr>
              <a:lnSpc>
                <a:spcPct val="80000"/>
              </a:lnSpc>
              <a:spcBef>
                <a:spcPts val="0"/>
              </a:spcBef>
              <a:buClr>
                <a:schemeClr val="dk1"/>
              </a:buClr>
              <a:buSzPts val="2590"/>
              <a:buFont typeface="Arial"/>
              <a:buChar char="•"/>
            </a:pPr>
            <a:endParaRPr lang="en-US" sz="2400" dirty="0"/>
          </a:p>
          <a:p>
            <a:pPr marL="228600" marR="0" lvl="0" indent="-228600" algn="l" rtl="0">
              <a:lnSpc>
                <a:spcPct val="80000"/>
              </a:lnSpc>
              <a:spcBef>
                <a:spcPts val="0"/>
              </a:spcBef>
              <a:spcAft>
                <a:spcPts val="0"/>
              </a:spcAft>
              <a:buClr>
                <a:schemeClr val="dk1"/>
              </a:buClr>
              <a:buSzPts val="2590"/>
              <a:buFont typeface="Arial"/>
              <a:buChar char="•"/>
            </a:pPr>
            <a:r>
              <a:rPr lang="en-US" sz="2590" b="0" i="0" u="none" strike="noStrike" cap="none" dirty="0">
                <a:solidFill>
                  <a:schemeClr val="dk1"/>
                </a:solidFill>
                <a:sym typeface="Calibri"/>
              </a:rPr>
              <a:t>The internet impacted:</a:t>
            </a:r>
            <a:endParaRPr dirty="0"/>
          </a:p>
          <a:p>
            <a:pPr marL="685800" marR="0" lvl="1" indent="-228600" algn="l" rtl="0">
              <a:lnSpc>
                <a:spcPct val="80000"/>
              </a:lnSpc>
              <a:spcBef>
                <a:spcPts val="500"/>
              </a:spcBef>
              <a:spcAft>
                <a:spcPts val="0"/>
              </a:spcAft>
              <a:buClr>
                <a:schemeClr val="dk1"/>
              </a:buClr>
              <a:buSzPts val="2220"/>
              <a:buFont typeface="Arial"/>
              <a:buChar char="•"/>
            </a:pPr>
            <a:r>
              <a:rPr lang="en-US" sz="2220" dirty="0"/>
              <a:t>I</a:t>
            </a:r>
            <a:r>
              <a:rPr lang="en-US" sz="2220" b="0" i="0" u="none" strike="noStrike" cap="none" dirty="0">
                <a:solidFill>
                  <a:schemeClr val="dk1"/>
                </a:solidFill>
                <a:sym typeface="Calibri"/>
              </a:rPr>
              <a:t>nformation and communication brokers</a:t>
            </a:r>
            <a:endParaRPr dirty="0"/>
          </a:p>
          <a:p>
            <a:pPr marL="1143000" marR="0" lvl="2" indent="-228600" algn="l" rtl="0">
              <a:lnSpc>
                <a:spcPct val="80000"/>
              </a:lnSpc>
              <a:spcBef>
                <a:spcPts val="500"/>
              </a:spcBef>
              <a:spcAft>
                <a:spcPts val="0"/>
              </a:spcAft>
              <a:buClr>
                <a:schemeClr val="dk1"/>
              </a:buClr>
              <a:buSzPts val="1850"/>
              <a:buFont typeface="Arial"/>
              <a:buChar char="•"/>
            </a:pPr>
            <a:r>
              <a:rPr lang="en-US" sz="1850" b="0" i="0" u="none" strike="noStrike" cap="none" dirty="0">
                <a:solidFill>
                  <a:schemeClr val="dk1"/>
                </a:solidFill>
                <a:sym typeface="Calibri"/>
              </a:rPr>
              <a:t>Mass Media (Traditional)</a:t>
            </a:r>
            <a:endParaRPr dirty="0"/>
          </a:p>
          <a:p>
            <a:pPr marL="1600200" marR="0" lvl="3" indent="-228600" algn="l" rtl="0">
              <a:lnSpc>
                <a:spcPct val="80000"/>
              </a:lnSpc>
              <a:spcBef>
                <a:spcPts val="500"/>
              </a:spcBef>
              <a:spcAft>
                <a:spcPts val="0"/>
              </a:spcAft>
              <a:buClr>
                <a:schemeClr val="dk1"/>
              </a:buClr>
              <a:buSzPts val="1665"/>
              <a:buFont typeface="Arial"/>
              <a:buChar char="•"/>
            </a:pPr>
            <a:r>
              <a:rPr lang="en-US" sz="1665" b="0" i="0" u="none" strike="noStrike" cap="none" dirty="0">
                <a:solidFill>
                  <a:schemeClr val="dk1"/>
                </a:solidFill>
                <a:sym typeface="Calibri"/>
              </a:rPr>
              <a:t>Television</a:t>
            </a:r>
            <a:endParaRPr dirty="0"/>
          </a:p>
          <a:p>
            <a:pPr marL="1600200" marR="0" lvl="3" indent="-228600" algn="l" rtl="0">
              <a:lnSpc>
                <a:spcPct val="80000"/>
              </a:lnSpc>
              <a:spcBef>
                <a:spcPts val="500"/>
              </a:spcBef>
              <a:spcAft>
                <a:spcPts val="0"/>
              </a:spcAft>
              <a:buClr>
                <a:schemeClr val="dk1"/>
              </a:buClr>
              <a:buSzPts val="1665"/>
              <a:buFont typeface="Arial"/>
              <a:buChar char="•"/>
            </a:pPr>
            <a:r>
              <a:rPr lang="en-US" sz="1665" b="0" i="0" u="none" strike="noStrike" cap="none" dirty="0">
                <a:solidFill>
                  <a:schemeClr val="dk1"/>
                </a:solidFill>
                <a:sym typeface="Calibri"/>
              </a:rPr>
              <a:t>Radio</a:t>
            </a:r>
            <a:endParaRPr dirty="0"/>
          </a:p>
          <a:p>
            <a:pPr marL="1600200" marR="0" lvl="3" indent="-228600" algn="l" rtl="0">
              <a:lnSpc>
                <a:spcPct val="80000"/>
              </a:lnSpc>
              <a:spcBef>
                <a:spcPts val="500"/>
              </a:spcBef>
              <a:spcAft>
                <a:spcPts val="0"/>
              </a:spcAft>
              <a:buClr>
                <a:schemeClr val="dk1"/>
              </a:buClr>
              <a:buSzPts val="1665"/>
              <a:buFont typeface="Arial"/>
              <a:buChar char="•"/>
            </a:pPr>
            <a:r>
              <a:rPr lang="en-US" sz="1665" b="0" i="0" u="none" strike="noStrike" cap="none" dirty="0">
                <a:solidFill>
                  <a:schemeClr val="dk1"/>
                </a:solidFill>
                <a:sym typeface="Calibri"/>
              </a:rPr>
              <a:t>Newspapers</a:t>
            </a:r>
            <a:endParaRPr dirty="0"/>
          </a:p>
          <a:p>
            <a:pPr marL="1143000" marR="0" lvl="2" indent="-228600" algn="l" rtl="0">
              <a:lnSpc>
                <a:spcPct val="80000"/>
              </a:lnSpc>
              <a:spcBef>
                <a:spcPts val="500"/>
              </a:spcBef>
              <a:spcAft>
                <a:spcPts val="0"/>
              </a:spcAft>
              <a:buClr>
                <a:schemeClr val="dk1"/>
              </a:buClr>
              <a:buSzPts val="1850"/>
              <a:buFont typeface="Arial"/>
              <a:buChar char="•"/>
            </a:pPr>
            <a:r>
              <a:rPr lang="en-US" sz="1850" b="0" i="0" u="none" strike="noStrike" cap="none" dirty="0">
                <a:solidFill>
                  <a:schemeClr val="dk1"/>
                </a:solidFill>
                <a:sym typeface="Calibri"/>
              </a:rPr>
              <a:t>New Media Organizations</a:t>
            </a:r>
            <a:endParaRPr dirty="0"/>
          </a:p>
          <a:p>
            <a:pPr marL="685800" marR="0" lvl="1" indent="-228600" algn="l" rtl="0">
              <a:lnSpc>
                <a:spcPct val="80000"/>
              </a:lnSpc>
              <a:spcBef>
                <a:spcPts val="500"/>
              </a:spcBef>
              <a:spcAft>
                <a:spcPts val="0"/>
              </a:spcAft>
              <a:buClr>
                <a:schemeClr val="dk1"/>
              </a:buClr>
              <a:buSzPts val="2220"/>
              <a:buFont typeface="Arial"/>
              <a:buChar char="•"/>
            </a:pPr>
            <a:r>
              <a:rPr lang="en-US" sz="2220" b="0" i="0" u="none" strike="noStrike" cap="none" dirty="0">
                <a:solidFill>
                  <a:schemeClr val="dk1"/>
                </a:solidFill>
                <a:sym typeface="Calibri"/>
              </a:rPr>
              <a:t>What did the internet do to these organization?</a:t>
            </a:r>
            <a:endParaRPr dirty="0"/>
          </a:p>
          <a:p>
            <a:pPr marL="1143000" marR="0" lvl="2" indent="-228600" algn="l" rtl="0">
              <a:lnSpc>
                <a:spcPct val="80000"/>
              </a:lnSpc>
              <a:spcBef>
                <a:spcPts val="500"/>
              </a:spcBef>
              <a:spcAft>
                <a:spcPts val="0"/>
              </a:spcAft>
              <a:buClr>
                <a:schemeClr val="dk1"/>
              </a:buClr>
              <a:buSzPts val="1850"/>
              <a:buFont typeface="Arial"/>
              <a:buChar char="•"/>
            </a:pPr>
            <a:r>
              <a:rPr lang="en-US" sz="1850" b="0" i="0" u="none" strike="noStrike" cap="none" dirty="0">
                <a:solidFill>
                  <a:schemeClr val="dk1"/>
                </a:solidFill>
                <a:sym typeface="Calibri"/>
              </a:rPr>
              <a:t>Travel agencies vs. travel sites</a:t>
            </a:r>
            <a:endParaRPr dirty="0"/>
          </a:p>
          <a:p>
            <a:pPr marL="1143000" marR="0" lvl="2" indent="-228600" algn="l" rtl="0">
              <a:lnSpc>
                <a:spcPct val="80000"/>
              </a:lnSpc>
              <a:spcBef>
                <a:spcPts val="500"/>
              </a:spcBef>
              <a:spcAft>
                <a:spcPts val="0"/>
              </a:spcAft>
              <a:buClr>
                <a:schemeClr val="dk1"/>
              </a:buClr>
              <a:buSzPts val="1850"/>
              <a:buFont typeface="Arial"/>
              <a:buChar char="•"/>
            </a:pPr>
            <a:r>
              <a:rPr lang="en-US" sz="1850" b="0" i="0" u="none" strike="noStrike" cap="none" dirty="0">
                <a:solidFill>
                  <a:schemeClr val="dk1"/>
                </a:solidFill>
                <a:sym typeface="Calibri"/>
              </a:rPr>
              <a:t>Hotel chains vs. travel sites</a:t>
            </a:r>
            <a:endParaRPr dirty="0"/>
          </a:p>
          <a:p>
            <a:pPr marL="1143000" marR="0" lvl="2" indent="-228600" algn="l" rtl="0">
              <a:lnSpc>
                <a:spcPct val="80000"/>
              </a:lnSpc>
              <a:spcBef>
                <a:spcPts val="500"/>
              </a:spcBef>
              <a:spcAft>
                <a:spcPts val="0"/>
              </a:spcAft>
              <a:buClr>
                <a:schemeClr val="dk1"/>
              </a:buClr>
              <a:buSzPts val="1850"/>
              <a:buFont typeface="Arial"/>
              <a:buChar char="•"/>
            </a:pPr>
            <a:r>
              <a:rPr lang="en-US" sz="1850" b="0" i="0" u="none" strike="noStrike" cap="none" dirty="0">
                <a:solidFill>
                  <a:schemeClr val="dk1"/>
                </a:solidFill>
                <a:sym typeface="Calibri"/>
              </a:rPr>
              <a:t>Auto dealerships</a:t>
            </a:r>
            <a:endParaRPr dirty="0"/>
          </a:p>
          <a:p>
            <a:pPr marL="685800" marR="0" lvl="1" indent="-228600" algn="l" rtl="0">
              <a:lnSpc>
                <a:spcPct val="80000"/>
              </a:lnSpc>
              <a:spcBef>
                <a:spcPts val="500"/>
              </a:spcBef>
              <a:spcAft>
                <a:spcPts val="0"/>
              </a:spcAft>
              <a:buClr>
                <a:schemeClr val="dk1"/>
              </a:buClr>
              <a:buSzPts val="2220"/>
              <a:buFont typeface="Arial"/>
              <a:buChar char="•"/>
            </a:pPr>
            <a:r>
              <a:rPr lang="en-US" sz="2220" b="0" i="0" u="none" strike="noStrike" cap="none" dirty="0">
                <a:solidFill>
                  <a:schemeClr val="dk1"/>
                </a:solidFill>
                <a:sym typeface="Calibri"/>
              </a:rPr>
              <a:t>What about Government Organizations</a:t>
            </a:r>
            <a:endParaRPr dirty="0"/>
          </a:p>
          <a:p>
            <a:pPr marL="1143000" marR="0" lvl="2" indent="-228600" algn="l" rtl="0">
              <a:lnSpc>
                <a:spcPct val="80000"/>
              </a:lnSpc>
              <a:spcBef>
                <a:spcPts val="500"/>
              </a:spcBef>
              <a:spcAft>
                <a:spcPts val="0"/>
              </a:spcAft>
              <a:buClr>
                <a:schemeClr val="dk1"/>
              </a:buClr>
              <a:buSzPts val="1850"/>
              <a:buFont typeface="Arial"/>
              <a:buChar char="•"/>
            </a:pPr>
            <a:r>
              <a:rPr lang="en-US" sz="1850" b="0" i="0" u="none" strike="noStrike" cap="none" dirty="0">
                <a:solidFill>
                  <a:schemeClr val="dk1"/>
                </a:solidFill>
                <a:sym typeface="Calibri"/>
              </a:rPr>
              <a:t>US Postal Service (USPS) – Loss</a:t>
            </a:r>
            <a:endParaRPr dirty="0"/>
          </a:p>
          <a:p>
            <a:pPr marL="1143000" marR="0" lvl="2" indent="-228600" algn="l" rtl="0">
              <a:lnSpc>
                <a:spcPct val="80000"/>
              </a:lnSpc>
              <a:spcBef>
                <a:spcPts val="500"/>
              </a:spcBef>
              <a:spcAft>
                <a:spcPts val="0"/>
              </a:spcAft>
              <a:buClr>
                <a:schemeClr val="dk1"/>
              </a:buClr>
              <a:buSzPts val="1850"/>
              <a:buFont typeface="Arial"/>
              <a:buChar char="•"/>
            </a:pPr>
            <a:r>
              <a:rPr lang="en-US" sz="1850" b="0" i="0" u="none" strike="noStrike" cap="none" dirty="0">
                <a:solidFill>
                  <a:schemeClr val="dk1"/>
                </a:solidFill>
                <a:sym typeface="Calibri"/>
              </a:rPr>
              <a:t>United States Cyber Command (USCYBERCOM) - Gained</a:t>
            </a:r>
            <a:endParaRPr dirty="0"/>
          </a:p>
        </p:txBody>
      </p:sp>
      <p:pic>
        <p:nvPicPr>
          <p:cNvPr id="307" name="Shape 307"/>
          <p:cNvPicPr preferRelativeResize="0"/>
          <p:nvPr/>
        </p:nvPicPr>
        <p:blipFill>
          <a:blip r:embed="rId3">
            <a:alphaModFix/>
          </a:blip>
          <a:stretch>
            <a:fillRect/>
          </a:stretch>
        </p:blipFill>
        <p:spPr>
          <a:xfrm>
            <a:off x="6839150" y="2445750"/>
            <a:ext cx="5303650" cy="2944650"/>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21</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CC0FF217-1263-43BE-9A07-04D89BFE7571}"/>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882491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A9B4-377C-4EA2-9A15-832630ECC173}"/>
              </a:ext>
            </a:extLst>
          </p:cNvPr>
          <p:cNvSpPr>
            <a:spLocks noGrp="1"/>
          </p:cNvSpPr>
          <p:nvPr>
            <p:ph type="title"/>
          </p:nvPr>
        </p:nvSpPr>
        <p:spPr/>
        <p:txBody>
          <a:bodyPr>
            <a:normAutofit fontScale="90000"/>
          </a:bodyPr>
          <a:lstStyle/>
          <a:p>
            <a:r>
              <a:rPr lang="en-US" dirty="0"/>
              <a:t>Cryptocurrencies – Why so important?</a:t>
            </a:r>
          </a:p>
        </p:txBody>
      </p:sp>
      <p:sp>
        <p:nvSpPr>
          <p:cNvPr id="3" name="Content Placeholder 2">
            <a:extLst>
              <a:ext uri="{FF2B5EF4-FFF2-40B4-BE49-F238E27FC236}">
                <a16:creationId xmlns:a16="http://schemas.microsoft.com/office/drawing/2014/main" id="{08A35A83-2363-485D-9608-86A95F6F156F}"/>
              </a:ext>
            </a:extLst>
          </p:cNvPr>
          <p:cNvSpPr>
            <a:spLocks noGrp="1"/>
          </p:cNvSpPr>
          <p:nvPr>
            <p:ph idx="1"/>
          </p:nvPr>
        </p:nvSpPr>
        <p:spPr/>
        <p:txBody>
          <a:bodyPr>
            <a:normAutofit/>
          </a:bodyPr>
          <a:lstStyle/>
          <a:p>
            <a:r>
              <a:rPr lang="en-US" dirty="0"/>
              <a:t>The internet allows for the peer-to-peer movement of information</a:t>
            </a:r>
          </a:p>
          <a:p>
            <a:r>
              <a:rPr lang="en-US" dirty="0"/>
              <a:t>Blockchain allows for the peer-to-peer movement of value</a:t>
            </a:r>
          </a:p>
          <a:p>
            <a:r>
              <a:rPr lang="en-US" dirty="0"/>
              <a:t>Prior technologies facilitated the communication, coordination and control of people by larger &amp; larger groups.</a:t>
            </a:r>
          </a:p>
          <a:p>
            <a:endParaRPr lang="en-US" dirty="0"/>
          </a:p>
          <a:p>
            <a:pPr marL="0" indent="0">
              <a:buNone/>
            </a:pPr>
            <a:r>
              <a:rPr lang="en-US" dirty="0"/>
              <a:t>Understanding the history of this technology and the impact is critical</a:t>
            </a:r>
          </a:p>
        </p:txBody>
      </p:sp>
      <p:sp>
        <p:nvSpPr>
          <p:cNvPr id="4" name="Footer Placeholder 3">
            <a:extLst>
              <a:ext uri="{FF2B5EF4-FFF2-40B4-BE49-F238E27FC236}">
                <a16:creationId xmlns:a16="http://schemas.microsoft.com/office/drawing/2014/main" id="{DB956858-3B79-43E5-AA33-4008DC4363FF}"/>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0A329D47-A5FE-410A-8733-5F1E866623B7}"/>
              </a:ext>
            </a:extLst>
          </p:cNvPr>
          <p:cNvSpPr>
            <a:spLocks noGrp="1"/>
          </p:cNvSpPr>
          <p:nvPr>
            <p:ph type="sldNum" sz="quarter" idx="12"/>
          </p:nvPr>
        </p:nvSpPr>
        <p:spPr/>
        <p:txBody>
          <a:bodyPr/>
          <a:lstStyle/>
          <a:p>
            <a:fld id="{1CA58C23-D6BE-4A36-B577-9D537A2A4E0E}" type="slidenum">
              <a:rPr lang="en-US" smtClean="0"/>
              <a:t>22</a:t>
            </a:fld>
            <a:endParaRPr lang="en-US"/>
          </a:p>
        </p:txBody>
      </p:sp>
    </p:spTree>
    <p:extLst>
      <p:ext uri="{BB962C8B-B14F-4D97-AF65-F5344CB8AC3E}">
        <p14:creationId xmlns:p14="http://schemas.microsoft.com/office/powerpoint/2010/main" val="2354114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838200" y="122057"/>
            <a:ext cx="9615535" cy="1325563"/>
          </a:xfrm>
          <a:prstGeom prst="rect">
            <a:avLst/>
          </a:prstGeom>
          <a:noFill/>
          <a:ln>
            <a:noFill/>
          </a:ln>
        </p:spPr>
        <p:txBody>
          <a:bodyPr wrap="square" lIns="91425" tIns="91425" rIns="91425" bIns="91425" anchor="ctr" anchorCtr="0"/>
          <a:lstStyle/>
          <a:p>
            <a:pPr>
              <a:buClr>
                <a:schemeClr val="dk1"/>
              </a:buClr>
              <a:buSzPts val="4400"/>
              <a:buFont typeface="Calibri"/>
            </a:pPr>
            <a:r>
              <a:rPr lang="en-US" sz="3200" dirty="0">
                <a:sym typeface="Calibri"/>
              </a:rPr>
              <a:t>History of Technology &amp; Impact</a:t>
            </a:r>
            <a:endParaRPr sz="3200" dirty="0">
              <a:sym typeface="Calibri"/>
            </a:endParaRPr>
          </a:p>
        </p:txBody>
      </p:sp>
      <p:sp>
        <p:nvSpPr>
          <p:cNvPr id="275" name="Shape 275"/>
          <p:cNvSpPr txBox="1">
            <a:spLocks noGrp="1"/>
          </p:cNvSpPr>
          <p:nvPr>
            <p:ph type="body" idx="1"/>
          </p:nvPr>
        </p:nvSpPr>
        <p:spPr>
          <a:xfrm>
            <a:off x="838200" y="1825625"/>
            <a:ext cx="10515600" cy="4351338"/>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None/>
            </a:pPr>
            <a:r>
              <a:rPr lang="en-US" sz="2800" b="0" i="0" u="none" strike="noStrike" cap="none" dirty="0">
                <a:solidFill>
                  <a:schemeClr val="dk1"/>
                </a:solidFill>
                <a:sym typeface="Calibri"/>
              </a:rPr>
              <a:t>New Technology Results in Changes to</a:t>
            </a:r>
          </a:p>
          <a:p>
            <a:pPr marL="0" marR="0" lvl="0" indent="0" algn="l" rtl="0">
              <a:lnSpc>
                <a:spcPct val="90000"/>
              </a:lnSpc>
              <a:spcBef>
                <a:spcPts val="0"/>
              </a:spcBef>
              <a:spcAft>
                <a:spcPts val="0"/>
              </a:spcAft>
              <a:buClr>
                <a:schemeClr val="dk1"/>
              </a:buClr>
              <a:buSzPts val="2800"/>
              <a:buNone/>
            </a:pPr>
            <a:endParaRPr dirty="0"/>
          </a:p>
          <a:p>
            <a:pPr marL="685800" marR="0" lvl="1" indent="-228600" algn="l" rtl="0">
              <a:lnSpc>
                <a:spcPct val="90000"/>
              </a:lnSpc>
              <a:spcBef>
                <a:spcPts val="500"/>
              </a:spcBef>
              <a:spcAft>
                <a:spcPts val="0"/>
              </a:spcAft>
              <a:buClr>
                <a:schemeClr val="dk1"/>
              </a:buClr>
              <a:buSzPts val="2400"/>
              <a:buFont typeface="Arial"/>
              <a:buChar char="•"/>
            </a:pPr>
            <a:r>
              <a:rPr lang="en-US" sz="3200" b="0" i="0" u="none" strike="noStrike" cap="none" dirty="0">
                <a:solidFill>
                  <a:schemeClr val="dk1"/>
                </a:solidFill>
                <a:sym typeface="Calibri"/>
              </a:rPr>
              <a:t>Organizational Structures </a:t>
            </a:r>
            <a:endParaRPr sz="3200" dirty="0"/>
          </a:p>
          <a:p>
            <a:pPr marL="685800" marR="0" lvl="1" indent="-228600" algn="l" rtl="0">
              <a:lnSpc>
                <a:spcPct val="90000"/>
              </a:lnSpc>
              <a:spcBef>
                <a:spcPts val="500"/>
              </a:spcBef>
              <a:spcAft>
                <a:spcPts val="0"/>
              </a:spcAft>
              <a:buClr>
                <a:schemeClr val="dk1"/>
              </a:buClr>
              <a:buSzPts val="2400"/>
              <a:buFont typeface="Arial"/>
              <a:buChar char="•"/>
            </a:pPr>
            <a:endParaRPr lang="en-US" sz="3200" b="0" i="0" u="none" strike="noStrike" cap="none" dirty="0">
              <a:solidFill>
                <a:schemeClr val="dk1"/>
              </a:solidFill>
              <a:sym typeface="Calibri"/>
            </a:endParaRPr>
          </a:p>
          <a:p>
            <a:pPr marL="685800" marR="0" lvl="1" indent="-228600" algn="l" rtl="0">
              <a:lnSpc>
                <a:spcPct val="90000"/>
              </a:lnSpc>
              <a:spcBef>
                <a:spcPts val="500"/>
              </a:spcBef>
              <a:spcAft>
                <a:spcPts val="0"/>
              </a:spcAft>
              <a:buClr>
                <a:schemeClr val="dk1"/>
              </a:buClr>
              <a:buSzPts val="2400"/>
              <a:buFont typeface="Arial"/>
              <a:buChar char="•"/>
            </a:pPr>
            <a:r>
              <a:rPr lang="en-US" sz="3200" b="0" i="0" u="none" strike="noStrike" cap="none" dirty="0">
                <a:solidFill>
                  <a:schemeClr val="dk1"/>
                </a:solidFill>
                <a:sym typeface="Calibri"/>
              </a:rPr>
              <a:t>Paradigms</a:t>
            </a:r>
            <a:endParaRPr sz="3200" dirty="0"/>
          </a:p>
          <a:p>
            <a:pPr marL="1143000" lvl="2" indent="-228600"/>
            <a:r>
              <a:rPr lang="en-US" sz="2800" b="1" dirty="0">
                <a:solidFill>
                  <a:schemeClr val="tx1"/>
                </a:solidFill>
              </a:rPr>
              <a:t>Power</a:t>
            </a:r>
          </a:p>
          <a:p>
            <a:pPr marL="1143000" marR="0" lvl="2" indent="-228600" algn="l" rtl="0">
              <a:lnSpc>
                <a:spcPct val="90000"/>
              </a:lnSpc>
              <a:spcBef>
                <a:spcPts val="500"/>
              </a:spcBef>
              <a:spcAft>
                <a:spcPts val="0"/>
              </a:spcAft>
              <a:buClr>
                <a:schemeClr val="dk1"/>
              </a:buClr>
              <a:buSzPts val="2000"/>
              <a:buFont typeface="Arial"/>
              <a:buChar char="•"/>
            </a:pPr>
            <a:r>
              <a:rPr lang="en-US" sz="2800" b="1" i="0" u="none" strike="noStrike" cap="none" dirty="0">
                <a:solidFill>
                  <a:schemeClr val="dk1"/>
                </a:solidFill>
                <a:sym typeface="Calibri"/>
              </a:rPr>
              <a:t>Technology</a:t>
            </a:r>
            <a:endParaRPr sz="2800" b="1" dirty="0"/>
          </a:p>
          <a:p>
            <a:pPr marL="1143000" marR="0" lvl="2" indent="-228600" algn="l" rtl="0">
              <a:lnSpc>
                <a:spcPct val="90000"/>
              </a:lnSpc>
              <a:spcBef>
                <a:spcPts val="500"/>
              </a:spcBef>
              <a:spcAft>
                <a:spcPts val="0"/>
              </a:spcAft>
              <a:buClr>
                <a:schemeClr val="dk1"/>
              </a:buClr>
              <a:buSzPts val="2000"/>
              <a:buFont typeface="Arial"/>
              <a:buChar char="•"/>
            </a:pPr>
            <a:r>
              <a:rPr lang="en-US" sz="2800" b="1" i="0" u="none" strike="noStrike" cap="none" dirty="0">
                <a:solidFill>
                  <a:schemeClr val="dk1"/>
                </a:solidFill>
                <a:sym typeface="Calibri"/>
              </a:rPr>
              <a:t>Control</a:t>
            </a:r>
            <a:endParaRPr sz="2800" b="1" dirty="0"/>
          </a:p>
        </p:txBody>
      </p:sp>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23</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E7C208BD-03F7-4D44-A9AD-CA2ECBCB78D6}"/>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858368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838199" y="35060"/>
            <a:ext cx="9588374" cy="1325563"/>
          </a:xfrm>
          <a:prstGeom prst="rect">
            <a:avLst/>
          </a:prstGeom>
          <a:noFill/>
          <a:ln>
            <a:noFill/>
          </a:ln>
        </p:spPr>
        <p:txBody>
          <a:bodyPr wrap="square" lIns="91425" tIns="91425" rIns="91425" bIns="91425" anchor="ctr" anchorCtr="0"/>
          <a:lstStyle/>
          <a:p>
            <a:pPr>
              <a:buClr>
                <a:schemeClr val="dk1"/>
              </a:buClr>
              <a:buSzPts val="4400"/>
              <a:buFont typeface="Calibri"/>
            </a:pPr>
            <a:r>
              <a:rPr lang="en-US" sz="3200" dirty="0">
                <a:sym typeface="Calibri"/>
              </a:rPr>
              <a:t>Why Does Power Concentrate?</a:t>
            </a:r>
            <a:endParaRPr sz="3200" dirty="0">
              <a:sym typeface="Calibri"/>
            </a:endParaRPr>
          </a:p>
        </p:txBody>
      </p:sp>
      <p:sp>
        <p:nvSpPr>
          <p:cNvPr id="281" name="Shape 281"/>
          <p:cNvSpPr txBox="1">
            <a:spLocks noGrp="1"/>
          </p:cNvSpPr>
          <p:nvPr>
            <p:ph type="body" idx="1"/>
          </p:nvPr>
        </p:nvSpPr>
        <p:spPr>
          <a:xfrm>
            <a:off x="838199" y="1825625"/>
            <a:ext cx="6983454" cy="4351338"/>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dirty="0">
                <a:solidFill>
                  <a:schemeClr val="dk1"/>
                </a:solidFill>
                <a:sym typeface="Calibri"/>
              </a:rPr>
              <a:t>Social Creatures</a:t>
            </a:r>
            <a:endParaRPr sz="2800" b="0" i="0" u="none" strike="noStrike" cap="none" dirty="0">
              <a:solidFill>
                <a:schemeClr val="dk1"/>
              </a:solidFill>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sym typeface="Calibri"/>
              </a:rPr>
              <a:t>Like order &amp; structure</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sym typeface="Calibri"/>
              </a:rPr>
              <a:t>Seek safety</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sym typeface="Calibri"/>
              </a:rPr>
              <a:t>Seek the path of least resistance</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sym typeface="Calibri"/>
              </a:rPr>
              <a:t>Self organized into basic categories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sym typeface="Calibri"/>
              </a:rPr>
              <a:t>Leaders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sym typeface="Calibri"/>
              </a:rPr>
              <a:t>Followers</a:t>
            </a:r>
            <a:endParaRPr sz="2400" b="0" i="0" u="none" strike="noStrike" cap="none" dirty="0">
              <a:solidFill>
                <a:schemeClr val="dk1"/>
              </a:solidFill>
              <a:sym typeface="Calibri"/>
            </a:endParaRPr>
          </a:p>
        </p:txBody>
      </p:sp>
      <p:pic>
        <p:nvPicPr>
          <p:cNvPr id="282" name="Shape 282" descr="Image result for flock of birds"/>
          <p:cNvPicPr preferRelativeResize="0"/>
          <p:nvPr/>
        </p:nvPicPr>
        <p:blipFill rotWithShape="1">
          <a:blip r:embed="rId3">
            <a:alphaModFix/>
          </a:blip>
          <a:srcRect/>
          <a:stretch/>
        </p:blipFill>
        <p:spPr>
          <a:xfrm>
            <a:off x="6701183" y="1622442"/>
            <a:ext cx="3082015" cy="2056344"/>
          </a:xfrm>
          <a:prstGeom prst="rect">
            <a:avLst/>
          </a:prstGeom>
          <a:noFill/>
          <a:ln>
            <a:noFill/>
          </a:ln>
        </p:spPr>
      </p:pic>
      <p:pic>
        <p:nvPicPr>
          <p:cNvPr id="283" name="Shape 283" descr="Image result for queen bee"/>
          <p:cNvPicPr preferRelativeResize="0"/>
          <p:nvPr/>
        </p:nvPicPr>
        <p:blipFill rotWithShape="1">
          <a:blip r:embed="rId4">
            <a:alphaModFix/>
          </a:blip>
          <a:srcRect/>
          <a:stretch/>
        </p:blipFill>
        <p:spPr>
          <a:xfrm>
            <a:off x="5340678" y="4493326"/>
            <a:ext cx="2115925" cy="1999549"/>
          </a:xfrm>
          <a:prstGeom prst="rect">
            <a:avLst/>
          </a:prstGeom>
          <a:noFill/>
          <a:ln>
            <a:noFill/>
          </a:ln>
        </p:spPr>
      </p:pic>
      <p:pic>
        <p:nvPicPr>
          <p:cNvPr id="284" name="Shape 284" descr="Image result for pack of animals"/>
          <p:cNvPicPr preferRelativeResize="0"/>
          <p:nvPr/>
        </p:nvPicPr>
        <p:blipFill rotWithShape="1">
          <a:blip r:embed="rId5">
            <a:alphaModFix/>
          </a:blip>
          <a:srcRect/>
          <a:stretch/>
        </p:blipFill>
        <p:spPr>
          <a:xfrm>
            <a:off x="7962000" y="4129127"/>
            <a:ext cx="3642396" cy="2047836"/>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24</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0352992F-7AB3-413F-8DAB-CF2E4097597F}"/>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802040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963561" y="374178"/>
            <a:ext cx="10390239" cy="1325563"/>
          </a:xfrm>
          <a:prstGeom prst="rect">
            <a:avLst/>
          </a:prstGeom>
          <a:noFill/>
          <a:ln>
            <a:noFill/>
          </a:ln>
        </p:spPr>
        <p:txBody>
          <a:bodyPr wrap="square" lIns="91425" tIns="91425" rIns="91425" bIns="91425" anchor="ctr" anchorCtr="0"/>
          <a:lstStyle/>
          <a:p>
            <a:pPr>
              <a:buClr>
                <a:schemeClr val="dk1"/>
              </a:buClr>
              <a:buSzPts val="4400"/>
              <a:buFont typeface="Calibri"/>
            </a:pPr>
            <a:r>
              <a:rPr lang="en-US" sz="3200" dirty="0">
                <a:sym typeface="Calibri"/>
              </a:rPr>
              <a:t>Paradigm of Power</a:t>
            </a:r>
            <a:endParaRPr sz="3200" dirty="0"/>
          </a:p>
        </p:txBody>
      </p:sp>
      <p:sp>
        <p:nvSpPr>
          <p:cNvPr id="299" name="Shape 299"/>
          <p:cNvSpPr txBox="1">
            <a:spLocks noGrp="1"/>
          </p:cNvSpPr>
          <p:nvPr>
            <p:ph type="body" idx="1"/>
          </p:nvPr>
        </p:nvSpPr>
        <p:spPr>
          <a:xfrm>
            <a:off x="838199" y="1825625"/>
            <a:ext cx="6911899" cy="4351338"/>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sym typeface="Calibri"/>
              </a:rPr>
              <a:t>Concentration of Power Over Time</a:t>
            </a:r>
            <a:endParaRPr sz="2800" b="0" i="0" u="none" strike="noStrike" cap="none" dirty="0">
              <a:solidFill>
                <a:schemeClr val="dk1"/>
              </a:solidFill>
              <a:sym typeface="Calibri"/>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sym typeface="Calibri"/>
              </a:rPr>
              <a:t>Tribal</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sym typeface="Calibri"/>
              </a:rPr>
              <a:t>Villages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sym typeface="Calibri"/>
              </a:rPr>
              <a:t>Kingdoms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sym typeface="Calibri"/>
              </a:rPr>
              <a:t>City States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sym typeface="Calibri"/>
              </a:rPr>
              <a:t>Nation States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sym typeface="Calibri"/>
              </a:rPr>
              <a:t>Global Institutions</a:t>
            </a:r>
            <a:endParaRPr dirty="0"/>
          </a:p>
          <a:p>
            <a:pPr marL="1143000" marR="0" lvl="2"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sym typeface="Calibri"/>
              </a:rPr>
              <a:t>Political (UN)</a:t>
            </a:r>
            <a:endParaRPr dirty="0"/>
          </a:p>
          <a:p>
            <a:pPr marL="1143000" marR="0" lvl="2"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sym typeface="Calibri"/>
              </a:rPr>
              <a:t>Financial (Banks)</a:t>
            </a:r>
            <a:endParaRPr dirty="0"/>
          </a:p>
          <a:p>
            <a:pPr marL="1143000" marR="0" lvl="2"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sym typeface="Calibri"/>
              </a:rPr>
              <a:t>Commercial (News Organization, Google, Amazon)</a:t>
            </a:r>
            <a:endParaRPr sz="2000" b="0" i="0" u="none" strike="noStrike" cap="none" dirty="0">
              <a:solidFill>
                <a:schemeClr val="dk1"/>
              </a:solidFill>
              <a:sym typeface="Calibri"/>
            </a:endParaRPr>
          </a:p>
        </p:txBody>
      </p:sp>
      <p:pic>
        <p:nvPicPr>
          <p:cNvPr id="300" name="Shape 300" descr="http://tomtunguz.com/images/pacman_v_pacman.jpg"/>
          <p:cNvPicPr preferRelativeResize="0"/>
          <p:nvPr/>
        </p:nvPicPr>
        <p:blipFill rotWithShape="1">
          <a:blip r:embed="rId3">
            <a:alphaModFix/>
          </a:blip>
          <a:srcRect/>
          <a:stretch/>
        </p:blipFill>
        <p:spPr>
          <a:xfrm>
            <a:off x="6875362" y="2244645"/>
            <a:ext cx="5017944" cy="3102859"/>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25</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8358C610-06B1-48ED-A143-6ED0C312BF34}"/>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933893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883468" y="0"/>
            <a:ext cx="9098732" cy="1325563"/>
          </a:xfrm>
          <a:prstGeom prst="rect">
            <a:avLst/>
          </a:prstGeom>
          <a:noFill/>
          <a:ln>
            <a:noFill/>
          </a:ln>
        </p:spPr>
        <p:txBody>
          <a:bodyPr wrap="square" lIns="91425" tIns="91425" rIns="91425" bIns="91425" anchor="ctr" anchorCtr="0"/>
          <a:lstStyle/>
          <a:p>
            <a:pPr>
              <a:spcBef>
                <a:spcPct val="0"/>
              </a:spcBef>
            </a:pPr>
            <a:r>
              <a:rPr lang="en-US" sz="3200" dirty="0">
                <a:solidFill>
                  <a:srgbClr val="003778"/>
                </a:solidFill>
                <a:latin typeface="Orkney Medium" charset="0"/>
                <a:ea typeface="Orkney Medium" charset="0"/>
                <a:cs typeface="Orkney Medium" charset="0"/>
              </a:rPr>
              <a:t>Technology – Organizational Structures</a:t>
            </a:r>
            <a:endParaRPr sz="3200" dirty="0">
              <a:solidFill>
                <a:srgbClr val="003778"/>
              </a:solidFill>
              <a:latin typeface="Orkney Medium" charset="0"/>
              <a:ea typeface="Orkney Medium" charset="0"/>
              <a:cs typeface="Orkney Medium" charset="0"/>
            </a:endParaRPr>
          </a:p>
        </p:txBody>
      </p:sp>
      <p:sp>
        <p:nvSpPr>
          <p:cNvPr id="291" name="Shape 291"/>
          <p:cNvSpPr txBox="1">
            <a:spLocks noGrp="1"/>
          </p:cNvSpPr>
          <p:nvPr>
            <p:ph type="body" idx="1"/>
          </p:nvPr>
        </p:nvSpPr>
        <p:spPr>
          <a:xfrm>
            <a:off x="838200" y="1825625"/>
            <a:ext cx="5181600" cy="4351200"/>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ts val="2170"/>
              <a:buFont typeface="Arial"/>
              <a:buChar char="•"/>
            </a:pPr>
            <a:r>
              <a:rPr lang="en-US" sz="2170" b="0" i="0" u="none" strike="noStrike" cap="none" dirty="0">
                <a:solidFill>
                  <a:schemeClr val="dk1"/>
                </a:solidFill>
                <a:latin typeface="Orkney" charset="0"/>
                <a:ea typeface="Orkney" charset="0"/>
                <a:cs typeface="Orkney" charset="0"/>
                <a:sym typeface="Calibri"/>
              </a:rPr>
              <a:t>Communities (Villages, Tribes, Towns)</a:t>
            </a:r>
            <a:endParaRPr dirty="0">
              <a:latin typeface="Orkney" charset="0"/>
              <a:ea typeface="Orkney" charset="0"/>
              <a:cs typeface="Orkney" charset="0"/>
            </a:endParaRPr>
          </a:p>
          <a:p>
            <a:pPr marL="685800" marR="0" lvl="1" indent="-228600" algn="l" rtl="0">
              <a:lnSpc>
                <a:spcPct val="70000"/>
              </a:lnSpc>
              <a:spcBef>
                <a:spcPts val="500"/>
              </a:spcBef>
              <a:spcAft>
                <a:spcPts val="0"/>
              </a:spcAft>
              <a:buClr>
                <a:schemeClr val="dk1"/>
              </a:buClr>
              <a:buSzPts val="1860"/>
              <a:buFont typeface="Arial"/>
              <a:buChar char="•"/>
            </a:pPr>
            <a:r>
              <a:rPr lang="en-US" sz="1860" b="0" i="0" u="none" strike="noStrike" cap="none" dirty="0">
                <a:solidFill>
                  <a:schemeClr val="dk1"/>
                </a:solidFill>
                <a:latin typeface="Orkney" charset="0"/>
                <a:ea typeface="Orkney" charset="0"/>
                <a:cs typeface="Orkney" charset="0"/>
                <a:sym typeface="Calibri"/>
              </a:rPr>
              <a:t>Language (Oral &amp; Written)</a:t>
            </a:r>
            <a:endParaRPr dirty="0">
              <a:latin typeface="Orkney" charset="0"/>
              <a:ea typeface="Orkney" charset="0"/>
              <a:cs typeface="Orkney" charset="0"/>
            </a:endParaRPr>
          </a:p>
          <a:p>
            <a:pPr marL="0" marR="0" lvl="0" indent="0" algn="l" rtl="0">
              <a:lnSpc>
                <a:spcPct val="70000"/>
              </a:lnSpc>
              <a:spcBef>
                <a:spcPts val="1000"/>
              </a:spcBef>
              <a:spcAft>
                <a:spcPts val="0"/>
              </a:spcAft>
              <a:buNone/>
            </a:pPr>
            <a:endParaRPr sz="2170" dirty="0">
              <a:latin typeface="Orkney" charset="0"/>
              <a:ea typeface="Orkney" charset="0"/>
              <a:cs typeface="Orkney" charset="0"/>
            </a:endParaRPr>
          </a:p>
          <a:p>
            <a:pPr marL="0" marR="0" lvl="0" indent="0" algn="l" rtl="0">
              <a:lnSpc>
                <a:spcPct val="70000"/>
              </a:lnSpc>
              <a:spcBef>
                <a:spcPts val="1000"/>
              </a:spcBef>
              <a:spcAft>
                <a:spcPts val="0"/>
              </a:spcAft>
              <a:buNone/>
            </a:pPr>
            <a:endParaRPr sz="2170" dirty="0">
              <a:latin typeface="Orkney" charset="0"/>
              <a:ea typeface="Orkney" charset="0"/>
              <a:cs typeface="Orkney" charset="0"/>
            </a:endParaRPr>
          </a:p>
          <a:p>
            <a:pPr marL="0" marR="0" lvl="0" indent="0" algn="l" rtl="0">
              <a:lnSpc>
                <a:spcPct val="70000"/>
              </a:lnSpc>
              <a:spcBef>
                <a:spcPts val="1000"/>
              </a:spcBef>
              <a:spcAft>
                <a:spcPts val="0"/>
              </a:spcAft>
              <a:buNone/>
            </a:pPr>
            <a:endParaRPr sz="2170" dirty="0">
              <a:latin typeface="Orkney" charset="0"/>
              <a:ea typeface="Orkney" charset="0"/>
              <a:cs typeface="Orkney" charset="0"/>
            </a:endParaRPr>
          </a:p>
          <a:p>
            <a:pPr marL="0" marR="0" lvl="0" indent="0" algn="l" rtl="0">
              <a:lnSpc>
                <a:spcPct val="70000"/>
              </a:lnSpc>
              <a:spcBef>
                <a:spcPts val="1000"/>
              </a:spcBef>
              <a:spcAft>
                <a:spcPts val="0"/>
              </a:spcAft>
              <a:buNone/>
            </a:pPr>
            <a:endParaRPr lang="en-US" sz="2170" dirty="0">
              <a:latin typeface="Orkney" charset="0"/>
              <a:ea typeface="Orkney" charset="0"/>
              <a:cs typeface="Orkney" charset="0"/>
            </a:endParaRPr>
          </a:p>
          <a:p>
            <a:pPr marL="0" marR="0" lvl="0" indent="0" algn="l" rtl="0">
              <a:lnSpc>
                <a:spcPct val="70000"/>
              </a:lnSpc>
              <a:spcBef>
                <a:spcPts val="1000"/>
              </a:spcBef>
              <a:spcAft>
                <a:spcPts val="0"/>
              </a:spcAft>
              <a:buNone/>
            </a:pPr>
            <a:endParaRPr lang="en-US" sz="2170" dirty="0">
              <a:latin typeface="Orkney" charset="0"/>
              <a:ea typeface="Orkney" charset="0"/>
              <a:cs typeface="Orkney" charset="0"/>
            </a:endParaRPr>
          </a:p>
          <a:p>
            <a:pPr marL="0" marR="0" lvl="0" indent="0" algn="l" rtl="0">
              <a:lnSpc>
                <a:spcPct val="70000"/>
              </a:lnSpc>
              <a:spcBef>
                <a:spcPts val="1000"/>
              </a:spcBef>
              <a:spcAft>
                <a:spcPts val="0"/>
              </a:spcAft>
              <a:buNone/>
            </a:pPr>
            <a:endParaRPr sz="2170" dirty="0">
              <a:latin typeface="Orkney" charset="0"/>
              <a:ea typeface="Orkney" charset="0"/>
              <a:cs typeface="Orkney" charset="0"/>
            </a:endParaRPr>
          </a:p>
          <a:p>
            <a:pPr marL="228600" marR="0" lvl="0" indent="-228600" algn="l" rtl="0">
              <a:lnSpc>
                <a:spcPct val="70000"/>
              </a:lnSpc>
              <a:spcBef>
                <a:spcPts val="1000"/>
              </a:spcBef>
              <a:spcAft>
                <a:spcPts val="0"/>
              </a:spcAft>
              <a:buClr>
                <a:schemeClr val="dk1"/>
              </a:buClr>
              <a:buSzPts val="2170"/>
              <a:buFont typeface="Arial"/>
              <a:buChar char="•"/>
            </a:pPr>
            <a:r>
              <a:rPr lang="en-US" sz="2170" b="0" i="0" u="none" strike="noStrike" cap="none" dirty="0">
                <a:solidFill>
                  <a:schemeClr val="dk1"/>
                </a:solidFill>
                <a:latin typeface="Orkney" charset="0"/>
                <a:ea typeface="Orkney" charset="0"/>
                <a:cs typeface="Orkney" charset="0"/>
                <a:sym typeface="Calibri"/>
              </a:rPr>
              <a:t>Kingdoms, Nations</a:t>
            </a:r>
            <a:endParaRPr dirty="0">
              <a:latin typeface="Orkney" charset="0"/>
              <a:ea typeface="Orkney" charset="0"/>
              <a:cs typeface="Orkney" charset="0"/>
            </a:endParaRPr>
          </a:p>
          <a:p>
            <a:pPr marL="685800" marR="0" lvl="1" indent="-228600" algn="l" rtl="0">
              <a:lnSpc>
                <a:spcPct val="70000"/>
              </a:lnSpc>
              <a:spcBef>
                <a:spcPts val="500"/>
              </a:spcBef>
              <a:spcAft>
                <a:spcPts val="0"/>
              </a:spcAft>
              <a:buClr>
                <a:schemeClr val="dk1"/>
              </a:buClr>
              <a:buSzPts val="1860"/>
              <a:buFont typeface="Arial"/>
              <a:buChar char="•"/>
            </a:pPr>
            <a:r>
              <a:rPr lang="en-US" sz="1860" b="0" i="0" u="none" strike="noStrike" cap="none" dirty="0">
                <a:solidFill>
                  <a:schemeClr val="dk1"/>
                </a:solidFill>
                <a:latin typeface="Orkney" charset="0"/>
                <a:ea typeface="Orkney" charset="0"/>
                <a:cs typeface="Orkney" charset="0"/>
                <a:sym typeface="Calibri"/>
              </a:rPr>
              <a:t>Written Communications</a:t>
            </a:r>
            <a:endParaRPr dirty="0">
              <a:latin typeface="Orkney" charset="0"/>
              <a:ea typeface="Orkney" charset="0"/>
              <a:cs typeface="Orkney" charset="0"/>
            </a:endParaRPr>
          </a:p>
          <a:p>
            <a:pPr marL="685800" marR="0" lvl="1" indent="-228600" algn="l" rtl="0">
              <a:lnSpc>
                <a:spcPct val="70000"/>
              </a:lnSpc>
              <a:spcBef>
                <a:spcPts val="500"/>
              </a:spcBef>
              <a:spcAft>
                <a:spcPts val="0"/>
              </a:spcAft>
              <a:buClr>
                <a:schemeClr val="dk1"/>
              </a:buClr>
              <a:buSzPts val="1860"/>
              <a:buFont typeface="Arial"/>
              <a:buChar char="•"/>
            </a:pPr>
            <a:r>
              <a:rPr lang="en-US" sz="1860" b="0" i="0" u="none" strike="noStrike" cap="none" dirty="0">
                <a:solidFill>
                  <a:schemeClr val="dk1"/>
                </a:solidFill>
                <a:latin typeface="Orkney" charset="0"/>
                <a:ea typeface="Orkney" charset="0"/>
                <a:cs typeface="Orkney" charset="0"/>
                <a:sym typeface="Calibri"/>
              </a:rPr>
              <a:t>Paper Currency</a:t>
            </a:r>
            <a:endParaRPr dirty="0">
              <a:latin typeface="Orkney" charset="0"/>
              <a:ea typeface="Orkney" charset="0"/>
              <a:cs typeface="Orkney" charset="0"/>
            </a:endParaRPr>
          </a:p>
          <a:p>
            <a:pPr marL="685800" marR="0" lvl="1" indent="-228600" algn="l" rtl="0">
              <a:lnSpc>
                <a:spcPct val="70000"/>
              </a:lnSpc>
              <a:spcBef>
                <a:spcPts val="500"/>
              </a:spcBef>
              <a:spcAft>
                <a:spcPts val="0"/>
              </a:spcAft>
              <a:buClr>
                <a:schemeClr val="dk1"/>
              </a:buClr>
              <a:buSzPts val="1860"/>
              <a:buFont typeface="Arial"/>
              <a:buChar char="•"/>
            </a:pPr>
            <a:r>
              <a:rPr lang="en-US" sz="1860" b="0" i="0" u="none" strike="noStrike" cap="none" dirty="0">
                <a:solidFill>
                  <a:schemeClr val="dk1"/>
                </a:solidFill>
                <a:latin typeface="Orkney" charset="0"/>
                <a:ea typeface="Orkney" charset="0"/>
                <a:cs typeface="Orkney" charset="0"/>
                <a:sym typeface="Calibri"/>
              </a:rPr>
              <a:t>Vehicles &amp; Roads</a:t>
            </a:r>
            <a:endParaRPr dirty="0">
              <a:latin typeface="Orkney" charset="0"/>
              <a:ea typeface="Orkney" charset="0"/>
              <a:cs typeface="Orkney" charset="0"/>
            </a:endParaRPr>
          </a:p>
          <a:p>
            <a:pPr marL="685800" marR="0" lvl="1" indent="-228600" algn="l" rtl="0">
              <a:lnSpc>
                <a:spcPct val="70000"/>
              </a:lnSpc>
              <a:spcBef>
                <a:spcPts val="500"/>
              </a:spcBef>
              <a:spcAft>
                <a:spcPts val="0"/>
              </a:spcAft>
              <a:buClr>
                <a:schemeClr val="dk1"/>
              </a:buClr>
              <a:buSzPts val="1860"/>
              <a:buFont typeface="Arial"/>
              <a:buChar char="•"/>
            </a:pPr>
            <a:r>
              <a:rPr lang="en-US" sz="1860" b="0" i="0" u="none" strike="noStrike" cap="none" dirty="0">
                <a:solidFill>
                  <a:schemeClr val="dk1"/>
                </a:solidFill>
                <a:latin typeface="Orkney" charset="0"/>
                <a:ea typeface="Orkney" charset="0"/>
                <a:cs typeface="Orkney" charset="0"/>
                <a:sym typeface="Calibri"/>
              </a:rPr>
              <a:t>Ships &amp; Trade Routes</a:t>
            </a:r>
            <a:endParaRPr dirty="0">
              <a:latin typeface="Orkney" charset="0"/>
              <a:ea typeface="Orkney" charset="0"/>
              <a:cs typeface="Orkney" charset="0"/>
            </a:endParaRPr>
          </a:p>
        </p:txBody>
      </p:sp>
      <p:sp>
        <p:nvSpPr>
          <p:cNvPr id="292" name="Shape 292"/>
          <p:cNvSpPr txBox="1">
            <a:spLocks noGrp="1"/>
          </p:cNvSpPr>
          <p:nvPr>
            <p:ph type="body" idx="2"/>
          </p:nvPr>
        </p:nvSpPr>
        <p:spPr>
          <a:xfrm>
            <a:off x="6172200" y="1825625"/>
            <a:ext cx="5181600" cy="4351200"/>
          </a:xfrm>
          <a:prstGeom prst="rect">
            <a:avLst/>
          </a:prstGeom>
        </p:spPr>
        <p:txBody>
          <a:bodyPr wrap="square" lIns="91425" tIns="91425" rIns="91425" bIns="91425" anchor="t" anchorCtr="0">
            <a:noAutofit/>
          </a:bodyPr>
          <a:lstStyle/>
          <a:p>
            <a:pPr marL="228600" lvl="0" indent="-188595" rtl="0">
              <a:lnSpc>
                <a:spcPct val="70000"/>
              </a:lnSpc>
              <a:spcBef>
                <a:spcPts val="1000"/>
              </a:spcBef>
              <a:spcAft>
                <a:spcPts val="0"/>
              </a:spcAft>
              <a:buSzPts val="2170"/>
              <a:buChar char="•"/>
            </a:pPr>
            <a:r>
              <a:rPr lang="en-US" sz="2170" dirty="0">
                <a:latin typeface="Orkney" charset="0"/>
                <a:ea typeface="Orkney" charset="0"/>
                <a:cs typeface="Orkney" charset="0"/>
              </a:rPr>
              <a:t>Global Powers / Alliances</a:t>
            </a:r>
            <a:endParaRPr sz="2170" dirty="0">
              <a:latin typeface="Orkney" charset="0"/>
              <a:ea typeface="Orkney" charset="0"/>
              <a:cs typeface="Orkney" charset="0"/>
            </a:endParaRPr>
          </a:p>
          <a:p>
            <a:pPr marL="685800" lvl="1" indent="-194309" rtl="0">
              <a:lnSpc>
                <a:spcPct val="70000"/>
              </a:lnSpc>
              <a:spcBef>
                <a:spcPts val="500"/>
              </a:spcBef>
              <a:spcAft>
                <a:spcPts val="0"/>
              </a:spcAft>
              <a:buSzPts val="1860"/>
              <a:buChar char="•"/>
            </a:pPr>
            <a:r>
              <a:rPr lang="en-US" sz="1860" dirty="0">
                <a:latin typeface="Orkney" charset="0"/>
                <a:ea typeface="Orkney" charset="0"/>
                <a:cs typeface="Orkney" charset="0"/>
              </a:rPr>
              <a:t>Printing Press</a:t>
            </a:r>
            <a:endParaRPr sz="1860" b="1" dirty="0">
              <a:latin typeface="Orkney" charset="0"/>
              <a:ea typeface="Orkney" charset="0"/>
              <a:cs typeface="Orkney" charset="0"/>
            </a:endParaRPr>
          </a:p>
          <a:p>
            <a:pPr marL="685800" lvl="1" indent="-194309" rtl="0">
              <a:lnSpc>
                <a:spcPct val="70000"/>
              </a:lnSpc>
              <a:spcBef>
                <a:spcPts val="500"/>
              </a:spcBef>
              <a:spcAft>
                <a:spcPts val="0"/>
              </a:spcAft>
              <a:buSzPts val="1860"/>
              <a:buChar char="•"/>
            </a:pPr>
            <a:r>
              <a:rPr lang="en-US" sz="1860" dirty="0">
                <a:latin typeface="Orkney" charset="0"/>
                <a:ea typeface="Orkney" charset="0"/>
                <a:cs typeface="Orkney" charset="0"/>
              </a:rPr>
              <a:t>Wire Communications</a:t>
            </a:r>
            <a:endParaRPr dirty="0">
              <a:latin typeface="Orkney" charset="0"/>
              <a:ea typeface="Orkney" charset="0"/>
              <a:cs typeface="Orkney" charset="0"/>
            </a:endParaRPr>
          </a:p>
          <a:p>
            <a:pPr marL="685800" lvl="1" indent="-194309" rtl="0">
              <a:lnSpc>
                <a:spcPct val="70000"/>
              </a:lnSpc>
              <a:spcBef>
                <a:spcPts val="500"/>
              </a:spcBef>
              <a:spcAft>
                <a:spcPts val="0"/>
              </a:spcAft>
              <a:buSzPts val="1860"/>
              <a:buChar char="•"/>
            </a:pPr>
            <a:r>
              <a:rPr lang="en-US" sz="1860" dirty="0">
                <a:latin typeface="Orkney" charset="0"/>
                <a:ea typeface="Orkney" charset="0"/>
                <a:cs typeface="Orkney" charset="0"/>
              </a:rPr>
              <a:t>Telephone</a:t>
            </a:r>
            <a:endParaRPr sz="1860" b="1" dirty="0">
              <a:latin typeface="Orkney" charset="0"/>
              <a:ea typeface="Orkney" charset="0"/>
              <a:cs typeface="Orkney" charset="0"/>
            </a:endParaRPr>
          </a:p>
          <a:p>
            <a:pPr marL="685800" lvl="1" indent="-194309" rtl="0">
              <a:lnSpc>
                <a:spcPct val="70000"/>
              </a:lnSpc>
              <a:spcBef>
                <a:spcPts val="500"/>
              </a:spcBef>
              <a:spcAft>
                <a:spcPts val="0"/>
              </a:spcAft>
              <a:buSzPts val="1860"/>
              <a:buChar char="•"/>
            </a:pPr>
            <a:r>
              <a:rPr lang="en-US" sz="1860" dirty="0">
                <a:latin typeface="Orkney" charset="0"/>
                <a:ea typeface="Orkney" charset="0"/>
                <a:cs typeface="Orkney" charset="0"/>
              </a:rPr>
              <a:t>Broadcast Communications (Radio &amp; Television)</a:t>
            </a:r>
            <a:endParaRPr sz="1860" dirty="0">
              <a:latin typeface="Orkney" charset="0"/>
              <a:ea typeface="Orkney" charset="0"/>
              <a:cs typeface="Orkney" charset="0"/>
            </a:endParaRPr>
          </a:p>
          <a:p>
            <a:pPr marL="457200" lvl="0" indent="0" rtl="0">
              <a:lnSpc>
                <a:spcPct val="70000"/>
              </a:lnSpc>
              <a:spcBef>
                <a:spcPts val="1000"/>
              </a:spcBef>
              <a:spcAft>
                <a:spcPts val="0"/>
              </a:spcAft>
              <a:buNone/>
            </a:pPr>
            <a:endParaRPr sz="1860" dirty="0">
              <a:latin typeface="Orkney" charset="0"/>
              <a:ea typeface="Orkney" charset="0"/>
              <a:cs typeface="Orkney" charset="0"/>
            </a:endParaRPr>
          </a:p>
          <a:p>
            <a:pPr marL="228600" lvl="0" indent="-228600" rtl="0">
              <a:lnSpc>
                <a:spcPct val="70000"/>
              </a:lnSpc>
              <a:spcBef>
                <a:spcPts val="1000"/>
              </a:spcBef>
              <a:spcAft>
                <a:spcPts val="0"/>
              </a:spcAft>
              <a:buSzPts val="2170"/>
              <a:buChar char="•"/>
            </a:pPr>
            <a:r>
              <a:rPr lang="en-US" sz="2170" dirty="0">
                <a:latin typeface="Orkney" charset="0"/>
                <a:ea typeface="Orkney" charset="0"/>
                <a:cs typeface="Orkney" charset="0"/>
              </a:rPr>
              <a:t>Movements (Transcends Borders)</a:t>
            </a:r>
            <a:endParaRPr sz="2170" dirty="0">
              <a:latin typeface="Orkney" charset="0"/>
              <a:ea typeface="Orkney" charset="0"/>
              <a:cs typeface="Orkney" charset="0"/>
            </a:endParaRPr>
          </a:p>
          <a:p>
            <a:pPr marL="685800" lvl="1" indent="-228600" rtl="0">
              <a:lnSpc>
                <a:spcPct val="70000"/>
              </a:lnSpc>
              <a:spcBef>
                <a:spcPts val="500"/>
              </a:spcBef>
              <a:spcAft>
                <a:spcPts val="0"/>
              </a:spcAft>
              <a:buSzPts val="1860"/>
              <a:buChar char="•"/>
            </a:pPr>
            <a:r>
              <a:rPr lang="en-US" sz="1860" dirty="0">
                <a:latin typeface="Orkney" charset="0"/>
                <a:ea typeface="Orkney" charset="0"/>
                <a:cs typeface="Orkney" charset="0"/>
              </a:rPr>
              <a:t>Mass Media </a:t>
            </a:r>
            <a:endParaRPr sz="1860" dirty="0">
              <a:latin typeface="Orkney" charset="0"/>
              <a:ea typeface="Orkney" charset="0"/>
              <a:cs typeface="Orkney" charset="0"/>
            </a:endParaRPr>
          </a:p>
          <a:p>
            <a:pPr marL="685800" lvl="1" indent="-228600" rtl="0">
              <a:lnSpc>
                <a:spcPct val="70000"/>
              </a:lnSpc>
              <a:spcBef>
                <a:spcPts val="500"/>
              </a:spcBef>
              <a:spcAft>
                <a:spcPts val="0"/>
              </a:spcAft>
              <a:buSzPts val="1860"/>
              <a:buChar char="•"/>
            </a:pPr>
            <a:r>
              <a:rPr lang="en-US" sz="1860" dirty="0">
                <a:latin typeface="Orkney" charset="0"/>
                <a:ea typeface="Orkney" charset="0"/>
                <a:cs typeface="Orkney" charset="0"/>
              </a:rPr>
              <a:t>Computers / Internet</a:t>
            </a:r>
            <a:endParaRPr dirty="0">
              <a:latin typeface="Orkney" charset="0"/>
              <a:ea typeface="Orkney" charset="0"/>
              <a:cs typeface="Orkney" charset="0"/>
            </a:endParaRPr>
          </a:p>
        </p:txBody>
      </p:sp>
      <p:pic>
        <p:nvPicPr>
          <p:cNvPr id="293" name="Shape 293"/>
          <p:cNvPicPr preferRelativeResize="0"/>
          <p:nvPr/>
        </p:nvPicPr>
        <p:blipFill>
          <a:blip r:embed="rId3">
            <a:alphaModFix/>
          </a:blip>
          <a:stretch>
            <a:fillRect/>
          </a:stretch>
        </p:blipFill>
        <p:spPr>
          <a:xfrm>
            <a:off x="1907177" y="2663506"/>
            <a:ext cx="2435754" cy="1716905"/>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26</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08B34005-2100-4F49-9CA5-0093FF95A994}"/>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537170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745350" y="144450"/>
            <a:ext cx="9651749" cy="1325700"/>
          </a:xfrm>
          <a:prstGeom prst="rect">
            <a:avLst/>
          </a:prstGeom>
          <a:noFill/>
          <a:ln>
            <a:noFill/>
          </a:ln>
        </p:spPr>
        <p:txBody>
          <a:bodyPr wrap="square" lIns="91425" tIns="91425" rIns="91425" bIns="91425" anchor="ctr" anchorCtr="0"/>
          <a:lstStyle/>
          <a:p>
            <a:pPr>
              <a:buClr>
                <a:schemeClr val="dk1"/>
              </a:buClr>
              <a:buSzPts val="4400"/>
              <a:buFont typeface="Calibri"/>
            </a:pPr>
            <a:r>
              <a:rPr lang="en-US" sz="3200" dirty="0"/>
              <a:t>Why Do People Surrender Power?</a:t>
            </a:r>
            <a:endParaRPr sz="3200" dirty="0"/>
          </a:p>
        </p:txBody>
      </p:sp>
      <p:sp>
        <p:nvSpPr>
          <p:cNvPr id="322" name="Shape 322"/>
          <p:cNvSpPr txBox="1">
            <a:spLocks noGrp="1"/>
          </p:cNvSpPr>
          <p:nvPr>
            <p:ph type="body" idx="1"/>
          </p:nvPr>
        </p:nvSpPr>
        <p:spPr>
          <a:xfrm>
            <a:off x="4854975" y="1825625"/>
            <a:ext cx="6498900" cy="2566800"/>
          </a:xfrm>
          <a:prstGeom prst="rect">
            <a:avLst/>
          </a:prstGeom>
        </p:spPr>
        <p:txBody>
          <a:bodyPr wrap="square" lIns="91425" tIns="91425" rIns="91425" bIns="91425" anchor="t" anchorCtr="0">
            <a:noAutofit/>
          </a:bodyPr>
          <a:lstStyle/>
          <a:p>
            <a:pPr marL="0" lvl="0" indent="0" rtl="0">
              <a:lnSpc>
                <a:spcPct val="100000"/>
              </a:lnSpc>
              <a:spcBef>
                <a:spcPts val="1000"/>
              </a:spcBef>
              <a:spcAft>
                <a:spcPts val="0"/>
              </a:spcAft>
              <a:buNone/>
            </a:pPr>
            <a:r>
              <a:rPr lang="en-US" sz="1800" dirty="0">
                <a:solidFill>
                  <a:srgbClr val="222222"/>
                </a:solidFill>
                <a:sym typeface="Georgia"/>
              </a:rPr>
              <a:t>People’s needs for security are more fundamental than their need for freedom (Self-actualization) </a:t>
            </a:r>
            <a:endParaRPr sz="1800" dirty="0">
              <a:solidFill>
                <a:srgbClr val="222222"/>
              </a:solidFill>
              <a:sym typeface="Georgia"/>
            </a:endParaRPr>
          </a:p>
          <a:p>
            <a:pPr marL="0" lvl="0" indent="0" rtl="0">
              <a:lnSpc>
                <a:spcPct val="100000"/>
              </a:lnSpc>
              <a:spcBef>
                <a:spcPts val="1000"/>
              </a:spcBef>
              <a:spcAft>
                <a:spcPts val="0"/>
              </a:spcAft>
              <a:buNone/>
            </a:pPr>
            <a:endParaRPr sz="1800" dirty="0">
              <a:solidFill>
                <a:srgbClr val="222222"/>
              </a:solidFill>
              <a:sym typeface="Georgia"/>
            </a:endParaRPr>
          </a:p>
          <a:p>
            <a:pPr marL="0" lvl="0" indent="0">
              <a:lnSpc>
                <a:spcPct val="100000"/>
              </a:lnSpc>
              <a:spcBef>
                <a:spcPts val="1000"/>
              </a:spcBef>
              <a:spcAft>
                <a:spcPts val="0"/>
              </a:spcAft>
              <a:buNone/>
            </a:pPr>
            <a:r>
              <a:rPr lang="en-US" sz="1800" dirty="0">
                <a:solidFill>
                  <a:srgbClr val="222222"/>
                </a:solidFill>
                <a:latin typeface="Georgia"/>
                <a:ea typeface="Georgia"/>
                <a:cs typeface="Georgia"/>
                <a:sym typeface="Georgia"/>
              </a:rPr>
              <a:t>“Those who would give up essential Liberty, to purchase a little temporary Safety, deserve neither Liberty nor Safety”</a:t>
            </a:r>
            <a:endParaRPr sz="1800" dirty="0">
              <a:solidFill>
                <a:srgbClr val="222222"/>
              </a:solidFill>
              <a:latin typeface="Georgia"/>
              <a:ea typeface="Georgia"/>
              <a:cs typeface="Georgia"/>
              <a:sym typeface="Georgia"/>
            </a:endParaRPr>
          </a:p>
          <a:p>
            <a:pPr marL="228600" lvl="0" indent="-50800" algn="r">
              <a:lnSpc>
                <a:spcPct val="100000"/>
              </a:lnSpc>
              <a:spcBef>
                <a:spcPts val="1000"/>
              </a:spcBef>
              <a:spcAft>
                <a:spcPts val="0"/>
              </a:spcAft>
              <a:buNone/>
            </a:pPr>
            <a:r>
              <a:rPr lang="en-US" sz="1800" dirty="0">
                <a:solidFill>
                  <a:srgbClr val="222222"/>
                </a:solidFill>
                <a:latin typeface="Georgia"/>
                <a:ea typeface="Georgia"/>
                <a:cs typeface="Georgia"/>
                <a:sym typeface="Georgia"/>
              </a:rPr>
              <a:t>--Benjamin Franklin</a:t>
            </a:r>
            <a:endParaRPr sz="1800" dirty="0">
              <a:solidFill>
                <a:srgbClr val="222222"/>
              </a:solidFill>
              <a:latin typeface="Georgia"/>
              <a:ea typeface="Georgia"/>
              <a:cs typeface="Georgia"/>
              <a:sym typeface="Georgia"/>
            </a:endParaRPr>
          </a:p>
        </p:txBody>
      </p:sp>
      <p:pic>
        <p:nvPicPr>
          <p:cNvPr id="323" name="Shape 323"/>
          <p:cNvPicPr preferRelativeResize="0"/>
          <p:nvPr/>
        </p:nvPicPr>
        <p:blipFill>
          <a:blip r:embed="rId3">
            <a:alphaModFix/>
          </a:blip>
          <a:stretch>
            <a:fillRect/>
          </a:stretch>
        </p:blipFill>
        <p:spPr>
          <a:xfrm>
            <a:off x="745350" y="2099100"/>
            <a:ext cx="3632100" cy="2566675"/>
          </a:xfrm>
          <a:prstGeom prst="rect">
            <a:avLst/>
          </a:prstGeom>
          <a:noFill/>
          <a:ln>
            <a:noFill/>
          </a:ln>
        </p:spPr>
      </p:pic>
      <p:sp>
        <p:nvSpPr>
          <p:cNvPr id="324" name="Shape 324"/>
          <p:cNvSpPr txBox="1"/>
          <p:nvPr/>
        </p:nvSpPr>
        <p:spPr>
          <a:xfrm>
            <a:off x="968350" y="4435225"/>
            <a:ext cx="3249900" cy="464400"/>
          </a:xfrm>
          <a:prstGeom prst="rect">
            <a:avLst/>
          </a:prstGeom>
          <a:noFill/>
          <a:ln>
            <a:noFill/>
          </a:ln>
        </p:spPr>
        <p:txBody>
          <a:bodyPr wrap="square" lIns="91425" tIns="91425" rIns="91425" bIns="91425" anchor="t" anchorCtr="0">
            <a:noAutofit/>
          </a:bodyPr>
          <a:lstStyle/>
          <a:p>
            <a:pPr marL="0" lvl="0" indent="0" algn="ctr">
              <a:spcBef>
                <a:spcPts val="0"/>
              </a:spcBef>
              <a:spcAft>
                <a:spcPts val="0"/>
              </a:spcAft>
              <a:buNone/>
            </a:pPr>
            <a:r>
              <a:rPr lang="en-US" dirty="0">
                <a:latin typeface="Orkney" charset="0"/>
                <a:ea typeface="Orkney" charset="0"/>
                <a:cs typeface="Orkney" charset="0"/>
              </a:rPr>
              <a:t>Maslow's Hierarchy of Needs</a:t>
            </a:r>
            <a:endParaRPr dirty="0">
              <a:latin typeface="Orkney" charset="0"/>
              <a:ea typeface="Orkney" charset="0"/>
              <a:cs typeface="Orkney" charset="0"/>
            </a:endParaRPr>
          </a:p>
        </p:txBody>
      </p:sp>
      <p:pic>
        <p:nvPicPr>
          <p:cNvPr id="325" name="Shape 325"/>
          <p:cNvPicPr preferRelativeResize="0"/>
          <p:nvPr/>
        </p:nvPicPr>
        <p:blipFill>
          <a:blip r:embed="rId4">
            <a:alphaModFix/>
          </a:blip>
          <a:stretch>
            <a:fillRect/>
          </a:stretch>
        </p:blipFill>
        <p:spPr>
          <a:xfrm>
            <a:off x="4854975" y="4081725"/>
            <a:ext cx="2560650" cy="2238550"/>
          </a:xfrm>
          <a:prstGeom prst="rect">
            <a:avLst/>
          </a:prstGeom>
          <a:noFill/>
          <a:ln>
            <a:noFill/>
          </a:ln>
        </p:spPr>
      </p:pic>
      <p:sp>
        <p:nvSpPr>
          <p:cNvPr id="326" name="Shape 326"/>
          <p:cNvSpPr txBox="1"/>
          <p:nvPr/>
        </p:nvSpPr>
        <p:spPr>
          <a:xfrm>
            <a:off x="7847125" y="4625375"/>
            <a:ext cx="3632100" cy="1375500"/>
          </a:xfrm>
          <a:prstGeom prst="rect">
            <a:avLst/>
          </a:prstGeom>
          <a:noFill/>
          <a:ln>
            <a:noFill/>
          </a:ln>
        </p:spPr>
        <p:txBody>
          <a:bodyPr wrap="square" lIns="91425" tIns="91425" rIns="91425" bIns="91425" anchor="t" anchorCtr="0">
            <a:noAutofit/>
          </a:bodyPr>
          <a:lstStyle/>
          <a:p>
            <a:pPr marL="0" lvl="0" indent="0">
              <a:spcBef>
                <a:spcPts val="0"/>
              </a:spcBef>
              <a:spcAft>
                <a:spcPts val="0"/>
              </a:spcAft>
              <a:buNone/>
            </a:pPr>
            <a:r>
              <a:rPr lang="en-US" sz="1800" dirty="0">
                <a:solidFill>
                  <a:srgbClr val="222222"/>
                </a:solidFill>
                <a:latin typeface="Orkney" charset="0"/>
                <a:ea typeface="Orkney" charset="0"/>
                <a:cs typeface="Orkney" charset="0"/>
                <a:sym typeface="Georgia"/>
              </a:rPr>
              <a:t>The exchange of liberty for security typically happens slowly</a:t>
            </a:r>
            <a:r>
              <a:rPr lang="en-US" dirty="0">
                <a:latin typeface="Orkney" charset="0"/>
                <a:ea typeface="Orkney" charset="0"/>
                <a:cs typeface="Orkney" charset="0"/>
              </a:rPr>
              <a:t>.  </a:t>
            </a:r>
            <a:endParaRPr dirty="0">
              <a:latin typeface="Orkney" charset="0"/>
              <a:ea typeface="Orkney" charset="0"/>
              <a:cs typeface="Orkney" charset="0"/>
            </a:endParaRPr>
          </a:p>
        </p:txBody>
      </p:sp>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27</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9034663F-D105-418A-97CA-D99EE1CE7F4F}"/>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979712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576750" y="365125"/>
            <a:ext cx="10777050" cy="1325700"/>
          </a:xfrm>
          <a:prstGeom prst="rect">
            <a:avLst/>
          </a:prstGeom>
          <a:noFill/>
          <a:ln>
            <a:noFill/>
          </a:ln>
        </p:spPr>
        <p:txBody>
          <a:bodyPr wrap="square" lIns="91425" tIns="91425" rIns="91425" bIns="91425" anchor="ctr" anchorCtr="0"/>
          <a:lstStyle/>
          <a:p>
            <a:pPr>
              <a:buClr>
                <a:schemeClr val="dk1"/>
              </a:buClr>
              <a:buSzPts val="4400"/>
              <a:buFont typeface="Calibri"/>
            </a:pPr>
            <a:r>
              <a:rPr lang="en-US" sz="2800" dirty="0">
                <a:sym typeface="Calibri"/>
              </a:rPr>
              <a:t>How Much Power Do These Companies Have?</a:t>
            </a:r>
            <a:br>
              <a:rPr lang="en-US" sz="2800" dirty="0">
                <a:sym typeface="Calibri"/>
              </a:rPr>
            </a:br>
            <a:r>
              <a:rPr lang="en-US" sz="2800" dirty="0">
                <a:sym typeface="Calibri"/>
              </a:rPr>
              <a:t>Compared to Government…..</a:t>
            </a:r>
            <a:endParaRPr sz="2800" dirty="0">
              <a:sym typeface="Calibri"/>
            </a:endParaRPr>
          </a:p>
        </p:txBody>
      </p:sp>
      <p:pic>
        <p:nvPicPr>
          <p:cNvPr id="342" name="Shape 342"/>
          <p:cNvPicPr preferRelativeResize="0"/>
          <p:nvPr/>
        </p:nvPicPr>
        <p:blipFill rotWithShape="1">
          <a:blip r:embed="rId3">
            <a:alphaModFix/>
          </a:blip>
          <a:srcRect l="21179" t="34201" r="42253" b="46177"/>
          <a:stretch/>
        </p:blipFill>
        <p:spPr>
          <a:xfrm>
            <a:off x="904350" y="2251475"/>
            <a:ext cx="3089851" cy="932626"/>
          </a:xfrm>
          <a:prstGeom prst="rect">
            <a:avLst/>
          </a:prstGeom>
          <a:noFill/>
          <a:ln>
            <a:noFill/>
          </a:ln>
        </p:spPr>
      </p:pic>
      <p:pic>
        <p:nvPicPr>
          <p:cNvPr id="343" name="Shape 343"/>
          <p:cNvPicPr preferRelativeResize="0"/>
          <p:nvPr/>
        </p:nvPicPr>
        <p:blipFill rotWithShape="1">
          <a:blip r:embed="rId4">
            <a:alphaModFix/>
          </a:blip>
          <a:srcRect l="16519" t="15908" r="39438" b="39997"/>
          <a:stretch/>
        </p:blipFill>
        <p:spPr>
          <a:xfrm>
            <a:off x="576750" y="4380518"/>
            <a:ext cx="3089851" cy="1740083"/>
          </a:xfrm>
          <a:prstGeom prst="rect">
            <a:avLst/>
          </a:prstGeom>
          <a:noFill/>
          <a:ln>
            <a:noFill/>
          </a:ln>
        </p:spPr>
      </p:pic>
      <p:pic>
        <p:nvPicPr>
          <p:cNvPr id="344" name="Shape 344"/>
          <p:cNvPicPr preferRelativeResize="0"/>
          <p:nvPr/>
        </p:nvPicPr>
        <p:blipFill rotWithShape="1">
          <a:blip r:embed="rId5">
            <a:alphaModFix/>
          </a:blip>
          <a:srcRect l="17510" t="30689" r="40224" b="51424"/>
          <a:stretch/>
        </p:blipFill>
        <p:spPr>
          <a:xfrm>
            <a:off x="6716550" y="5098038"/>
            <a:ext cx="5152901" cy="1226575"/>
          </a:xfrm>
          <a:prstGeom prst="rect">
            <a:avLst/>
          </a:prstGeom>
          <a:noFill/>
          <a:ln>
            <a:noFill/>
          </a:ln>
        </p:spPr>
      </p:pic>
      <p:pic>
        <p:nvPicPr>
          <p:cNvPr id="345" name="Shape 345"/>
          <p:cNvPicPr preferRelativeResize="0"/>
          <p:nvPr/>
        </p:nvPicPr>
        <p:blipFill>
          <a:blip r:embed="rId6">
            <a:alphaModFix/>
          </a:blip>
          <a:stretch>
            <a:fillRect/>
          </a:stretch>
        </p:blipFill>
        <p:spPr>
          <a:xfrm>
            <a:off x="4882951" y="2251471"/>
            <a:ext cx="3089851" cy="1617542"/>
          </a:xfrm>
          <a:prstGeom prst="rect">
            <a:avLst/>
          </a:prstGeom>
          <a:noFill/>
          <a:ln>
            <a:noFill/>
          </a:ln>
        </p:spPr>
      </p:pic>
      <p:pic>
        <p:nvPicPr>
          <p:cNvPr id="346" name="Shape 346"/>
          <p:cNvPicPr preferRelativeResize="0"/>
          <p:nvPr/>
        </p:nvPicPr>
        <p:blipFill>
          <a:blip r:embed="rId7">
            <a:alphaModFix/>
          </a:blip>
          <a:stretch>
            <a:fillRect/>
          </a:stretch>
        </p:blipFill>
        <p:spPr>
          <a:xfrm>
            <a:off x="4567788" y="4311175"/>
            <a:ext cx="1910650" cy="1910650"/>
          </a:xfrm>
          <a:prstGeom prst="rect">
            <a:avLst/>
          </a:prstGeom>
          <a:noFill/>
          <a:ln>
            <a:noFill/>
          </a:ln>
        </p:spPr>
      </p:pic>
      <p:pic>
        <p:nvPicPr>
          <p:cNvPr id="347" name="Shape 347"/>
          <p:cNvPicPr preferRelativeResize="0"/>
          <p:nvPr/>
        </p:nvPicPr>
        <p:blipFill>
          <a:blip r:embed="rId8">
            <a:alphaModFix/>
          </a:blip>
          <a:stretch>
            <a:fillRect/>
          </a:stretch>
        </p:blipFill>
        <p:spPr>
          <a:xfrm>
            <a:off x="8444247" y="1690825"/>
            <a:ext cx="3253830" cy="1502351"/>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28</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E9249ED7-4641-461B-AA9C-7B93BBD8AE2B}"/>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57017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678075" y="156780"/>
            <a:ext cx="9570267" cy="1325700"/>
          </a:xfrm>
          <a:prstGeom prst="rect">
            <a:avLst/>
          </a:prstGeom>
        </p:spPr>
        <p:txBody>
          <a:bodyPr wrap="square" lIns="91425" tIns="91425" rIns="91425" bIns="91425" anchor="ctr" anchorCtr="0">
            <a:noAutofit/>
          </a:bodyPr>
          <a:lstStyle/>
          <a:p>
            <a:pPr marL="0" lvl="0" indent="0">
              <a:spcBef>
                <a:spcPts val="0"/>
              </a:spcBef>
              <a:spcAft>
                <a:spcPts val="0"/>
              </a:spcAft>
              <a:buNone/>
            </a:pPr>
            <a:r>
              <a:rPr lang="en-US" dirty="0"/>
              <a:t>The Monopoly for Your Mind</a:t>
            </a:r>
            <a:endParaRPr dirty="0"/>
          </a:p>
        </p:txBody>
      </p:sp>
      <p:sp>
        <p:nvSpPr>
          <p:cNvPr id="354" name="Shape 354"/>
          <p:cNvSpPr txBox="1">
            <a:spLocks noGrp="1"/>
          </p:cNvSpPr>
          <p:nvPr>
            <p:ph type="body" idx="1"/>
          </p:nvPr>
        </p:nvSpPr>
        <p:spPr>
          <a:xfrm>
            <a:off x="7817617" y="1825625"/>
            <a:ext cx="3536157" cy="4351200"/>
          </a:xfrm>
          <a:prstGeom prst="rect">
            <a:avLst/>
          </a:prstGeom>
        </p:spPr>
        <p:txBody>
          <a:bodyPr wrap="square" lIns="91425" tIns="91425" rIns="91425" bIns="91425" anchor="t" anchorCtr="0">
            <a:noAutofit/>
          </a:bodyPr>
          <a:lstStyle/>
          <a:p>
            <a:pPr marL="0" indent="0">
              <a:buNone/>
            </a:pPr>
            <a:r>
              <a:rPr lang="en-US" dirty="0"/>
              <a:t>One Third of all Advertising $ spent on five companies</a:t>
            </a:r>
            <a:endParaRPr dirty="0"/>
          </a:p>
        </p:txBody>
      </p:sp>
      <p:pic>
        <p:nvPicPr>
          <p:cNvPr id="355" name="Shape 355"/>
          <p:cNvPicPr preferRelativeResize="0"/>
          <p:nvPr/>
        </p:nvPicPr>
        <p:blipFill rotWithShape="1">
          <a:blip r:embed="rId3">
            <a:alphaModFix/>
          </a:blip>
          <a:srcRect l="36063" t="38642" r="17161" b="16198"/>
          <a:stretch/>
        </p:blipFill>
        <p:spPr>
          <a:xfrm>
            <a:off x="678075" y="1825625"/>
            <a:ext cx="7139542" cy="4351200"/>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29</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9DC51C35-FF88-4A0A-8A19-FF2836567B52}"/>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2053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66334-12B4-4E4A-A87F-840A4AAE85EE}"/>
              </a:ext>
            </a:extLst>
          </p:cNvPr>
          <p:cNvSpPr>
            <a:spLocks noGrp="1"/>
          </p:cNvSpPr>
          <p:nvPr>
            <p:ph type="ctrTitle"/>
          </p:nvPr>
        </p:nvSpPr>
        <p:spPr>
          <a:xfrm>
            <a:off x="1524000" y="1376362"/>
            <a:ext cx="9144000" cy="2603274"/>
          </a:xfrm>
        </p:spPr>
        <p:txBody>
          <a:bodyPr>
            <a:normAutofit/>
          </a:bodyPr>
          <a:lstStyle/>
          <a:p>
            <a:r>
              <a:rPr lang="en-US" sz="5400"/>
              <a:t>Lesson 0</a:t>
            </a:r>
            <a:br>
              <a:rPr lang="en-US" sz="5400"/>
            </a:br>
            <a:r>
              <a:rPr lang="en-US" sz="5400" b="1"/>
              <a:t>Introductions</a:t>
            </a:r>
          </a:p>
        </p:txBody>
      </p:sp>
      <p:sp>
        <p:nvSpPr>
          <p:cNvPr id="3" name="Subtitle 2">
            <a:extLst>
              <a:ext uri="{FF2B5EF4-FFF2-40B4-BE49-F238E27FC236}">
                <a16:creationId xmlns:a16="http://schemas.microsoft.com/office/drawing/2014/main" id="{DBD6D228-2BB8-4E01-A26C-8030BC335EF6}"/>
              </a:ext>
            </a:extLst>
          </p:cNvPr>
          <p:cNvSpPr>
            <a:spLocks noGrp="1"/>
          </p:cNvSpPr>
          <p:nvPr>
            <p:ph type="subTitle" idx="1"/>
          </p:nvPr>
        </p:nvSpPr>
        <p:spPr>
          <a:xfrm>
            <a:off x="1524000" y="4118088"/>
            <a:ext cx="9144000" cy="1393711"/>
          </a:xfrm>
        </p:spPr>
        <p:txBody>
          <a:bodyPr>
            <a:normAutofit/>
          </a:bodyPr>
          <a:lstStyle/>
          <a:p>
            <a:endParaRPr lang="en-US"/>
          </a:p>
        </p:txBody>
      </p:sp>
      <p:sp>
        <p:nvSpPr>
          <p:cNvPr id="4" name="Footer Placeholder 3">
            <a:extLst>
              <a:ext uri="{FF2B5EF4-FFF2-40B4-BE49-F238E27FC236}">
                <a16:creationId xmlns:a16="http://schemas.microsoft.com/office/drawing/2014/main" id="{19C574AB-1DB3-4322-B49F-C98EBDBF2CC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898989"/>
                </a:solidFill>
              </a:rPr>
              <a:t>www.GBAglobal.org</a:t>
            </a:r>
          </a:p>
        </p:txBody>
      </p:sp>
      <p:sp>
        <p:nvSpPr>
          <p:cNvPr id="5" name="Slide Number Placeholder 4">
            <a:extLst>
              <a:ext uri="{FF2B5EF4-FFF2-40B4-BE49-F238E27FC236}">
                <a16:creationId xmlns:a16="http://schemas.microsoft.com/office/drawing/2014/main" id="{CF7E7130-25E6-4FFE-B344-51A00568AB50}"/>
              </a:ext>
            </a:extLst>
          </p:cNvPr>
          <p:cNvSpPr>
            <a:spLocks noGrp="1"/>
          </p:cNvSpPr>
          <p:nvPr>
            <p:ph type="sldNum" sz="quarter" idx="12"/>
          </p:nvPr>
        </p:nvSpPr>
        <p:spPr>
          <a:xfrm>
            <a:off x="8610600" y="6356350"/>
            <a:ext cx="2743200" cy="365125"/>
          </a:xfrm>
        </p:spPr>
        <p:txBody>
          <a:bodyPr>
            <a:normAutofit/>
          </a:bodyPr>
          <a:lstStyle/>
          <a:p>
            <a:pPr>
              <a:spcAft>
                <a:spcPts val="600"/>
              </a:spcAft>
            </a:pPr>
            <a:fld id="{1CA58C23-D6BE-4A36-B577-9D537A2A4E0E}" type="slidenum">
              <a:rPr lang="en-US">
                <a:solidFill>
                  <a:srgbClr val="898989"/>
                </a:solidFill>
              </a:rPr>
              <a:pPr>
                <a:spcAft>
                  <a:spcPts val="600"/>
                </a:spcAft>
              </a:pPr>
              <a:t>3</a:t>
            </a:fld>
            <a:endParaRPr lang="en-US">
              <a:solidFill>
                <a:srgbClr val="898989"/>
              </a:solidFill>
            </a:endParaRPr>
          </a:p>
        </p:txBody>
      </p:sp>
    </p:spTree>
    <p:extLst>
      <p:ext uri="{BB962C8B-B14F-4D97-AF65-F5344CB8AC3E}">
        <p14:creationId xmlns:p14="http://schemas.microsoft.com/office/powerpoint/2010/main" val="1044821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743609" y="111174"/>
            <a:ext cx="9615535" cy="1325563"/>
          </a:xfrm>
          <a:prstGeom prst="rect">
            <a:avLst/>
          </a:prstGeom>
        </p:spPr>
        <p:txBody>
          <a:bodyPr wrap="square" lIns="91425" tIns="91425" rIns="91425" bIns="91425" anchor="ctr" anchorCtr="0">
            <a:noAutofit/>
          </a:bodyPr>
          <a:lstStyle/>
          <a:p>
            <a:r>
              <a:rPr lang="en-US" dirty="0">
                <a:solidFill>
                  <a:srgbClr val="003778"/>
                </a:solidFill>
                <a:latin typeface="Orkney Medium" charset="0"/>
                <a:ea typeface="Orkney Medium" charset="0"/>
                <a:cs typeface="Orkney Medium" charset="0"/>
              </a:rPr>
              <a:t>Traditional Power Paradigm</a:t>
            </a:r>
            <a:endParaRPr dirty="0">
              <a:solidFill>
                <a:srgbClr val="003778"/>
              </a:solidFill>
              <a:latin typeface="Orkney Medium" charset="0"/>
              <a:ea typeface="Orkney Medium" charset="0"/>
              <a:cs typeface="Orkney Medium" charset="0"/>
            </a:endParaRPr>
          </a:p>
        </p:txBody>
      </p:sp>
      <p:sp>
        <p:nvSpPr>
          <p:cNvPr id="408" name="Shape 408"/>
          <p:cNvSpPr txBox="1">
            <a:spLocks noGrp="1"/>
          </p:cNvSpPr>
          <p:nvPr>
            <p:ph type="body" idx="1"/>
          </p:nvPr>
        </p:nvSpPr>
        <p:spPr>
          <a:xfrm>
            <a:off x="743609" y="1825625"/>
            <a:ext cx="7916918" cy="4351338"/>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600"/>
              <a:buFont typeface="Arial"/>
              <a:buChar char="•"/>
            </a:pPr>
            <a:r>
              <a:rPr lang="en-US" sz="2600" b="0" i="0" u="none" strike="noStrike" cap="none" dirty="0">
                <a:solidFill>
                  <a:schemeClr val="dk1"/>
                </a:solidFill>
                <a:latin typeface="Orkney" charset="0"/>
                <a:ea typeface="Orkney" charset="0"/>
                <a:cs typeface="Orkney" charset="0"/>
                <a:sym typeface="Calibri"/>
              </a:rPr>
              <a:t>People Organize Into Institutions</a:t>
            </a:r>
            <a:endParaRPr dirty="0">
              <a:latin typeface="Orkney" charset="0"/>
              <a:ea typeface="Orkney" charset="0"/>
              <a:cs typeface="Orkney" charset="0"/>
            </a:endParaRPr>
          </a:p>
          <a:p>
            <a:pPr marL="228600" marR="0" lvl="0" indent="-228600" algn="l" rtl="0">
              <a:lnSpc>
                <a:spcPct val="90000"/>
              </a:lnSpc>
              <a:spcBef>
                <a:spcPts val="2200"/>
              </a:spcBef>
              <a:spcAft>
                <a:spcPts val="0"/>
              </a:spcAft>
              <a:buClr>
                <a:schemeClr val="dk1"/>
              </a:buClr>
              <a:buSzPts val="2600"/>
              <a:buFont typeface="Arial"/>
              <a:buChar char="•"/>
            </a:pPr>
            <a:r>
              <a:rPr lang="en-US" sz="2600" b="0" i="0" u="none" strike="noStrike" cap="none" dirty="0">
                <a:solidFill>
                  <a:schemeClr val="dk1"/>
                </a:solidFill>
                <a:latin typeface="Orkney" charset="0"/>
                <a:ea typeface="Orkney" charset="0"/>
                <a:cs typeface="Orkney" charset="0"/>
                <a:sym typeface="Calibri"/>
              </a:rPr>
              <a:t>People Subordinate to Institutions</a:t>
            </a:r>
            <a:endParaRPr dirty="0">
              <a:latin typeface="Orkney" charset="0"/>
              <a:ea typeface="Orkney" charset="0"/>
              <a:cs typeface="Orkney" charset="0"/>
            </a:endParaRPr>
          </a:p>
          <a:p>
            <a:pPr marL="228600" marR="0" lvl="0" indent="-228600" algn="l" rtl="0">
              <a:lnSpc>
                <a:spcPct val="90000"/>
              </a:lnSpc>
              <a:spcBef>
                <a:spcPts val="2200"/>
              </a:spcBef>
              <a:spcAft>
                <a:spcPts val="0"/>
              </a:spcAft>
              <a:buClr>
                <a:schemeClr val="dk1"/>
              </a:buClr>
              <a:buSzPts val="2600"/>
              <a:buFont typeface="Arial"/>
              <a:buChar char="•"/>
            </a:pPr>
            <a:r>
              <a:rPr lang="en-US" sz="2600" b="0" i="0" u="none" strike="noStrike" cap="none" dirty="0">
                <a:solidFill>
                  <a:schemeClr val="dk1"/>
                </a:solidFill>
                <a:latin typeface="Orkney" charset="0"/>
                <a:ea typeface="Orkney" charset="0"/>
                <a:cs typeface="Orkney" charset="0"/>
                <a:sym typeface="Calibri"/>
              </a:rPr>
              <a:t>Institutions Make Rules</a:t>
            </a:r>
            <a:endParaRPr dirty="0">
              <a:latin typeface="Orkney" charset="0"/>
              <a:ea typeface="Orkney" charset="0"/>
              <a:cs typeface="Orkney" charset="0"/>
            </a:endParaRPr>
          </a:p>
          <a:p>
            <a:pPr marL="228600" marR="0" lvl="0" indent="-228600" algn="l" rtl="0">
              <a:lnSpc>
                <a:spcPct val="90000"/>
              </a:lnSpc>
              <a:spcBef>
                <a:spcPts val="2200"/>
              </a:spcBef>
              <a:spcAft>
                <a:spcPts val="0"/>
              </a:spcAft>
              <a:buClr>
                <a:schemeClr val="dk1"/>
              </a:buClr>
              <a:buSzPts val="2600"/>
              <a:buFont typeface="Arial"/>
              <a:buChar char="•"/>
            </a:pPr>
            <a:r>
              <a:rPr lang="en-US" sz="2600" b="0" i="0" u="none" strike="noStrike" cap="none" dirty="0">
                <a:solidFill>
                  <a:schemeClr val="dk1"/>
                </a:solidFill>
                <a:latin typeface="Orkney" charset="0"/>
                <a:ea typeface="Orkney" charset="0"/>
                <a:cs typeface="Orkney" charset="0"/>
                <a:sym typeface="Calibri"/>
              </a:rPr>
              <a:t>Institutions Enforce Rules With Power</a:t>
            </a:r>
            <a:endParaRPr dirty="0">
              <a:latin typeface="Orkney" charset="0"/>
              <a:ea typeface="Orkney" charset="0"/>
              <a:cs typeface="Orkney" charset="0"/>
            </a:endParaRPr>
          </a:p>
          <a:p>
            <a:pPr marL="228600" marR="0" lvl="0" indent="-228600" algn="l" rtl="0">
              <a:lnSpc>
                <a:spcPct val="90000"/>
              </a:lnSpc>
              <a:spcBef>
                <a:spcPts val="2200"/>
              </a:spcBef>
              <a:spcAft>
                <a:spcPts val="0"/>
              </a:spcAft>
              <a:buClr>
                <a:schemeClr val="dk1"/>
              </a:buClr>
              <a:buSzPts val="2600"/>
              <a:buFont typeface="Arial"/>
              <a:buChar char="•"/>
            </a:pPr>
            <a:r>
              <a:rPr lang="en-US" sz="2600" b="0" i="0" u="none" strike="noStrike" cap="none" dirty="0">
                <a:solidFill>
                  <a:schemeClr val="dk1"/>
                </a:solidFill>
                <a:latin typeface="Orkney" charset="0"/>
                <a:ea typeface="Orkney" charset="0"/>
                <a:cs typeface="Orkney" charset="0"/>
                <a:sym typeface="Calibri"/>
              </a:rPr>
              <a:t>Technology Facilitates the Concentration of Power</a:t>
            </a:r>
            <a:endParaRPr dirty="0">
              <a:latin typeface="Orkney" charset="0"/>
              <a:ea typeface="Orkney" charset="0"/>
              <a:cs typeface="Orkney" charset="0"/>
            </a:endParaRPr>
          </a:p>
          <a:p>
            <a:pPr marL="228600" marR="0" lvl="0" indent="-228600" algn="l" rtl="0">
              <a:lnSpc>
                <a:spcPct val="90000"/>
              </a:lnSpc>
              <a:spcBef>
                <a:spcPts val="2200"/>
              </a:spcBef>
              <a:spcAft>
                <a:spcPts val="0"/>
              </a:spcAft>
              <a:buClr>
                <a:schemeClr val="dk1"/>
              </a:buClr>
              <a:buSzPts val="2600"/>
              <a:buFont typeface="Arial"/>
              <a:buChar char="•"/>
            </a:pPr>
            <a:r>
              <a:rPr lang="en-US" sz="2600" b="0" i="0" u="none" strike="noStrike" cap="none" dirty="0">
                <a:solidFill>
                  <a:schemeClr val="dk1"/>
                </a:solidFill>
                <a:latin typeface="Orkney" charset="0"/>
                <a:ea typeface="Orkney" charset="0"/>
                <a:cs typeface="Orkney" charset="0"/>
                <a:sym typeface="Calibri"/>
              </a:rPr>
              <a:t>Powerful Institutions Are Corrupt</a:t>
            </a:r>
            <a:endParaRPr dirty="0">
              <a:latin typeface="Orkney" charset="0"/>
              <a:ea typeface="Orkney" charset="0"/>
              <a:cs typeface="Orkney" charset="0"/>
            </a:endParaRPr>
          </a:p>
        </p:txBody>
      </p:sp>
      <p:pic>
        <p:nvPicPr>
          <p:cNvPr id="409" name="Shape 409" descr="&quot;Absolute power corrupts absolutely&quot;"/>
          <p:cNvPicPr preferRelativeResize="0"/>
          <p:nvPr/>
        </p:nvPicPr>
        <p:blipFill rotWithShape="1">
          <a:blip r:embed="rId3">
            <a:alphaModFix/>
          </a:blip>
          <a:srcRect/>
          <a:stretch/>
        </p:blipFill>
        <p:spPr>
          <a:xfrm>
            <a:off x="8149212" y="1436737"/>
            <a:ext cx="3090823" cy="3622706"/>
          </a:xfrm>
          <a:prstGeom prst="rect">
            <a:avLst/>
          </a:prstGeom>
          <a:noFill/>
          <a:ln>
            <a:noFill/>
          </a:ln>
        </p:spPr>
      </p:pic>
      <p:sp>
        <p:nvSpPr>
          <p:cNvPr id="410" name="Shape 410"/>
          <p:cNvSpPr txBox="1"/>
          <p:nvPr/>
        </p:nvSpPr>
        <p:spPr>
          <a:xfrm>
            <a:off x="8149212" y="5057746"/>
            <a:ext cx="3143374" cy="150810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"Power tends to corrupt, and absolute power corrupts absolutely. Great men are almost always bad men.“</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 - </a:t>
            </a:r>
            <a:r>
              <a:rPr lang="en-US" sz="2000" dirty="0">
                <a:solidFill>
                  <a:schemeClr val="dk1"/>
                </a:solidFill>
                <a:latin typeface="Calibri"/>
                <a:ea typeface="Calibri"/>
                <a:cs typeface="Calibri"/>
                <a:sym typeface="Calibri"/>
              </a:rPr>
              <a:t>Lord Acton</a:t>
            </a:r>
            <a:endParaRPr sz="1800" dirty="0">
              <a:solidFill>
                <a:schemeClr val="dk1"/>
              </a:solidFill>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30</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EF7E3B62-9E33-4E20-B8DF-4F0CFC24FFB7}"/>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405430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652929" y="376597"/>
            <a:ext cx="10515600" cy="712561"/>
          </a:xfrm>
          <a:prstGeom prst="rect">
            <a:avLst/>
          </a:prstGeom>
          <a:noFill/>
          <a:ln>
            <a:noFill/>
          </a:ln>
        </p:spPr>
        <p:txBody>
          <a:bodyPr wrap="square" lIns="91425" tIns="91425" rIns="91425" bIns="91425" anchor="ctr" anchorCtr="0">
            <a:noAutofit/>
          </a:bodyPr>
          <a:lstStyle/>
          <a:p>
            <a:pPr>
              <a:spcBef>
                <a:spcPts val="0"/>
              </a:spcBef>
              <a:buClr>
                <a:schemeClr val="dk1"/>
              </a:buClr>
              <a:buSzPts val="4400"/>
              <a:buFont typeface="Calibri"/>
            </a:pPr>
            <a:r>
              <a:rPr lang="en-US" dirty="0">
                <a:sym typeface="Calibri"/>
              </a:rPr>
              <a:t>2008 – People Wanted Changes</a:t>
            </a:r>
            <a:endParaRPr dirty="0">
              <a:sym typeface="Calibri"/>
            </a:endParaRPr>
          </a:p>
        </p:txBody>
      </p:sp>
      <p:sp>
        <p:nvSpPr>
          <p:cNvPr id="367" name="Shape 367"/>
          <p:cNvSpPr txBox="1">
            <a:spLocks noGrp="1"/>
          </p:cNvSpPr>
          <p:nvPr>
            <p:ph type="body" idx="1"/>
          </p:nvPr>
        </p:nvSpPr>
        <p:spPr>
          <a:xfrm>
            <a:off x="3363687" y="1665515"/>
            <a:ext cx="8828314" cy="4535886"/>
          </a:xfrm>
          <a:prstGeom prst="rect">
            <a:avLst/>
          </a:prstGeom>
          <a:noFill/>
          <a:ln>
            <a:noFill/>
          </a:ln>
        </p:spPr>
        <p:txBody>
          <a:bodyPr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ts val="2380"/>
              <a:buFont typeface="Arial"/>
              <a:buChar char="•"/>
            </a:pPr>
            <a:r>
              <a:rPr lang="en-US" sz="2380" b="0" i="0" u="none" strike="noStrike" cap="none" dirty="0">
                <a:solidFill>
                  <a:schemeClr val="dk1"/>
                </a:solidFill>
                <a:sym typeface="Calibri"/>
              </a:rPr>
              <a:t>Global Financial Crisis </a:t>
            </a:r>
            <a:endParaRPr sz="2380" b="0" i="0" u="none" strike="noStrike" cap="none" dirty="0">
              <a:solidFill>
                <a:schemeClr val="dk1"/>
              </a:solidFill>
              <a:sym typeface="Calibri"/>
            </a:endParaRPr>
          </a:p>
          <a:p>
            <a:pPr marL="685800" marR="0" lvl="1" indent="-228600" algn="l" rtl="0">
              <a:lnSpc>
                <a:spcPct val="70000"/>
              </a:lnSpc>
              <a:spcBef>
                <a:spcPts val="500"/>
              </a:spcBef>
              <a:spcAft>
                <a:spcPts val="0"/>
              </a:spcAft>
              <a:buClr>
                <a:schemeClr val="dk1"/>
              </a:buClr>
              <a:buSzPts val="2040"/>
              <a:buFont typeface="Arial"/>
              <a:buChar char="•"/>
            </a:pPr>
            <a:r>
              <a:rPr lang="en-US" sz="2040" b="0" i="0" u="none" strike="noStrike" cap="none" dirty="0">
                <a:solidFill>
                  <a:schemeClr val="dk1"/>
                </a:solidFill>
                <a:sym typeface="Calibri"/>
              </a:rPr>
              <a:t>worst financial crisis since the Great Depression of the 1930s</a:t>
            </a:r>
            <a:endParaRPr sz="2040" b="0" i="0" u="none" strike="noStrike" cap="none" dirty="0">
              <a:solidFill>
                <a:schemeClr val="dk1"/>
              </a:solidFill>
              <a:sym typeface="Calibri"/>
            </a:endParaRPr>
          </a:p>
          <a:p>
            <a:pPr marL="685800" marR="0" lvl="1" indent="-228600" algn="l" rtl="0">
              <a:lnSpc>
                <a:spcPct val="70000"/>
              </a:lnSpc>
              <a:spcBef>
                <a:spcPts val="500"/>
              </a:spcBef>
              <a:spcAft>
                <a:spcPts val="0"/>
              </a:spcAft>
              <a:buClr>
                <a:schemeClr val="dk1"/>
              </a:buClr>
              <a:buSzPts val="2040"/>
              <a:buFont typeface="Arial"/>
              <a:buChar char="•"/>
            </a:pPr>
            <a:r>
              <a:rPr lang="en-US" sz="2040" b="0" i="0" u="none" strike="noStrike" cap="none" dirty="0">
                <a:solidFill>
                  <a:schemeClr val="dk1"/>
                </a:solidFill>
                <a:sym typeface="Calibri"/>
              </a:rPr>
              <a:t>Subprime mortgage crisis</a:t>
            </a:r>
            <a:endParaRPr dirty="0"/>
          </a:p>
          <a:p>
            <a:pPr marL="685800" marR="0" lvl="1" indent="-228600" algn="l" rtl="0">
              <a:lnSpc>
                <a:spcPct val="70000"/>
              </a:lnSpc>
              <a:spcBef>
                <a:spcPts val="500"/>
              </a:spcBef>
              <a:spcAft>
                <a:spcPts val="0"/>
              </a:spcAft>
              <a:buClr>
                <a:schemeClr val="dk1"/>
              </a:buClr>
              <a:buSzPts val="2040"/>
              <a:buFont typeface="Arial"/>
              <a:buChar char="•"/>
            </a:pPr>
            <a:r>
              <a:rPr lang="en-US" sz="2040" b="0" i="0" u="none" strike="noStrike" cap="none" dirty="0">
                <a:solidFill>
                  <a:schemeClr val="dk1"/>
                </a:solidFill>
                <a:sym typeface="Calibri"/>
              </a:rPr>
              <a:t>International banking crisis </a:t>
            </a:r>
            <a:endParaRPr sz="2040" b="0" i="0" u="none" strike="noStrike" cap="none" dirty="0">
              <a:solidFill>
                <a:schemeClr val="dk1"/>
              </a:solidFill>
              <a:sym typeface="Calibri"/>
            </a:endParaRPr>
          </a:p>
          <a:p>
            <a:pPr marL="685800" marR="0" lvl="1" indent="-228600" algn="l" rtl="0">
              <a:lnSpc>
                <a:spcPct val="70000"/>
              </a:lnSpc>
              <a:spcBef>
                <a:spcPts val="500"/>
              </a:spcBef>
              <a:spcAft>
                <a:spcPts val="0"/>
              </a:spcAft>
              <a:buClr>
                <a:schemeClr val="dk1"/>
              </a:buClr>
              <a:buSzPts val="2040"/>
              <a:buFont typeface="Arial"/>
              <a:buChar char="•"/>
            </a:pPr>
            <a:r>
              <a:rPr lang="en-US" sz="2040" b="0" i="0" u="none" strike="noStrike" cap="none" dirty="0">
                <a:solidFill>
                  <a:schemeClr val="dk1"/>
                </a:solidFill>
                <a:sym typeface="Calibri"/>
              </a:rPr>
              <a:t>European debt crisis</a:t>
            </a:r>
            <a:endParaRPr dirty="0"/>
          </a:p>
          <a:p>
            <a:pPr marL="228600" marR="0" lvl="0" indent="-228600" algn="l" rtl="0">
              <a:lnSpc>
                <a:spcPct val="70000"/>
              </a:lnSpc>
              <a:spcBef>
                <a:spcPts val="1000"/>
              </a:spcBef>
              <a:spcAft>
                <a:spcPts val="0"/>
              </a:spcAft>
              <a:buClr>
                <a:schemeClr val="dk1"/>
              </a:buClr>
              <a:buSzPts val="2380"/>
              <a:buFont typeface="Arial"/>
              <a:buChar char="•"/>
            </a:pPr>
            <a:r>
              <a:rPr lang="en-US" sz="2380" b="0" i="0" u="none" strike="noStrike" cap="none" dirty="0">
                <a:solidFill>
                  <a:schemeClr val="dk1"/>
                </a:solidFill>
                <a:sym typeface="Calibri"/>
              </a:rPr>
              <a:t>Financial Institutions were</a:t>
            </a:r>
            <a:endParaRPr sz="2380" b="0" i="0" u="none" strike="noStrike" cap="none" dirty="0">
              <a:solidFill>
                <a:schemeClr val="dk1"/>
              </a:solidFill>
              <a:sym typeface="Calibri"/>
            </a:endParaRPr>
          </a:p>
          <a:p>
            <a:pPr marL="228600" marR="0" lvl="0" indent="-228600" algn="l" rtl="0">
              <a:lnSpc>
                <a:spcPct val="70000"/>
              </a:lnSpc>
              <a:spcBef>
                <a:spcPts val="1000"/>
              </a:spcBef>
              <a:spcAft>
                <a:spcPts val="0"/>
              </a:spcAft>
              <a:buClr>
                <a:schemeClr val="dk1"/>
              </a:buClr>
              <a:buSzPts val="2380"/>
              <a:buFont typeface="Arial"/>
              <a:buChar char="•"/>
            </a:pPr>
            <a:r>
              <a:rPr lang="en-US" sz="2380" b="0" i="0" u="none" strike="noStrike" cap="none" dirty="0">
                <a:solidFill>
                  <a:schemeClr val="dk1"/>
                </a:solidFill>
                <a:sym typeface="Calibri"/>
              </a:rPr>
              <a:t>Responses</a:t>
            </a:r>
            <a:endParaRPr dirty="0"/>
          </a:p>
          <a:p>
            <a:pPr marL="685800" marR="0" lvl="1" indent="-228600" algn="l" rtl="0">
              <a:lnSpc>
                <a:spcPct val="70000"/>
              </a:lnSpc>
              <a:spcBef>
                <a:spcPts val="500"/>
              </a:spcBef>
              <a:spcAft>
                <a:spcPts val="0"/>
              </a:spcAft>
              <a:buClr>
                <a:schemeClr val="dk1"/>
              </a:buClr>
              <a:buSzPts val="2040"/>
              <a:buFont typeface="Arial"/>
              <a:buChar char="•"/>
            </a:pPr>
            <a:r>
              <a:rPr lang="en-US" sz="2040" b="0" i="0" u="none" strike="noStrike" cap="none" dirty="0">
                <a:solidFill>
                  <a:schemeClr val="dk1"/>
                </a:solidFill>
                <a:sym typeface="Calibri"/>
              </a:rPr>
              <a:t>Occupy Wall Street</a:t>
            </a:r>
            <a:endParaRPr dirty="0"/>
          </a:p>
          <a:p>
            <a:pPr marL="685800" marR="0" lvl="1" indent="-228600" algn="l" rtl="0">
              <a:lnSpc>
                <a:spcPct val="70000"/>
              </a:lnSpc>
              <a:spcBef>
                <a:spcPts val="500"/>
              </a:spcBef>
              <a:spcAft>
                <a:spcPts val="0"/>
              </a:spcAft>
              <a:buClr>
                <a:schemeClr val="dk1"/>
              </a:buClr>
              <a:buSzPts val="2040"/>
              <a:buFont typeface="Arial"/>
              <a:buChar char="•"/>
            </a:pPr>
            <a:r>
              <a:rPr lang="en-US" sz="2040" b="0" i="0" u="none" strike="noStrike" cap="none" dirty="0">
                <a:solidFill>
                  <a:schemeClr val="dk1"/>
                </a:solidFill>
                <a:sym typeface="Calibri"/>
              </a:rPr>
              <a:t>Massive bail-outs of financial institutions and other palliative monetary and fiscal policies were employed to prevent a possible collapse of the world financial system. </a:t>
            </a:r>
            <a:endParaRPr dirty="0"/>
          </a:p>
          <a:p>
            <a:pPr marL="228600" marR="0" lvl="0" indent="-228600" algn="l" rtl="0">
              <a:lnSpc>
                <a:spcPct val="70000"/>
              </a:lnSpc>
              <a:spcBef>
                <a:spcPts val="1000"/>
              </a:spcBef>
              <a:spcAft>
                <a:spcPts val="0"/>
              </a:spcAft>
              <a:buClr>
                <a:schemeClr val="dk1"/>
              </a:buClr>
              <a:buSzPts val="2380"/>
              <a:buFont typeface="Arial"/>
              <a:buChar char="•"/>
            </a:pPr>
            <a:r>
              <a:rPr lang="en-US" sz="2380" b="0" i="0" u="none" strike="noStrike" cap="none" dirty="0">
                <a:solidFill>
                  <a:schemeClr val="dk1"/>
                </a:solidFill>
                <a:sym typeface="Calibri"/>
              </a:rPr>
              <a:t>Followed by:</a:t>
            </a:r>
            <a:endParaRPr dirty="0"/>
          </a:p>
          <a:p>
            <a:pPr marL="685800" marR="0" lvl="1" indent="-228600" algn="l" rtl="0">
              <a:lnSpc>
                <a:spcPct val="70000"/>
              </a:lnSpc>
              <a:spcBef>
                <a:spcPts val="500"/>
              </a:spcBef>
              <a:spcAft>
                <a:spcPts val="0"/>
              </a:spcAft>
              <a:buClr>
                <a:schemeClr val="dk1"/>
              </a:buClr>
              <a:buSzPts val="2040"/>
              <a:buFont typeface="Arial"/>
              <a:buChar char="•"/>
            </a:pPr>
            <a:r>
              <a:rPr lang="en-US" sz="2040" b="0" i="0" u="none" strike="noStrike" cap="none" dirty="0">
                <a:solidFill>
                  <a:schemeClr val="dk1"/>
                </a:solidFill>
                <a:sym typeface="Calibri"/>
              </a:rPr>
              <a:t>A global economic downturn</a:t>
            </a:r>
            <a:endParaRPr dirty="0"/>
          </a:p>
          <a:p>
            <a:pPr marL="685800" marR="0" lvl="1" indent="-228600" algn="l" rtl="0">
              <a:lnSpc>
                <a:spcPct val="70000"/>
              </a:lnSpc>
              <a:spcBef>
                <a:spcPts val="500"/>
              </a:spcBef>
              <a:spcAft>
                <a:spcPts val="0"/>
              </a:spcAft>
              <a:buClr>
                <a:schemeClr val="dk1"/>
              </a:buClr>
              <a:buSzPts val="2040"/>
              <a:buFont typeface="Arial"/>
              <a:buChar char="•"/>
            </a:pPr>
            <a:r>
              <a:rPr lang="en-US" sz="2040" b="0" i="0" u="none" strike="noStrike" cap="none" dirty="0">
                <a:solidFill>
                  <a:schemeClr val="dk1"/>
                </a:solidFill>
                <a:sym typeface="Calibri"/>
              </a:rPr>
              <a:t>The Great Recession. </a:t>
            </a:r>
            <a:endParaRPr dirty="0"/>
          </a:p>
        </p:txBody>
      </p:sp>
      <p:pic>
        <p:nvPicPr>
          <p:cNvPr id="368" name="Shape 368" descr="Image result for Financial crisis"/>
          <p:cNvPicPr preferRelativeResize="0"/>
          <p:nvPr/>
        </p:nvPicPr>
        <p:blipFill rotWithShape="1">
          <a:blip r:embed="rId3">
            <a:alphaModFix/>
          </a:blip>
          <a:srcRect/>
          <a:stretch/>
        </p:blipFill>
        <p:spPr>
          <a:xfrm>
            <a:off x="7998510" y="4919909"/>
            <a:ext cx="2895600" cy="1801566"/>
          </a:xfrm>
          <a:prstGeom prst="rect">
            <a:avLst/>
          </a:prstGeom>
          <a:noFill/>
          <a:ln>
            <a:noFill/>
          </a:ln>
        </p:spPr>
      </p:pic>
      <p:pic>
        <p:nvPicPr>
          <p:cNvPr id="369" name="Shape 369" descr="Related image"/>
          <p:cNvPicPr preferRelativeResize="0"/>
          <p:nvPr/>
        </p:nvPicPr>
        <p:blipFill rotWithShape="1">
          <a:blip r:embed="rId4">
            <a:alphaModFix/>
          </a:blip>
          <a:srcRect/>
          <a:stretch/>
        </p:blipFill>
        <p:spPr>
          <a:xfrm>
            <a:off x="136810" y="1902294"/>
            <a:ext cx="2688962" cy="1257379"/>
          </a:xfrm>
          <a:prstGeom prst="rect">
            <a:avLst/>
          </a:prstGeom>
          <a:noFill/>
          <a:ln>
            <a:noFill/>
          </a:ln>
        </p:spPr>
      </p:pic>
      <p:pic>
        <p:nvPicPr>
          <p:cNvPr id="370" name="Shape 370" descr="Image result for occupy wall street protest"/>
          <p:cNvPicPr preferRelativeResize="0"/>
          <p:nvPr/>
        </p:nvPicPr>
        <p:blipFill rotWithShape="1">
          <a:blip r:embed="rId5">
            <a:alphaModFix/>
          </a:blip>
          <a:srcRect/>
          <a:stretch/>
        </p:blipFill>
        <p:spPr>
          <a:xfrm>
            <a:off x="128772" y="3159673"/>
            <a:ext cx="2697000" cy="1349976"/>
          </a:xfrm>
          <a:prstGeom prst="rect">
            <a:avLst/>
          </a:prstGeom>
          <a:noFill/>
          <a:ln>
            <a:noFill/>
          </a:ln>
        </p:spPr>
      </p:pic>
      <p:pic>
        <p:nvPicPr>
          <p:cNvPr id="371" name="Shape 371" descr="Image result for greek financial crisis"/>
          <p:cNvPicPr preferRelativeResize="0"/>
          <p:nvPr/>
        </p:nvPicPr>
        <p:blipFill rotWithShape="1">
          <a:blip r:embed="rId6">
            <a:alphaModFix/>
          </a:blip>
          <a:srcRect/>
          <a:stretch/>
        </p:blipFill>
        <p:spPr>
          <a:xfrm>
            <a:off x="128772" y="4509649"/>
            <a:ext cx="2697000" cy="1406804"/>
          </a:xfrm>
          <a:prstGeom prst="rect">
            <a:avLst/>
          </a:prstGeom>
          <a:noFill/>
          <a:ln>
            <a:noFill/>
          </a:ln>
        </p:spPr>
      </p:pic>
      <p:sp>
        <p:nvSpPr>
          <p:cNvPr id="372" name="Shape 372"/>
          <p:cNvSpPr/>
          <p:nvPr/>
        </p:nvSpPr>
        <p:spPr>
          <a:xfrm>
            <a:off x="7061292" y="2843841"/>
            <a:ext cx="4470215" cy="92333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5400" b="1" cap="none">
                <a:solidFill>
                  <a:srgbClr val="DDEAF6"/>
                </a:solidFill>
                <a:latin typeface="Calibri"/>
                <a:ea typeface="Calibri"/>
                <a:cs typeface="Calibri"/>
                <a:sym typeface="Calibri"/>
              </a:rPr>
              <a:t>Too Big To Fail</a:t>
            </a:r>
            <a:endParaRPr sz="5400" b="1" cap="none">
              <a:solidFill>
                <a:srgbClr val="DDEAF6"/>
              </a:solidFill>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31</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BDCCEC12-F98C-4F29-B3AE-CE38FA2E022E}"/>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3343286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838200" y="316398"/>
            <a:ext cx="10711004" cy="1085905"/>
          </a:xfrm>
          <a:prstGeom prst="rect">
            <a:avLst/>
          </a:prstGeom>
          <a:noFill/>
          <a:ln>
            <a:noFill/>
          </a:ln>
        </p:spPr>
        <p:txBody>
          <a:bodyPr wrap="square" lIns="91425" tIns="91425" rIns="91425" bIns="91425" anchor="ctr" anchorCtr="0">
            <a:noAutofit/>
          </a:bodyPr>
          <a:lstStyle/>
          <a:p>
            <a:pPr>
              <a:spcBef>
                <a:spcPts val="0"/>
              </a:spcBef>
              <a:buClr>
                <a:schemeClr val="dk1"/>
              </a:buClr>
              <a:buSzPts val="4400"/>
              <a:buFont typeface="Calibri"/>
            </a:pPr>
            <a:r>
              <a:rPr lang="en-US" sz="3200" dirty="0">
                <a:sym typeface="Calibri"/>
              </a:rPr>
              <a:t>Sweeping Populist Movements - Globally</a:t>
            </a:r>
            <a:endParaRPr sz="3200" dirty="0">
              <a:sym typeface="Calibri"/>
            </a:endParaRPr>
          </a:p>
        </p:txBody>
      </p:sp>
      <p:pic>
        <p:nvPicPr>
          <p:cNvPr id="387" name="Shape 387" descr="Image result for trump inauguration"/>
          <p:cNvPicPr preferRelativeResize="0"/>
          <p:nvPr/>
        </p:nvPicPr>
        <p:blipFill rotWithShape="1">
          <a:blip r:embed="rId3">
            <a:alphaModFix/>
          </a:blip>
          <a:srcRect/>
          <a:stretch/>
        </p:blipFill>
        <p:spPr>
          <a:xfrm>
            <a:off x="353870" y="3836405"/>
            <a:ext cx="3304956" cy="2153178"/>
          </a:xfrm>
          <a:prstGeom prst="rect">
            <a:avLst/>
          </a:prstGeom>
          <a:noFill/>
          <a:ln>
            <a:noFill/>
          </a:ln>
        </p:spPr>
      </p:pic>
      <p:pic>
        <p:nvPicPr>
          <p:cNvPr id="388" name="Shape 388" descr="Image result for Brexit"/>
          <p:cNvPicPr preferRelativeResize="0"/>
          <p:nvPr/>
        </p:nvPicPr>
        <p:blipFill rotWithShape="1">
          <a:blip r:embed="rId4">
            <a:clrChange>
              <a:clrFrom>
                <a:srgbClr val="FEFEFE"/>
              </a:clrFrom>
              <a:clrTo>
                <a:srgbClr val="FEFEFE">
                  <a:alpha val="0"/>
                </a:srgbClr>
              </a:clrTo>
            </a:clrChange>
            <a:alphaModFix/>
          </a:blip>
          <a:srcRect/>
          <a:stretch/>
        </p:blipFill>
        <p:spPr>
          <a:xfrm>
            <a:off x="8229600" y="1300980"/>
            <a:ext cx="3825816" cy="2719917"/>
          </a:xfrm>
          <a:prstGeom prst="rect">
            <a:avLst/>
          </a:prstGeom>
          <a:noFill/>
          <a:ln>
            <a:noFill/>
          </a:ln>
        </p:spPr>
      </p:pic>
      <p:sp>
        <p:nvSpPr>
          <p:cNvPr id="389" name="Shape 389"/>
          <p:cNvSpPr txBox="1">
            <a:spLocks noGrp="1"/>
          </p:cNvSpPr>
          <p:nvPr>
            <p:ph type="body" idx="1"/>
          </p:nvPr>
        </p:nvSpPr>
        <p:spPr>
          <a:xfrm>
            <a:off x="838200" y="1798320"/>
            <a:ext cx="7284720" cy="4378643"/>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dirty="0">
                <a:solidFill>
                  <a:schemeClr val="dk1"/>
                </a:solidFill>
                <a:sym typeface="Calibri"/>
              </a:rPr>
              <a:t>Populism - A political approach</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dirty="0">
                <a:solidFill>
                  <a:schemeClr val="dk1"/>
                </a:solidFill>
                <a:sym typeface="Calibri"/>
              </a:rPr>
              <a:t>seeks to disrupt the existing social order by:</a:t>
            </a:r>
            <a:endParaRPr dirty="0"/>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sym typeface="Calibri"/>
              </a:rPr>
              <a:t>solidifying and mobilizing the animosity of the "commoner" or "the people" </a:t>
            </a:r>
            <a:endParaRPr sz="2000" b="0" i="0" u="none" strike="noStrike" cap="none" dirty="0">
              <a:solidFill>
                <a:schemeClr val="dk1"/>
              </a:solidFill>
              <a:sym typeface="Calibri"/>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sym typeface="Calibri"/>
              </a:rPr>
              <a:t>against "privileged elites" and the "establishment"</a:t>
            </a:r>
            <a:endParaRPr sz="2000" b="0" i="0" u="none" strike="noStrike" cap="none" dirty="0">
              <a:solidFill>
                <a:schemeClr val="dk1"/>
              </a:solidFill>
              <a:sym typeface="Calibri"/>
            </a:endParaRPr>
          </a:p>
        </p:txBody>
      </p:sp>
      <p:pic>
        <p:nvPicPr>
          <p:cNvPr id="390" name="Shape 390" descr="Image result for bernie sanders crowd"/>
          <p:cNvPicPr preferRelativeResize="0"/>
          <p:nvPr/>
        </p:nvPicPr>
        <p:blipFill rotWithShape="1">
          <a:blip r:embed="rId5">
            <a:alphaModFix/>
          </a:blip>
          <a:srcRect/>
          <a:stretch/>
        </p:blipFill>
        <p:spPr>
          <a:xfrm>
            <a:off x="8750461" y="4398380"/>
            <a:ext cx="3304955" cy="2153178"/>
          </a:xfrm>
          <a:prstGeom prst="rect">
            <a:avLst/>
          </a:prstGeom>
          <a:noFill/>
          <a:ln>
            <a:noFill/>
          </a:ln>
        </p:spPr>
      </p:pic>
      <p:sp>
        <p:nvSpPr>
          <p:cNvPr id="391" name="Shape 391"/>
          <p:cNvSpPr txBox="1"/>
          <p:nvPr/>
        </p:nvSpPr>
        <p:spPr>
          <a:xfrm>
            <a:off x="3490250" y="4368187"/>
            <a:ext cx="5288926" cy="92333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b="1" dirty="0">
                <a:solidFill>
                  <a:schemeClr val="dk1"/>
                </a:solidFill>
                <a:latin typeface="Orkney" charset="0"/>
                <a:ea typeface="Orkney" charset="0"/>
                <a:cs typeface="Orkney" charset="0"/>
                <a:sym typeface="Calibri"/>
              </a:rPr>
              <a:t>Major messages:</a:t>
            </a:r>
            <a:endParaRPr dirty="0">
              <a:latin typeface="Orkney" charset="0"/>
              <a:ea typeface="Orkney" charset="0"/>
              <a:cs typeface="Orkney" charset="0"/>
            </a:endParaRPr>
          </a:p>
          <a:p>
            <a:pPr marL="0" marR="0" lvl="0" indent="0" algn="ctr" rtl="0">
              <a:spcBef>
                <a:spcPts val="0"/>
              </a:spcBef>
              <a:spcAft>
                <a:spcPts val="0"/>
              </a:spcAft>
              <a:buNone/>
            </a:pPr>
            <a:r>
              <a:rPr lang="en-US" b="1" dirty="0">
                <a:solidFill>
                  <a:schemeClr val="dk1"/>
                </a:solidFill>
                <a:latin typeface="Orkney" charset="0"/>
                <a:ea typeface="Orkney" charset="0"/>
                <a:cs typeface="Orkney" charset="0"/>
                <a:sym typeface="Calibri"/>
              </a:rPr>
              <a:t>Traditional Powerful Elites must be weakened</a:t>
            </a:r>
            <a:endParaRPr dirty="0">
              <a:latin typeface="Orkney" charset="0"/>
              <a:ea typeface="Orkney" charset="0"/>
              <a:cs typeface="Orkney" charset="0"/>
            </a:endParaRPr>
          </a:p>
          <a:p>
            <a:pPr marL="0" marR="0" lvl="0" indent="0" algn="ctr" rtl="0">
              <a:spcBef>
                <a:spcPts val="0"/>
              </a:spcBef>
              <a:spcAft>
                <a:spcPts val="0"/>
              </a:spcAft>
              <a:buNone/>
            </a:pPr>
            <a:r>
              <a:rPr lang="en-US" b="1" dirty="0">
                <a:solidFill>
                  <a:schemeClr val="dk1"/>
                </a:solidFill>
                <a:latin typeface="Orkney" charset="0"/>
                <a:ea typeface="Orkney" charset="0"/>
                <a:cs typeface="Orkney" charset="0"/>
                <a:sym typeface="Calibri"/>
              </a:rPr>
              <a:t>Power  distributed back to individuals</a:t>
            </a:r>
            <a:endParaRPr b="1" dirty="0">
              <a:solidFill>
                <a:schemeClr val="dk1"/>
              </a:solidFill>
              <a:latin typeface="Orkney" charset="0"/>
              <a:ea typeface="Orkney" charset="0"/>
              <a:cs typeface="Orkney" charset="0"/>
              <a:sym typeface="Calibri"/>
            </a:endParaRPr>
          </a:p>
        </p:txBody>
      </p:sp>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32</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BAE2C4C1-82AE-4B78-BCAF-08366E1BD7BE}"/>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11957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679676" y="84605"/>
            <a:ext cx="9946282" cy="1325563"/>
          </a:xfrm>
          <a:prstGeom prst="rect">
            <a:avLst/>
          </a:prstGeom>
          <a:noFill/>
          <a:ln>
            <a:noFill/>
          </a:ln>
        </p:spPr>
        <p:txBody>
          <a:bodyPr wrap="square" lIns="91425" tIns="91425" rIns="91425" bIns="91425" anchor="ctr" anchorCtr="0">
            <a:noAutofit/>
          </a:bodyPr>
          <a:lstStyle/>
          <a:p>
            <a:r>
              <a:rPr lang="en-US" sz="3200" dirty="0">
                <a:solidFill>
                  <a:srgbClr val="C00000"/>
                </a:solidFill>
                <a:latin typeface="Orkney Medium" charset="0"/>
                <a:ea typeface="Orkney Medium" charset="0"/>
                <a:cs typeface="Orkney Medium" charset="0"/>
              </a:rPr>
              <a:t>Distrust of Large Institutions</a:t>
            </a:r>
            <a:endParaRPr sz="3200" dirty="0">
              <a:solidFill>
                <a:srgbClr val="C00000"/>
              </a:solidFill>
              <a:latin typeface="Orkney Medium" charset="0"/>
              <a:ea typeface="Orkney Medium" charset="0"/>
              <a:cs typeface="Orkney Medium" charset="0"/>
            </a:endParaRPr>
          </a:p>
        </p:txBody>
      </p:sp>
      <p:pic>
        <p:nvPicPr>
          <p:cNvPr id="398" name="Shape 398" descr="Image result for shadow government"/>
          <p:cNvPicPr preferRelativeResize="0"/>
          <p:nvPr/>
        </p:nvPicPr>
        <p:blipFill rotWithShape="1">
          <a:blip r:embed="rId3">
            <a:alphaModFix/>
          </a:blip>
          <a:srcRect/>
          <a:stretch/>
        </p:blipFill>
        <p:spPr>
          <a:xfrm>
            <a:off x="8376628" y="4149374"/>
            <a:ext cx="3606580" cy="2068362"/>
          </a:xfrm>
          <a:prstGeom prst="rect">
            <a:avLst/>
          </a:prstGeom>
          <a:noFill/>
          <a:ln>
            <a:noFill/>
          </a:ln>
        </p:spPr>
      </p:pic>
      <p:pic>
        <p:nvPicPr>
          <p:cNvPr id="399" name="Shape 399" descr="Image result for shadow government"/>
          <p:cNvPicPr preferRelativeResize="0"/>
          <p:nvPr/>
        </p:nvPicPr>
        <p:blipFill rotWithShape="1">
          <a:blip r:embed="rId4">
            <a:alphaModFix/>
          </a:blip>
          <a:srcRect l="31301" r="27376"/>
          <a:stretch/>
        </p:blipFill>
        <p:spPr>
          <a:xfrm>
            <a:off x="9209009" y="1690688"/>
            <a:ext cx="1895200" cy="2407840"/>
          </a:xfrm>
          <a:prstGeom prst="rect">
            <a:avLst/>
          </a:prstGeom>
          <a:noFill/>
          <a:ln>
            <a:noFill/>
          </a:ln>
        </p:spPr>
      </p:pic>
      <p:pic>
        <p:nvPicPr>
          <p:cNvPr id="400" name="Shape 400"/>
          <p:cNvPicPr preferRelativeResize="0"/>
          <p:nvPr/>
        </p:nvPicPr>
        <p:blipFill rotWithShape="1">
          <a:blip r:embed="rId5">
            <a:alphaModFix/>
          </a:blip>
          <a:srcRect l="9569" t="35402" r="30172" b="47586"/>
          <a:stretch/>
        </p:blipFill>
        <p:spPr>
          <a:xfrm>
            <a:off x="679676" y="1645173"/>
            <a:ext cx="7346731" cy="1166648"/>
          </a:xfrm>
          <a:prstGeom prst="rect">
            <a:avLst/>
          </a:prstGeom>
          <a:noFill/>
          <a:ln>
            <a:noFill/>
          </a:ln>
        </p:spPr>
      </p:pic>
      <p:pic>
        <p:nvPicPr>
          <p:cNvPr id="401" name="Shape 401"/>
          <p:cNvPicPr preferRelativeResize="0"/>
          <p:nvPr/>
        </p:nvPicPr>
        <p:blipFill rotWithShape="1">
          <a:blip r:embed="rId6">
            <a:alphaModFix/>
          </a:blip>
          <a:srcRect l="32241" t="37548" r="37931" b="18700"/>
          <a:stretch/>
        </p:blipFill>
        <p:spPr>
          <a:xfrm>
            <a:off x="4075931" y="3249713"/>
            <a:ext cx="4511022" cy="3291768"/>
          </a:xfrm>
          <a:prstGeom prst="rect">
            <a:avLst/>
          </a:prstGeom>
          <a:noFill/>
          <a:ln>
            <a:noFill/>
          </a:ln>
        </p:spPr>
      </p:pic>
      <p:pic>
        <p:nvPicPr>
          <p:cNvPr id="402" name="Shape 402" descr="Image result for government fraud waste and abuse"/>
          <p:cNvPicPr preferRelativeResize="0"/>
          <p:nvPr/>
        </p:nvPicPr>
        <p:blipFill rotWithShape="1">
          <a:blip r:embed="rId7">
            <a:alphaModFix/>
          </a:blip>
          <a:srcRect/>
          <a:stretch/>
        </p:blipFill>
        <p:spPr>
          <a:xfrm>
            <a:off x="679676" y="3372861"/>
            <a:ext cx="3396255" cy="2830213"/>
          </a:xfrm>
          <a:prstGeom prst="rect">
            <a:avLst/>
          </a:prstGeom>
          <a:noFill/>
          <a:ln>
            <a:noFill/>
          </a:ln>
        </p:spPr>
      </p:pic>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smtClean="0">
                <a:solidFill>
                  <a:srgbClr val="888888"/>
                </a:solidFill>
                <a:latin typeface="Calibri"/>
                <a:ea typeface="Calibri"/>
                <a:cs typeface="Calibri"/>
                <a:sym typeface="Calibri"/>
              </a:rPr>
              <a:t>33</a:t>
            </a:fld>
            <a:endParaRPr lang="en-US" sz="1200">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D89B7F83-5580-4AD2-8AD5-4C452373CD53}"/>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987077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6E35-2F47-4B87-B463-085467F15BDE}"/>
              </a:ext>
            </a:extLst>
          </p:cNvPr>
          <p:cNvSpPr>
            <a:spLocks noGrp="1"/>
          </p:cNvSpPr>
          <p:nvPr>
            <p:ph type="title"/>
          </p:nvPr>
        </p:nvSpPr>
        <p:spPr/>
        <p:txBody>
          <a:bodyPr>
            <a:noAutofit/>
          </a:bodyPr>
          <a:lstStyle/>
          <a:p>
            <a:r>
              <a:rPr lang="en-US" sz="3600" dirty="0">
                <a:solidFill>
                  <a:srgbClr val="C00000"/>
                </a:solidFill>
                <a:latin typeface="Orkney Medium" charset="0"/>
                <a:ea typeface="Orkney Medium" charset="0"/>
                <a:cs typeface="Orkney Medium" charset="0"/>
              </a:rPr>
              <a:t>Distrust of Large Healthcare Institutions</a:t>
            </a:r>
            <a:endParaRPr lang="en-US" sz="3600" dirty="0"/>
          </a:p>
        </p:txBody>
      </p:sp>
      <p:sp>
        <p:nvSpPr>
          <p:cNvPr id="3" name="Content Placeholder 2">
            <a:extLst>
              <a:ext uri="{FF2B5EF4-FFF2-40B4-BE49-F238E27FC236}">
                <a16:creationId xmlns:a16="http://schemas.microsoft.com/office/drawing/2014/main" id="{D1469DF6-2124-4136-8B63-73BC47C1F2BC}"/>
              </a:ext>
            </a:extLst>
          </p:cNvPr>
          <p:cNvSpPr>
            <a:spLocks noGrp="1"/>
          </p:cNvSpPr>
          <p:nvPr>
            <p:ph idx="1"/>
          </p:nvPr>
        </p:nvSpPr>
        <p:spPr>
          <a:xfrm>
            <a:off x="3343275" y="1285037"/>
            <a:ext cx="8010525" cy="4891926"/>
          </a:xfrm>
        </p:spPr>
        <p:txBody>
          <a:bodyPr>
            <a:normAutofit fontScale="92500"/>
          </a:bodyPr>
          <a:lstStyle/>
          <a:p>
            <a:r>
              <a:rPr lang="en-US" dirty="0"/>
              <a:t>4.9 million military clinic and hospital patients had their personal data stolen from a contractors' car (2011)</a:t>
            </a:r>
          </a:p>
          <a:p>
            <a:r>
              <a:rPr lang="en-US" dirty="0"/>
              <a:t>Studies in 2009 indicated that distrust of patient privacy data resulted in</a:t>
            </a:r>
          </a:p>
          <a:p>
            <a:pPr lvl="1"/>
            <a:r>
              <a:rPr lang="en-US" dirty="0"/>
              <a:t>586,000 Americans did not seek earlier cancer treatment.</a:t>
            </a:r>
          </a:p>
          <a:p>
            <a:pPr lvl="1"/>
            <a:r>
              <a:rPr lang="en-US" dirty="0"/>
              <a:t>2,000,000 Americans did not seek treatment for mental illness.</a:t>
            </a:r>
          </a:p>
          <a:p>
            <a:pPr lvl="1"/>
            <a:r>
              <a:rPr lang="en-US" dirty="0"/>
              <a:t>Millions of young Americans suffering from sexually transmitted diseases do not seek treatment.</a:t>
            </a:r>
          </a:p>
          <a:p>
            <a:pPr lvl="1"/>
            <a:r>
              <a:rPr lang="en-US" dirty="0"/>
              <a:t>150,000 soldiers suffering from PTSD do not seek treatment because of privacy concerns.</a:t>
            </a:r>
          </a:p>
          <a:p>
            <a:pPr lvl="1"/>
            <a:r>
              <a:rPr lang="en-US" dirty="0"/>
              <a:t>The lack of privacy contributes to the highest rate of suicide among active duty soldiers in 30 years.</a:t>
            </a:r>
          </a:p>
          <a:p>
            <a:pPr marL="457200" lvl="1" indent="0">
              <a:buNone/>
            </a:pPr>
            <a:r>
              <a:rPr lang="en-US" sz="1700" i="1" dirty="0"/>
              <a:t>Source: www.healthcareitnews.com/news/top-3-issues-facing-patient-privacy</a:t>
            </a:r>
          </a:p>
        </p:txBody>
      </p:sp>
      <p:pic>
        <p:nvPicPr>
          <p:cNvPr id="1026" name="Picture 2" descr="TRICARE Healthcare Data Breach">
            <a:extLst>
              <a:ext uri="{FF2B5EF4-FFF2-40B4-BE49-F238E27FC236}">
                <a16:creationId xmlns:a16="http://schemas.microsoft.com/office/drawing/2014/main" id="{73F45631-6DB6-409B-A443-023DB1DFE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56" y="1285037"/>
            <a:ext cx="2675320" cy="137853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3FD4C26-8545-4AF2-BB13-7903F9C36EA7}"/>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FE616966-B95F-408C-B31C-4E249F93F647}"/>
              </a:ext>
            </a:extLst>
          </p:cNvPr>
          <p:cNvSpPr>
            <a:spLocks noGrp="1"/>
          </p:cNvSpPr>
          <p:nvPr>
            <p:ph type="sldNum" sz="quarter" idx="12"/>
          </p:nvPr>
        </p:nvSpPr>
        <p:spPr/>
        <p:txBody>
          <a:bodyPr/>
          <a:lstStyle/>
          <a:p>
            <a:fld id="{1CA58C23-D6BE-4A36-B577-9D537A2A4E0E}" type="slidenum">
              <a:rPr lang="en-US" smtClean="0"/>
              <a:t>34</a:t>
            </a:fld>
            <a:endParaRPr lang="en-US"/>
          </a:p>
        </p:txBody>
      </p:sp>
    </p:spTree>
    <p:extLst>
      <p:ext uri="{BB962C8B-B14F-4D97-AF65-F5344CB8AC3E}">
        <p14:creationId xmlns:p14="http://schemas.microsoft.com/office/powerpoint/2010/main" val="3257975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608012" y="103369"/>
            <a:ext cx="10745788" cy="1325700"/>
          </a:xfrm>
          <a:prstGeom prst="rect">
            <a:avLst/>
          </a:prstGeom>
          <a:noFill/>
          <a:ln>
            <a:noFill/>
          </a:ln>
        </p:spPr>
        <p:txBody>
          <a:bodyPr wrap="square" lIns="91425" tIns="91425" rIns="91425" bIns="91425" anchor="ctr" anchorCtr="0">
            <a:noAutofit/>
          </a:bodyPr>
          <a:lstStyle/>
          <a:p>
            <a:r>
              <a:rPr lang="en-US" sz="3200" dirty="0">
                <a:solidFill>
                  <a:srgbClr val="003778"/>
                </a:solidFill>
                <a:latin typeface="Orkney Medium" charset="0"/>
                <a:ea typeface="Orkney Medium" charset="0"/>
                <a:cs typeface="Orkney Medium" charset="0"/>
              </a:rPr>
              <a:t>The </a:t>
            </a:r>
            <a:r>
              <a:rPr lang="en-US" sz="3200">
                <a:solidFill>
                  <a:srgbClr val="003778"/>
                </a:solidFill>
                <a:latin typeface="Orkney Medium" charset="0"/>
                <a:ea typeface="Orkney Medium" charset="0"/>
                <a:cs typeface="Orkney Medium" charset="0"/>
              </a:rPr>
              <a:t>Sharing Economy</a:t>
            </a:r>
            <a:br>
              <a:rPr lang="en-US" sz="3200">
                <a:solidFill>
                  <a:srgbClr val="003778"/>
                </a:solidFill>
                <a:latin typeface="Orkney Medium" charset="0"/>
                <a:ea typeface="Orkney Medium" charset="0"/>
                <a:cs typeface="Orkney Medium" charset="0"/>
              </a:rPr>
            </a:br>
            <a:r>
              <a:rPr lang="en-US" sz="3200">
                <a:solidFill>
                  <a:srgbClr val="003778"/>
                </a:solidFill>
                <a:latin typeface="Orkney Medium" charset="0"/>
                <a:ea typeface="Orkney Medium" charset="0"/>
                <a:cs typeface="Orkney Medium" charset="0"/>
              </a:rPr>
              <a:t>Cultural </a:t>
            </a:r>
            <a:r>
              <a:rPr lang="en-US" sz="3200" dirty="0">
                <a:solidFill>
                  <a:srgbClr val="003778"/>
                </a:solidFill>
                <a:latin typeface="Orkney Medium" charset="0"/>
                <a:ea typeface="Orkney Medium" charset="0"/>
                <a:cs typeface="Orkney Medium" charset="0"/>
              </a:rPr>
              <a:t>&amp; Attitude Changes</a:t>
            </a:r>
            <a:endParaRPr sz="3200" dirty="0">
              <a:solidFill>
                <a:srgbClr val="003778"/>
              </a:solidFill>
              <a:latin typeface="Orkney Medium" charset="0"/>
              <a:ea typeface="Orkney Medium" charset="0"/>
              <a:cs typeface="Orkney Medium" charset="0"/>
            </a:endParaRPr>
          </a:p>
        </p:txBody>
      </p:sp>
      <p:sp>
        <p:nvSpPr>
          <p:cNvPr id="378" name="Shape 378"/>
          <p:cNvSpPr txBox="1">
            <a:spLocks noGrp="1"/>
          </p:cNvSpPr>
          <p:nvPr>
            <p:ph type="body" idx="1"/>
          </p:nvPr>
        </p:nvSpPr>
        <p:spPr>
          <a:xfrm>
            <a:off x="839788" y="1681163"/>
            <a:ext cx="5157900" cy="4508512"/>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1000"/>
              </a:spcBef>
              <a:spcAft>
                <a:spcPts val="0"/>
              </a:spcAft>
              <a:buNone/>
            </a:pPr>
            <a:r>
              <a:rPr lang="en-US" dirty="0">
                <a:latin typeface="Orkney" charset="0"/>
                <a:ea typeface="Orkney" charset="0"/>
                <a:cs typeface="Orkney" charset="0"/>
              </a:rPr>
              <a:t>Traditional Economy</a:t>
            </a:r>
          </a:p>
          <a:p>
            <a:pPr marL="228600" lvl="0" indent="-165100">
              <a:buSzPts val="1800"/>
              <a:buChar char="•"/>
            </a:pPr>
            <a:r>
              <a:rPr lang="en-US" b="0" dirty="0">
                <a:latin typeface="Orkney" charset="0"/>
                <a:ea typeface="Orkney" charset="0"/>
                <a:cs typeface="Orkney" charset="0"/>
              </a:rPr>
              <a:t>Privacy</a:t>
            </a:r>
          </a:p>
          <a:p>
            <a:pPr marL="228600" lvl="0" indent="-165100">
              <a:buSzPts val="1800"/>
              <a:buChar char="•"/>
            </a:pPr>
            <a:r>
              <a:rPr lang="en-US" b="0" dirty="0">
                <a:latin typeface="Orkney" charset="0"/>
                <a:ea typeface="Orkney" charset="0"/>
                <a:cs typeface="Orkney" charset="0"/>
              </a:rPr>
              <a:t>Proprietary</a:t>
            </a:r>
          </a:p>
          <a:p>
            <a:pPr marL="228600" lvl="0" indent="-165100">
              <a:buSzPts val="1800"/>
              <a:buChar char="•"/>
            </a:pPr>
            <a:r>
              <a:rPr lang="en-US" b="0" dirty="0">
                <a:latin typeface="Orkney" charset="0"/>
                <a:ea typeface="Orkney" charset="0"/>
                <a:cs typeface="Orkney" charset="0"/>
              </a:rPr>
              <a:t>Exclusive</a:t>
            </a:r>
          </a:p>
          <a:p>
            <a:pPr marL="0" lvl="0" indent="0"/>
            <a:endParaRPr lang="en-US" dirty="0">
              <a:latin typeface="Orkney" charset="0"/>
              <a:ea typeface="Orkney" charset="0"/>
              <a:cs typeface="Orkney" charset="0"/>
            </a:endParaRPr>
          </a:p>
          <a:p>
            <a:pPr marL="0" lvl="0" indent="0"/>
            <a:r>
              <a:rPr lang="en-US" dirty="0">
                <a:latin typeface="Orkney" charset="0"/>
                <a:ea typeface="Orkney" charset="0"/>
                <a:cs typeface="Orkney" charset="0"/>
              </a:rPr>
              <a:t>Validations:</a:t>
            </a:r>
          </a:p>
          <a:p>
            <a:pPr lvl="0" indent="-342900">
              <a:buSzPts val="1800"/>
              <a:buChar char="•"/>
            </a:pPr>
            <a:r>
              <a:rPr lang="en-US" b="0" dirty="0">
                <a:latin typeface="Orkney" charset="0"/>
                <a:ea typeface="Orkney" charset="0"/>
                <a:cs typeface="Orkney" charset="0"/>
              </a:rPr>
              <a:t>3rd Parties</a:t>
            </a:r>
          </a:p>
        </p:txBody>
      </p:sp>
      <p:sp>
        <p:nvSpPr>
          <p:cNvPr id="380" name="Shape 380"/>
          <p:cNvSpPr txBox="1">
            <a:spLocks noGrp="1"/>
          </p:cNvSpPr>
          <p:nvPr>
            <p:ph type="body" idx="3"/>
          </p:nvPr>
        </p:nvSpPr>
        <p:spPr>
          <a:xfrm>
            <a:off x="5724525" y="1595511"/>
            <a:ext cx="5629275" cy="4256650"/>
          </a:xfrm>
          <a:prstGeom prst="rect">
            <a:avLst/>
          </a:prstGeom>
        </p:spPr>
        <p:txBody>
          <a:bodyPr wrap="square" lIns="91425" tIns="91425" rIns="91425" bIns="91425" anchor="t" anchorCtr="0">
            <a:noAutofit/>
          </a:bodyPr>
          <a:lstStyle/>
          <a:p>
            <a:pPr marL="0" lvl="0" indent="0">
              <a:lnSpc>
                <a:spcPct val="100000"/>
              </a:lnSpc>
              <a:spcBef>
                <a:spcPts val="1000"/>
              </a:spcBef>
              <a:spcAft>
                <a:spcPts val="0"/>
              </a:spcAft>
              <a:buNone/>
            </a:pPr>
            <a:r>
              <a:rPr lang="en-US" dirty="0"/>
              <a:t>Sharing Economy</a:t>
            </a:r>
          </a:p>
          <a:p>
            <a:pPr marL="228600" lvl="0" indent="-165100">
              <a:buSzPts val="1800"/>
              <a:buChar char="•"/>
            </a:pPr>
            <a:r>
              <a:rPr lang="en-US" b="0" dirty="0"/>
              <a:t>Music (Napster)</a:t>
            </a:r>
          </a:p>
          <a:p>
            <a:pPr marL="228600" lvl="0" indent="-165100">
              <a:buSzPts val="1800"/>
              <a:buChar char="•"/>
            </a:pPr>
            <a:r>
              <a:rPr lang="en-US" b="0" dirty="0"/>
              <a:t>Open Source Software</a:t>
            </a:r>
          </a:p>
          <a:p>
            <a:pPr marL="228600" lvl="0" indent="-165100">
              <a:buSzPts val="1800"/>
              <a:buChar char="•"/>
            </a:pPr>
            <a:r>
              <a:rPr lang="en-US" b="0" dirty="0"/>
              <a:t>Ride Sharing</a:t>
            </a:r>
          </a:p>
          <a:p>
            <a:pPr marL="228600" lvl="0" indent="-165100">
              <a:buSzPts val="1800"/>
              <a:buChar char="•"/>
            </a:pPr>
            <a:r>
              <a:rPr lang="en-US" b="0" dirty="0"/>
              <a:t>Couch surfing</a:t>
            </a:r>
          </a:p>
          <a:p>
            <a:pPr marL="228600" lvl="0" indent="-165100">
              <a:buSzPts val="1800"/>
              <a:buChar char="•"/>
            </a:pPr>
            <a:r>
              <a:rPr lang="en-US" b="0" dirty="0"/>
              <a:t>Small Business Support / Anti-Big Business</a:t>
            </a:r>
          </a:p>
          <a:p>
            <a:pPr marL="0" lvl="0" indent="0"/>
            <a:endParaRPr lang="en-US" b="0" dirty="0"/>
          </a:p>
          <a:p>
            <a:pPr marL="0" lvl="0" indent="0"/>
            <a:r>
              <a:rPr lang="en-US" dirty="0"/>
              <a:t>Validations</a:t>
            </a:r>
          </a:p>
          <a:p>
            <a:pPr lvl="0" indent="-342900">
              <a:buSzPts val="1800"/>
              <a:buChar char="•"/>
            </a:pPr>
            <a:r>
              <a:rPr lang="en-US" b="0" dirty="0"/>
              <a:t>Community Ratings</a:t>
            </a:r>
          </a:p>
        </p:txBody>
      </p:sp>
      <p:sp>
        <p:nvSpPr>
          <p:cNvPr id="2" name="Slide Number Placeholder 1"/>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35</a:t>
            </a:fld>
            <a:endParaRPr lang="en-US" sz="1200" b="0" i="0" u="none" strike="noStrike" cap="none">
              <a:solidFill>
                <a:srgbClr val="888888"/>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F346F615-6AA7-4B2B-828C-F7EFE068CA14}"/>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739451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prstGeom prst="rect">
            <a:avLst/>
          </a:prstGeom>
          <a:noFill/>
          <a:ln>
            <a:noFill/>
          </a:ln>
        </p:spPr>
        <p:txBody>
          <a:bodyPr wrap="square" lIns="91425" tIns="91425" rIns="91425" bIns="91425" anchor="ctr" anchorCtr="0">
            <a:noAutofit/>
          </a:bodyPr>
          <a:lstStyle/>
          <a:p>
            <a:pPr>
              <a:spcBef>
                <a:spcPts val="0"/>
              </a:spcBef>
              <a:buClr>
                <a:schemeClr val="dk1"/>
              </a:buClr>
              <a:buSzPts val="4400"/>
              <a:buFont typeface="Calibri"/>
            </a:pPr>
            <a:r>
              <a:rPr lang="en-US" sz="2800" dirty="0">
                <a:sym typeface="Calibri"/>
              </a:rPr>
              <a:t>2008 – Eight Pages That Would Changed the World</a:t>
            </a:r>
            <a:endParaRPr sz="2800" dirty="0">
              <a:sym typeface="Calibri"/>
            </a:endParaRPr>
          </a:p>
        </p:txBody>
      </p:sp>
      <p:sp>
        <p:nvSpPr>
          <p:cNvPr id="2" name="Slide Number Placeholder 1"/>
          <p:cNvSpPr>
            <a:spLocks noGrp="1"/>
          </p:cNvSpPr>
          <p:nvPr>
            <p:ph type="sldNum" sz="quarter"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888888"/>
                </a:solidFill>
                <a:latin typeface="Calibri"/>
                <a:ea typeface="Calibri"/>
                <a:cs typeface="Calibri"/>
                <a:sym typeface="Calibri"/>
              </a:rPr>
              <a:t>36</a:t>
            </a:fld>
            <a:endParaRPr lang="en-US" sz="1200" b="0" i="0" u="none" strike="noStrike" cap="none">
              <a:solidFill>
                <a:srgbClr val="888888"/>
              </a:solidFill>
              <a:latin typeface="Calibri"/>
              <a:ea typeface="Calibri"/>
              <a:cs typeface="Calibri"/>
              <a:sym typeface="Calibri"/>
            </a:endParaRPr>
          </a:p>
        </p:txBody>
      </p:sp>
      <p:pic>
        <p:nvPicPr>
          <p:cNvPr id="422" name="Shape 422" descr="Image result for satoshi nakamoto white paper"/>
          <p:cNvPicPr preferRelativeResize="0"/>
          <p:nvPr/>
        </p:nvPicPr>
        <p:blipFill rotWithShape="1">
          <a:blip r:embed="rId3">
            <a:alphaModFix/>
          </a:blip>
          <a:srcRect/>
          <a:stretch/>
        </p:blipFill>
        <p:spPr>
          <a:xfrm>
            <a:off x="519747" y="1959071"/>
            <a:ext cx="4829493" cy="3993102"/>
          </a:xfrm>
          <a:prstGeom prst="rect">
            <a:avLst/>
          </a:prstGeom>
          <a:noFill/>
          <a:ln>
            <a:noFill/>
          </a:ln>
        </p:spPr>
      </p:pic>
      <p:pic>
        <p:nvPicPr>
          <p:cNvPr id="423" name="Shape 423"/>
          <p:cNvPicPr preferRelativeResize="0"/>
          <p:nvPr/>
        </p:nvPicPr>
        <p:blipFill rotWithShape="1">
          <a:blip r:embed="rId4">
            <a:alphaModFix/>
          </a:blip>
          <a:srcRect/>
          <a:stretch/>
        </p:blipFill>
        <p:spPr>
          <a:xfrm>
            <a:off x="5455920" y="1959071"/>
            <a:ext cx="6126480" cy="3798871"/>
          </a:xfrm>
          <a:prstGeom prst="rect">
            <a:avLst/>
          </a:prstGeom>
          <a:noFill/>
          <a:ln>
            <a:noFill/>
          </a:ln>
        </p:spPr>
      </p:pic>
      <p:sp>
        <p:nvSpPr>
          <p:cNvPr id="3" name="Footer Placeholder 2">
            <a:extLst>
              <a:ext uri="{FF2B5EF4-FFF2-40B4-BE49-F238E27FC236}">
                <a16:creationId xmlns:a16="http://schemas.microsoft.com/office/drawing/2014/main" id="{B5517D39-3D4F-4D0C-9B96-BB5B39A3BDAE}"/>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1483026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15599" y="252291"/>
            <a:ext cx="11360799" cy="810400"/>
          </a:xfrm>
          <a:prstGeom prst="rect">
            <a:avLst/>
          </a:prstGeom>
          <a:noFill/>
          <a:ln>
            <a:noFill/>
          </a:ln>
        </p:spPr>
        <p:txBody>
          <a:bodyPr vert="horz" lIns="121900" tIns="121900" rIns="121900" bIns="121900" rtlCol="0" anchor="t" anchorCtr="0">
            <a:noAutofit/>
          </a:bodyPr>
          <a:lstStyle/>
          <a:p>
            <a:pPr>
              <a:buSzPct val="25000"/>
            </a:pPr>
            <a:r>
              <a:rPr lang="en-US" sz="3200" dirty="0"/>
              <a:t>Global Searches for Blockchain on the Rise</a:t>
            </a:r>
            <a:endParaRPr lang="en" sz="3200" dirty="0"/>
          </a:p>
        </p:txBody>
      </p:sp>
      <p:sp>
        <p:nvSpPr>
          <p:cNvPr id="109" name="Shape 109"/>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37</a:t>
            </a:fld>
            <a:endParaRPr lang="en" sz="1867" dirty="0">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6249AF3C-A3AC-43B4-8A2F-8CAC2A748FF5}"/>
              </a:ext>
            </a:extLst>
          </p:cNvPr>
          <p:cNvSpPr/>
          <p:nvPr/>
        </p:nvSpPr>
        <p:spPr>
          <a:xfrm>
            <a:off x="9257413" y="5826642"/>
            <a:ext cx="297712" cy="127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11" name="Table 10">
            <a:extLst>
              <a:ext uri="{FF2B5EF4-FFF2-40B4-BE49-F238E27FC236}">
                <a16:creationId xmlns:a16="http://schemas.microsoft.com/office/drawing/2014/main" id="{01466FBF-233D-4ED0-8489-3936FFDE36EE}"/>
              </a:ext>
            </a:extLst>
          </p:cNvPr>
          <p:cNvGraphicFramePr>
            <a:graphicFrameLocks noGrp="1"/>
          </p:cNvGraphicFramePr>
          <p:nvPr>
            <p:extLst/>
          </p:nvPr>
        </p:nvGraphicFramePr>
        <p:xfrm>
          <a:off x="179824" y="1375281"/>
          <a:ext cx="11222792" cy="4451366"/>
        </p:xfrm>
        <a:graphic>
          <a:graphicData uri="http://schemas.openxmlformats.org/drawingml/2006/table">
            <a:tbl>
              <a:tblPr/>
              <a:tblGrid>
                <a:gridCol w="1402849">
                  <a:extLst>
                    <a:ext uri="{9D8B030D-6E8A-4147-A177-3AD203B41FA5}">
                      <a16:colId xmlns:a16="http://schemas.microsoft.com/office/drawing/2014/main" val="2073321057"/>
                    </a:ext>
                  </a:extLst>
                </a:gridCol>
                <a:gridCol w="1402849">
                  <a:extLst>
                    <a:ext uri="{9D8B030D-6E8A-4147-A177-3AD203B41FA5}">
                      <a16:colId xmlns:a16="http://schemas.microsoft.com/office/drawing/2014/main" val="668857046"/>
                    </a:ext>
                  </a:extLst>
                </a:gridCol>
                <a:gridCol w="1402849">
                  <a:extLst>
                    <a:ext uri="{9D8B030D-6E8A-4147-A177-3AD203B41FA5}">
                      <a16:colId xmlns:a16="http://schemas.microsoft.com/office/drawing/2014/main" val="2874199880"/>
                    </a:ext>
                  </a:extLst>
                </a:gridCol>
                <a:gridCol w="1402849">
                  <a:extLst>
                    <a:ext uri="{9D8B030D-6E8A-4147-A177-3AD203B41FA5}">
                      <a16:colId xmlns:a16="http://schemas.microsoft.com/office/drawing/2014/main" val="3400670171"/>
                    </a:ext>
                  </a:extLst>
                </a:gridCol>
                <a:gridCol w="1402849">
                  <a:extLst>
                    <a:ext uri="{9D8B030D-6E8A-4147-A177-3AD203B41FA5}">
                      <a16:colId xmlns:a16="http://schemas.microsoft.com/office/drawing/2014/main" val="625068767"/>
                    </a:ext>
                  </a:extLst>
                </a:gridCol>
                <a:gridCol w="1402849">
                  <a:extLst>
                    <a:ext uri="{9D8B030D-6E8A-4147-A177-3AD203B41FA5}">
                      <a16:colId xmlns:a16="http://schemas.microsoft.com/office/drawing/2014/main" val="3245188662"/>
                    </a:ext>
                  </a:extLst>
                </a:gridCol>
                <a:gridCol w="1402849">
                  <a:extLst>
                    <a:ext uri="{9D8B030D-6E8A-4147-A177-3AD203B41FA5}">
                      <a16:colId xmlns:a16="http://schemas.microsoft.com/office/drawing/2014/main" val="2180330276"/>
                    </a:ext>
                  </a:extLst>
                </a:gridCol>
                <a:gridCol w="1402849">
                  <a:extLst>
                    <a:ext uri="{9D8B030D-6E8A-4147-A177-3AD203B41FA5}">
                      <a16:colId xmlns:a16="http://schemas.microsoft.com/office/drawing/2014/main" val="2666228828"/>
                    </a:ext>
                  </a:extLst>
                </a:gridCol>
              </a:tblGrid>
              <a:tr h="202335">
                <a:tc>
                  <a:txBody>
                    <a:bodyPr/>
                    <a:lstStyle/>
                    <a:p>
                      <a:pPr algn="ctr" fontAlgn="ctr"/>
                      <a:r>
                        <a:rPr lang="en-US" sz="1200" b="0" i="0" u="none" strike="noStrike" dirty="0">
                          <a:solidFill>
                            <a:srgbClr val="305496"/>
                          </a:solidFill>
                          <a:effectLst/>
                          <a:latin typeface="Calibri" panose="020F0502020204030204" pitchFamily="34" charset="0"/>
                        </a:rPr>
                        <a:t>Lesotho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Malta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Iceland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Guernsey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Armenia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Portugal</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Montenegro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Puerto Rico</a:t>
                      </a:r>
                    </a:p>
                  </a:txBody>
                  <a:tcPr marL="10117" marR="10117" marT="10117" marB="0" anchor="ctr">
                    <a:lnL>
                      <a:noFill/>
                    </a:lnL>
                    <a:lnR>
                      <a:noFill/>
                    </a:lnR>
                    <a:lnT>
                      <a:noFill/>
                    </a:lnT>
                    <a:lnB>
                      <a:noFill/>
                    </a:lnB>
                  </a:tcPr>
                </a:tc>
                <a:extLst>
                  <a:ext uri="{0D108BD9-81ED-4DB2-BD59-A6C34878D82A}">
                    <a16:rowId xmlns:a16="http://schemas.microsoft.com/office/drawing/2014/main" val="1097260942"/>
                  </a:ext>
                </a:extLst>
              </a:tr>
              <a:tr h="202335">
                <a:tc>
                  <a:txBody>
                    <a:bodyPr/>
                    <a:lstStyle/>
                    <a:p>
                      <a:pPr algn="ctr" fontAlgn="ctr"/>
                      <a:r>
                        <a:rPr lang="en-US" sz="1200" b="0" i="0" u="none" strike="noStrike" dirty="0">
                          <a:solidFill>
                            <a:srgbClr val="305496"/>
                          </a:solidFill>
                          <a:effectLst/>
                          <a:latin typeface="Calibri" panose="020F0502020204030204" pitchFamily="34" charset="0"/>
                        </a:rPr>
                        <a:t>Ghana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Netherlands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Latvia</a:t>
                      </a:r>
                    </a:p>
                  </a:txBody>
                  <a:tcPr marL="10117" marR="10117" marT="10117" marB="0" anchor="ctr">
                    <a:lnL>
                      <a:noFill/>
                    </a:lnL>
                    <a:lnR>
                      <a:noFill/>
                    </a:lnR>
                    <a:lnT>
                      <a:noFill/>
                    </a:lnT>
                    <a:lnB>
                      <a:noFill/>
                    </a:lnB>
                  </a:tcPr>
                </a:tc>
                <a:tc>
                  <a:txBody>
                    <a:bodyPr/>
                    <a:lstStyle/>
                    <a:p>
                      <a:pPr algn="ctr" fontAlgn="ctr"/>
                      <a:r>
                        <a:rPr lang="en-US" sz="1200" b="0" i="0" u="none" strike="noStrike" dirty="0">
                          <a:solidFill>
                            <a:srgbClr val="305496"/>
                          </a:solidFill>
                          <a:effectLst/>
                          <a:latin typeface="Calibri" panose="020F0502020204030204" pitchFamily="34" charset="0"/>
                        </a:rPr>
                        <a:t>Benin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Bangladesh</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Croatia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Poland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Nicaragua</a:t>
                      </a:r>
                    </a:p>
                  </a:txBody>
                  <a:tcPr marL="10117" marR="10117" marT="10117" marB="0" anchor="ctr">
                    <a:lnL>
                      <a:noFill/>
                    </a:lnL>
                    <a:lnR>
                      <a:noFill/>
                    </a:lnR>
                    <a:lnT>
                      <a:noFill/>
                    </a:lnT>
                    <a:lnB>
                      <a:noFill/>
                    </a:lnB>
                  </a:tcPr>
                </a:tc>
                <a:extLst>
                  <a:ext uri="{0D108BD9-81ED-4DB2-BD59-A6C34878D82A}">
                    <a16:rowId xmlns:a16="http://schemas.microsoft.com/office/drawing/2014/main" val="4160043057"/>
                  </a:ext>
                </a:extLst>
              </a:tr>
              <a:tr h="202335">
                <a:tc>
                  <a:txBody>
                    <a:bodyPr/>
                    <a:lstStyle/>
                    <a:p>
                      <a:pPr algn="ctr" fontAlgn="ctr"/>
                      <a:r>
                        <a:rPr lang="en-US" sz="1200" b="0" i="0" u="none" strike="noStrike">
                          <a:solidFill>
                            <a:srgbClr val="305496"/>
                          </a:solidFill>
                          <a:effectLst/>
                          <a:latin typeface="Calibri" panose="020F0502020204030204" pitchFamily="34" charset="0"/>
                        </a:rPr>
                        <a:t>Nigeria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Cambodia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Botswana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New Zealand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Rwanda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Guam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Albania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Chile</a:t>
                      </a:r>
                    </a:p>
                  </a:txBody>
                  <a:tcPr marL="10117" marR="10117" marT="10117" marB="0" anchor="ctr">
                    <a:lnL>
                      <a:noFill/>
                    </a:lnL>
                    <a:lnR>
                      <a:noFill/>
                    </a:lnR>
                    <a:lnT>
                      <a:noFill/>
                    </a:lnT>
                    <a:lnB>
                      <a:noFill/>
                    </a:lnB>
                  </a:tcPr>
                </a:tc>
                <a:extLst>
                  <a:ext uri="{0D108BD9-81ED-4DB2-BD59-A6C34878D82A}">
                    <a16:rowId xmlns:a16="http://schemas.microsoft.com/office/drawing/2014/main" val="2749402804"/>
                  </a:ext>
                </a:extLst>
              </a:tr>
              <a:tr h="404668">
                <a:tc>
                  <a:txBody>
                    <a:bodyPr/>
                    <a:lstStyle/>
                    <a:p>
                      <a:pPr algn="ctr" fontAlgn="ctr"/>
                      <a:r>
                        <a:rPr lang="en-US" sz="1200" b="0" i="0" u="none" strike="noStrike" dirty="0">
                          <a:solidFill>
                            <a:srgbClr val="305496"/>
                          </a:solidFill>
                          <a:effectLst/>
                          <a:latin typeface="Calibri" panose="020F0502020204030204" pitchFamily="34" charset="0"/>
                        </a:rPr>
                        <a:t>St. Helena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United Arab Emirates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Andorra</a:t>
                      </a:r>
                    </a:p>
                  </a:txBody>
                  <a:tcPr marL="10117" marR="10117" marT="10117" marB="0" anchor="ctr">
                    <a:lnL>
                      <a:noFill/>
                    </a:lnL>
                    <a:lnR>
                      <a:noFill/>
                    </a:lnR>
                    <a:lnT>
                      <a:noFill/>
                    </a:lnT>
                    <a:lnB>
                      <a:noFill/>
                    </a:lnB>
                  </a:tcPr>
                </a:tc>
                <a:tc>
                  <a:txBody>
                    <a:bodyPr/>
                    <a:lstStyle/>
                    <a:p>
                      <a:pPr algn="ctr" fontAlgn="ctr"/>
                      <a:r>
                        <a:rPr lang="en-US" sz="1200" b="0" i="0" u="none" strike="noStrike" dirty="0">
                          <a:solidFill>
                            <a:srgbClr val="305496"/>
                          </a:solidFill>
                          <a:effectLst/>
                          <a:latin typeface="Calibri" panose="020F0502020204030204" pitchFamily="34" charset="0"/>
                        </a:rPr>
                        <a:t>Bolivia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Finland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Kyrgyzstan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Uruguay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Congo - Kinshasa</a:t>
                      </a:r>
                    </a:p>
                  </a:txBody>
                  <a:tcPr marL="10117" marR="10117" marT="10117" marB="0" anchor="ctr">
                    <a:lnL>
                      <a:noFill/>
                    </a:lnL>
                    <a:lnR>
                      <a:noFill/>
                    </a:lnR>
                    <a:lnT>
                      <a:noFill/>
                    </a:lnT>
                    <a:lnB>
                      <a:noFill/>
                    </a:lnB>
                  </a:tcPr>
                </a:tc>
                <a:extLst>
                  <a:ext uri="{0D108BD9-81ED-4DB2-BD59-A6C34878D82A}">
                    <a16:rowId xmlns:a16="http://schemas.microsoft.com/office/drawing/2014/main" val="962718021"/>
                  </a:ext>
                </a:extLst>
              </a:tr>
              <a:tr h="202335">
                <a:tc>
                  <a:txBody>
                    <a:bodyPr/>
                    <a:lstStyle/>
                    <a:p>
                      <a:pPr algn="ctr" fontAlgn="ctr"/>
                      <a:r>
                        <a:rPr lang="en-US" sz="1200" b="0" i="0" u="none" strike="noStrike">
                          <a:solidFill>
                            <a:srgbClr val="305496"/>
                          </a:solidFill>
                          <a:effectLst/>
                          <a:latin typeface="Calibri" panose="020F0502020204030204" pitchFamily="34" charset="0"/>
                        </a:rPr>
                        <a:t>Liechtenstein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Monaco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Cameroon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Brunei</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Lithuania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Thailand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Ecuador</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Syria</a:t>
                      </a:r>
                    </a:p>
                  </a:txBody>
                  <a:tcPr marL="10117" marR="10117" marT="10117" marB="0" anchor="ctr">
                    <a:lnL>
                      <a:noFill/>
                    </a:lnL>
                    <a:lnR>
                      <a:noFill/>
                    </a:lnR>
                    <a:lnT>
                      <a:noFill/>
                    </a:lnT>
                    <a:lnB>
                      <a:noFill/>
                    </a:lnB>
                  </a:tcPr>
                </a:tc>
                <a:extLst>
                  <a:ext uri="{0D108BD9-81ED-4DB2-BD59-A6C34878D82A}">
                    <a16:rowId xmlns:a16="http://schemas.microsoft.com/office/drawing/2014/main" val="4196618376"/>
                  </a:ext>
                </a:extLst>
              </a:tr>
              <a:tr h="202335">
                <a:tc>
                  <a:txBody>
                    <a:bodyPr/>
                    <a:lstStyle/>
                    <a:p>
                      <a:pPr algn="ctr" fontAlgn="ctr"/>
                      <a:r>
                        <a:rPr lang="en-US" sz="1200" b="0" i="0" u="none" strike="noStrike">
                          <a:solidFill>
                            <a:srgbClr val="305496"/>
                          </a:solidFill>
                          <a:effectLst/>
                          <a:latin typeface="Calibri" panose="020F0502020204030204" pitchFamily="34" charset="0"/>
                        </a:rPr>
                        <a:t>Singapore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Uganda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Canada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Israel</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Uzbekistan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Spain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RÃ©union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Angola</a:t>
                      </a:r>
                    </a:p>
                  </a:txBody>
                  <a:tcPr marL="10117" marR="10117" marT="10117" marB="0" anchor="ctr">
                    <a:lnL>
                      <a:noFill/>
                    </a:lnL>
                    <a:lnR>
                      <a:noFill/>
                    </a:lnR>
                    <a:lnT>
                      <a:noFill/>
                    </a:lnT>
                    <a:lnB>
                      <a:noFill/>
                    </a:lnB>
                  </a:tcPr>
                </a:tc>
                <a:extLst>
                  <a:ext uri="{0D108BD9-81ED-4DB2-BD59-A6C34878D82A}">
                    <a16:rowId xmlns:a16="http://schemas.microsoft.com/office/drawing/2014/main" val="228079669"/>
                  </a:ext>
                </a:extLst>
              </a:tr>
              <a:tr h="202335">
                <a:tc>
                  <a:txBody>
                    <a:bodyPr/>
                    <a:lstStyle/>
                    <a:p>
                      <a:pPr algn="ctr" fontAlgn="ctr"/>
                      <a:r>
                        <a:rPr lang="en-US" sz="1200" b="0" i="0" u="none" strike="noStrike">
                          <a:solidFill>
                            <a:srgbClr val="305496"/>
                          </a:solidFill>
                          <a:effectLst/>
                          <a:latin typeface="Calibri" panose="020F0502020204030204" pitchFamily="34" charset="0"/>
                        </a:rPr>
                        <a:t>Luxembourg</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Kosovo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United Kingdom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Vietnam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Czechia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Sri Lanka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Oman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El Salvador</a:t>
                      </a:r>
                    </a:p>
                  </a:txBody>
                  <a:tcPr marL="10117" marR="10117" marT="10117" marB="0" anchor="ctr">
                    <a:lnL>
                      <a:noFill/>
                    </a:lnL>
                    <a:lnR>
                      <a:noFill/>
                    </a:lnR>
                    <a:lnT>
                      <a:noFill/>
                    </a:lnT>
                    <a:lnB>
                      <a:noFill/>
                    </a:lnB>
                  </a:tcPr>
                </a:tc>
                <a:extLst>
                  <a:ext uri="{0D108BD9-81ED-4DB2-BD59-A6C34878D82A}">
                    <a16:rowId xmlns:a16="http://schemas.microsoft.com/office/drawing/2014/main" val="264190893"/>
                  </a:ext>
                </a:extLst>
              </a:tr>
              <a:tr h="202335">
                <a:tc>
                  <a:txBody>
                    <a:bodyPr/>
                    <a:lstStyle/>
                    <a:p>
                      <a:pPr algn="ctr" fontAlgn="ctr"/>
                      <a:r>
                        <a:rPr lang="en-US" sz="1200" b="0" i="0" u="none" strike="noStrike">
                          <a:solidFill>
                            <a:srgbClr val="305496"/>
                          </a:solidFill>
                          <a:effectLst/>
                          <a:latin typeface="Calibri" panose="020F0502020204030204" pitchFamily="34" charset="0"/>
                        </a:rPr>
                        <a:t>Gibraltar</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Estonia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Malaysia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Belarus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France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Azerbaijan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Senegal</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Mexico</a:t>
                      </a:r>
                    </a:p>
                  </a:txBody>
                  <a:tcPr marL="10117" marR="10117" marT="10117" marB="0" anchor="ctr">
                    <a:lnL>
                      <a:noFill/>
                    </a:lnL>
                    <a:lnR>
                      <a:noFill/>
                    </a:lnR>
                    <a:lnT>
                      <a:noFill/>
                    </a:lnT>
                    <a:lnB>
                      <a:noFill/>
                    </a:lnB>
                  </a:tcPr>
                </a:tc>
                <a:extLst>
                  <a:ext uri="{0D108BD9-81ED-4DB2-BD59-A6C34878D82A}">
                    <a16:rowId xmlns:a16="http://schemas.microsoft.com/office/drawing/2014/main" val="2877330249"/>
                  </a:ext>
                </a:extLst>
              </a:tr>
              <a:tr h="202335">
                <a:tc>
                  <a:txBody>
                    <a:bodyPr/>
                    <a:lstStyle/>
                    <a:p>
                      <a:pPr algn="ctr" fontAlgn="ctr"/>
                      <a:r>
                        <a:rPr lang="en-US" sz="1200" b="0" i="0" u="none" strike="noStrike">
                          <a:solidFill>
                            <a:srgbClr val="305496"/>
                          </a:solidFill>
                          <a:effectLst/>
                          <a:latin typeface="Calibri" panose="020F0502020204030204" pitchFamily="34" charset="0"/>
                        </a:rPr>
                        <a:t>Antigua &amp; Barbuda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Ukraine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Belgium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Haiti</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Algeria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Taiwan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Peru</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Sudan</a:t>
                      </a:r>
                    </a:p>
                  </a:txBody>
                  <a:tcPr marL="10117" marR="10117" marT="10117" marB="0" anchor="ctr">
                    <a:lnL>
                      <a:noFill/>
                    </a:lnL>
                    <a:lnR>
                      <a:noFill/>
                    </a:lnR>
                    <a:lnT>
                      <a:noFill/>
                    </a:lnT>
                    <a:lnB>
                      <a:noFill/>
                    </a:lnB>
                  </a:tcPr>
                </a:tc>
                <a:extLst>
                  <a:ext uri="{0D108BD9-81ED-4DB2-BD59-A6C34878D82A}">
                    <a16:rowId xmlns:a16="http://schemas.microsoft.com/office/drawing/2014/main" val="807079570"/>
                  </a:ext>
                </a:extLst>
              </a:tr>
              <a:tr h="202335">
                <a:tc>
                  <a:txBody>
                    <a:bodyPr/>
                    <a:lstStyle/>
                    <a:p>
                      <a:pPr algn="ctr" fontAlgn="ctr"/>
                      <a:r>
                        <a:rPr lang="en-US" sz="1200" b="0" i="0" u="none" strike="noStrike">
                          <a:solidFill>
                            <a:srgbClr val="305496"/>
                          </a:solidFill>
                          <a:effectLst/>
                          <a:latin typeface="Calibri" panose="020F0502020204030204" pitchFamily="34" charset="0"/>
                        </a:rPr>
                        <a:t>Zimbabwe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Barbados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Georgia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Aruba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Bulgaria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Lebanon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Hungary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Honduras</a:t>
                      </a:r>
                    </a:p>
                  </a:txBody>
                  <a:tcPr marL="10117" marR="10117" marT="10117" marB="0" anchor="ctr">
                    <a:lnL>
                      <a:noFill/>
                    </a:lnL>
                    <a:lnR>
                      <a:noFill/>
                    </a:lnR>
                    <a:lnT>
                      <a:noFill/>
                    </a:lnT>
                    <a:lnB>
                      <a:noFill/>
                    </a:lnB>
                  </a:tcPr>
                </a:tc>
                <a:extLst>
                  <a:ext uri="{0D108BD9-81ED-4DB2-BD59-A6C34878D82A}">
                    <a16:rowId xmlns:a16="http://schemas.microsoft.com/office/drawing/2014/main" val="996429999"/>
                  </a:ext>
                </a:extLst>
              </a:tr>
              <a:tr h="202335">
                <a:tc>
                  <a:txBody>
                    <a:bodyPr/>
                    <a:lstStyle/>
                    <a:p>
                      <a:pPr algn="ctr" fontAlgn="ctr"/>
                      <a:r>
                        <a:rPr lang="en-US" sz="1200" b="0" i="0" u="none" strike="noStrike">
                          <a:solidFill>
                            <a:srgbClr val="305496"/>
                          </a:solidFill>
                          <a:effectLst/>
                          <a:latin typeface="Calibri" panose="020F0502020204030204" pitchFamily="34" charset="0"/>
                        </a:rPr>
                        <a:t>CÃ´te dâ€™Ivoire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Cyprus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Nepal</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Suriname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Jamaica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Paraguay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Zambia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Ethiopia</a:t>
                      </a:r>
                    </a:p>
                  </a:txBody>
                  <a:tcPr marL="10117" marR="10117" marT="10117" marB="0" anchor="ctr">
                    <a:lnL>
                      <a:noFill/>
                    </a:lnL>
                    <a:lnR>
                      <a:noFill/>
                    </a:lnR>
                    <a:lnT>
                      <a:noFill/>
                    </a:lnT>
                    <a:lnB>
                      <a:noFill/>
                    </a:lnB>
                  </a:tcPr>
                </a:tc>
                <a:extLst>
                  <a:ext uri="{0D108BD9-81ED-4DB2-BD59-A6C34878D82A}">
                    <a16:rowId xmlns:a16="http://schemas.microsoft.com/office/drawing/2014/main" val="3120865454"/>
                  </a:ext>
                </a:extLst>
              </a:tr>
              <a:tr h="202335">
                <a:tc>
                  <a:txBody>
                    <a:bodyPr/>
                    <a:lstStyle/>
                    <a:p>
                      <a:pPr algn="ctr" fontAlgn="ctr"/>
                      <a:r>
                        <a:rPr lang="en-US" sz="1200" b="0" i="0" u="none" strike="noStrike">
                          <a:solidFill>
                            <a:srgbClr val="305496"/>
                          </a:solidFill>
                          <a:effectLst/>
                          <a:latin typeface="Calibri" panose="020F0502020204030204" pitchFamily="34" charset="0"/>
                        </a:rPr>
                        <a:t>Papua New Guinea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Slovenia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Pakistan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French Polynesia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Morocco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Serbia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Iran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China</a:t>
                      </a:r>
                    </a:p>
                  </a:txBody>
                  <a:tcPr marL="10117" marR="10117" marT="10117" marB="0" anchor="ctr">
                    <a:lnL>
                      <a:noFill/>
                    </a:lnL>
                    <a:lnR>
                      <a:noFill/>
                    </a:lnR>
                    <a:lnT>
                      <a:noFill/>
                    </a:lnT>
                    <a:lnB>
                      <a:noFill/>
                    </a:lnB>
                  </a:tcPr>
                </a:tc>
                <a:extLst>
                  <a:ext uri="{0D108BD9-81ED-4DB2-BD59-A6C34878D82A}">
                    <a16:rowId xmlns:a16="http://schemas.microsoft.com/office/drawing/2014/main" val="875408643"/>
                  </a:ext>
                </a:extLst>
              </a:tr>
              <a:tr h="202335">
                <a:tc>
                  <a:txBody>
                    <a:bodyPr/>
                    <a:lstStyle/>
                    <a:p>
                      <a:pPr algn="ctr" fontAlgn="ctr"/>
                      <a:r>
                        <a:rPr lang="en-US" sz="1200" b="0" i="0" u="none" strike="noStrike">
                          <a:solidFill>
                            <a:srgbClr val="305496"/>
                          </a:solidFill>
                          <a:effectLst/>
                          <a:latin typeface="Calibri" panose="020F0502020204030204" pitchFamily="34" charset="0"/>
                        </a:rPr>
                        <a:t>South Africa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Mauritius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Norway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Venezuela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Macedonia (FYROM)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Bahamas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Kuwait</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Saudi Arabia</a:t>
                      </a:r>
                    </a:p>
                  </a:txBody>
                  <a:tcPr marL="10117" marR="10117" marT="10117" marB="0" anchor="ctr">
                    <a:lnL>
                      <a:noFill/>
                    </a:lnL>
                    <a:lnR>
                      <a:noFill/>
                    </a:lnR>
                    <a:lnT>
                      <a:noFill/>
                    </a:lnT>
                    <a:lnB>
                      <a:noFill/>
                    </a:lnB>
                  </a:tcPr>
                </a:tc>
                <a:extLst>
                  <a:ext uri="{0D108BD9-81ED-4DB2-BD59-A6C34878D82A}">
                    <a16:rowId xmlns:a16="http://schemas.microsoft.com/office/drawing/2014/main" val="831673972"/>
                  </a:ext>
                </a:extLst>
              </a:tr>
              <a:tr h="202335">
                <a:tc>
                  <a:txBody>
                    <a:bodyPr/>
                    <a:lstStyle/>
                    <a:p>
                      <a:pPr algn="ctr" fontAlgn="ctr"/>
                      <a:r>
                        <a:rPr lang="en-US" sz="1200" b="0" i="0" u="none" strike="noStrike">
                          <a:solidFill>
                            <a:srgbClr val="305496"/>
                          </a:solidFill>
                          <a:effectLst/>
                          <a:latin typeface="Calibri" panose="020F0502020204030204" pitchFamily="34" charset="0"/>
                        </a:rPr>
                        <a:t>CuraÃ§ao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Austria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Laos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Kazakhstan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Trinidad &amp; Tobago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Romania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Fiji</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Japan</a:t>
                      </a:r>
                    </a:p>
                  </a:txBody>
                  <a:tcPr marL="10117" marR="10117" marT="10117" marB="0" anchor="ctr">
                    <a:lnL>
                      <a:noFill/>
                    </a:lnL>
                    <a:lnR>
                      <a:noFill/>
                    </a:lnR>
                    <a:lnT>
                      <a:noFill/>
                    </a:lnT>
                    <a:lnB>
                      <a:noFill/>
                    </a:lnB>
                  </a:tcPr>
                </a:tc>
                <a:extLst>
                  <a:ext uri="{0D108BD9-81ED-4DB2-BD59-A6C34878D82A}">
                    <a16:rowId xmlns:a16="http://schemas.microsoft.com/office/drawing/2014/main" val="703345858"/>
                  </a:ext>
                </a:extLst>
              </a:tr>
              <a:tr h="202335">
                <a:tc>
                  <a:txBody>
                    <a:bodyPr/>
                    <a:lstStyle/>
                    <a:p>
                      <a:pPr algn="ctr" fontAlgn="ctr"/>
                      <a:r>
                        <a:rPr lang="en-US" sz="1200" b="0" i="0" u="none" strike="noStrike">
                          <a:solidFill>
                            <a:srgbClr val="305496"/>
                          </a:solidFill>
                          <a:effectLst/>
                          <a:latin typeface="Calibri" panose="020F0502020204030204" pitchFamily="34" charset="0"/>
                        </a:rPr>
                        <a:t>Hong Kong</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Australia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Mongolia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Madagascar</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Panama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Qatar</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Libya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Guatemala</a:t>
                      </a:r>
                    </a:p>
                  </a:txBody>
                  <a:tcPr marL="10117" marR="10117" marT="10117" marB="0" anchor="ctr">
                    <a:lnL>
                      <a:noFill/>
                    </a:lnL>
                    <a:lnR>
                      <a:noFill/>
                    </a:lnR>
                    <a:lnT>
                      <a:noFill/>
                    </a:lnT>
                    <a:lnB>
                      <a:noFill/>
                    </a:lnB>
                  </a:tcPr>
                </a:tc>
                <a:extLst>
                  <a:ext uri="{0D108BD9-81ED-4DB2-BD59-A6C34878D82A}">
                    <a16:rowId xmlns:a16="http://schemas.microsoft.com/office/drawing/2014/main" val="2042321523"/>
                  </a:ext>
                </a:extLst>
              </a:tr>
              <a:tr h="404668">
                <a:tc>
                  <a:txBody>
                    <a:bodyPr/>
                    <a:lstStyle/>
                    <a:p>
                      <a:pPr algn="ctr" fontAlgn="ctr"/>
                      <a:r>
                        <a:rPr lang="en-US" sz="1200" b="0" i="0" u="none" strike="noStrike">
                          <a:solidFill>
                            <a:srgbClr val="305496"/>
                          </a:solidFill>
                          <a:effectLst/>
                          <a:latin typeface="Calibri" panose="020F0502020204030204" pitchFamily="34" charset="0"/>
                        </a:rPr>
                        <a:t>Switzerland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India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Myanmar (Burma)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Philippines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Namibia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Costa Rica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Bosnia &amp; Herzegovina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Iraq</a:t>
                      </a:r>
                    </a:p>
                  </a:txBody>
                  <a:tcPr marL="10117" marR="10117" marT="10117" marB="0" anchor="ctr">
                    <a:lnL>
                      <a:noFill/>
                    </a:lnL>
                    <a:lnR>
                      <a:noFill/>
                    </a:lnR>
                    <a:lnT>
                      <a:noFill/>
                    </a:lnT>
                    <a:lnB>
                      <a:noFill/>
                    </a:lnB>
                  </a:tcPr>
                </a:tc>
                <a:extLst>
                  <a:ext uri="{0D108BD9-81ED-4DB2-BD59-A6C34878D82A}">
                    <a16:rowId xmlns:a16="http://schemas.microsoft.com/office/drawing/2014/main" val="2657216832"/>
                  </a:ext>
                </a:extLst>
              </a:tr>
              <a:tr h="202335">
                <a:tc>
                  <a:txBody>
                    <a:bodyPr/>
                    <a:lstStyle/>
                    <a:p>
                      <a:pPr algn="ctr" fontAlgn="ctr"/>
                      <a:r>
                        <a:rPr lang="en-US" sz="1200" b="0" i="0" u="none" strike="noStrike">
                          <a:solidFill>
                            <a:srgbClr val="305496"/>
                          </a:solidFill>
                          <a:effectLst/>
                          <a:latin typeface="Calibri" panose="020F0502020204030204" pitchFamily="34" charset="0"/>
                        </a:rPr>
                        <a:t>Bermuda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Ireland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Russia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Denmark</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Tanzania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Italy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Egypt</a:t>
                      </a:r>
                    </a:p>
                  </a:txBody>
                  <a:tcPr marL="10117" marR="10117" marT="10117" marB="0" anchor="ctr">
                    <a:lnL>
                      <a:noFill/>
                    </a:lnL>
                    <a:lnR>
                      <a:noFill/>
                    </a:lnR>
                    <a:lnT>
                      <a:noFill/>
                    </a:lnT>
                    <a:lnB>
                      <a:noFill/>
                    </a:lnB>
                  </a:tcPr>
                </a:tc>
                <a:tc rowSpan="4">
                  <a:txBody>
                    <a:bodyPr/>
                    <a:lstStyle/>
                    <a:p>
                      <a:pPr algn="ctr" fontAlgn="ctr"/>
                      <a:endParaRPr lang="en-US" sz="1200" b="0" i="0" u="none" strike="noStrike" dirty="0">
                        <a:solidFill>
                          <a:srgbClr val="305496"/>
                        </a:solidFill>
                        <a:effectLst/>
                        <a:latin typeface="Calibri" panose="020F0502020204030204" pitchFamily="34" charset="0"/>
                      </a:endParaRPr>
                    </a:p>
                  </a:txBody>
                  <a:tcPr marL="10117" marR="10117" marT="10117" marB="0" anchor="ctr">
                    <a:lnL>
                      <a:noFill/>
                    </a:lnL>
                    <a:lnR>
                      <a:noFill/>
                    </a:lnR>
                    <a:lnT>
                      <a:noFill/>
                    </a:lnT>
                    <a:lnB>
                      <a:noFill/>
                    </a:lnB>
                  </a:tcPr>
                </a:tc>
                <a:extLst>
                  <a:ext uri="{0D108BD9-81ED-4DB2-BD59-A6C34878D82A}">
                    <a16:rowId xmlns:a16="http://schemas.microsoft.com/office/drawing/2014/main" val="1250776933"/>
                  </a:ext>
                </a:extLst>
              </a:tr>
              <a:tr h="202335">
                <a:tc>
                  <a:txBody>
                    <a:bodyPr/>
                    <a:lstStyle/>
                    <a:p>
                      <a:pPr algn="ctr" fontAlgn="ctr"/>
                      <a:r>
                        <a:rPr lang="en-US" sz="1200" b="0" i="0" u="none" strike="noStrike">
                          <a:solidFill>
                            <a:srgbClr val="305496"/>
                          </a:solidFill>
                          <a:effectLst/>
                          <a:latin typeface="Calibri" panose="020F0502020204030204" pitchFamily="34" charset="0"/>
                        </a:rPr>
                        <a:t>Cayman Islands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Dominican Republic</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Moldova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Colombia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Macau</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Slovakia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Turkey</a:t>
                      </a:r>
                    </a:p>
                  </a:txBody>
                  <a:tcPr marL="10117" marR="10117" marT="10117"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683804273"/>
                  </a:ext>
                </a:extLst>
              </a:tr>
              <a:tr h="202335">
                <a:tc>
                  <a:txBody>
                    <a:bodyPr/>
                    <a:lstStyle/>
                    <a:p>
                      <a:pPr algn="ctr" fontAlgn="ctr"/>
                      <a:r>
                        <a:rPr lang="en-US" sz="1200" b="0" i="0" u="none" strike="noStrike">
                          <a:solidFill>
                            <a:srgbClr val="305496"/>
                          </a:solidFill>
                          <a:effectLst/>
                          <a:latin typeface="Calibri" panose="020F0502020204030204" pitchFamily="34" charset="0"/>
                        </a:rPr>
                        <a:t>Isle of Man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Kenya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Germany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Sweden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Indonesia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Greece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Argentina</a:t>
                      </a:r>
                    </a:p>
                  </a:txBody>
                  <a:tcPr marL="10117" marR="10117" marT="10117"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70480762"/>
                  </a:ext>
                </a:extLst>
              </a:tr>
              <a:tr h="202335">
                <a:tc>
                  <a:txBody>
                    <a:bodyPr/>
                    <a:lstStyle/>
                    <a:p>
                      <a:pPr algn="ctr" fontAlgn="ctr"/>
                      <a:r>
                        <a:rPr lang="en-US" sz="1200" b="0" i="0" u="none" strike="noStrike">
                          <a:solidFill>
                            <a:srgbClr val="305496"/>
                          </a:solidFill>
                          <a:effectLst/>
                          <a:latin typeface="Calibri" panose="020F0502020204030204" pitchFamily="34" charset="0"/>
                        </a:rPr>
                        <a:t>Jersey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Tunisia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South Korea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United States</a:t>
                      </a:r>
                    </a:p>
                  </a:txBody>
                  <a:tcPr marL="10117" marR="10117" marT="10117" marB="0" anchor="ctr">
                    <a:lnL>
                      <a:noFill/>
                    </a:lnL>
                    <a:lnR>
                      <a:noFill/>
                    </a:lnR>
                    <a:lnT>
                      <a:noFill/>
                    </a:lnT>
                    <a:lnB>
                      <a:noFill/>
                    </a:lnB>
                    <a:solidFill>
                      <a:srgbClr val="FFFF00"/>
                    </a:solidFill>
                  </a:tcPr>
                </a:tc>
                <a:tc>
                  <a:txBody>
                    <a:bodyPr/>
                    <a:lstStyle/>
                    <a:p>
                      <a:pPr algn="ctr" fontAlgn="ctr"/>
                      <a:r>
                        <a:rPr lang="en-US" sz="1200" b="0" i="0" u="none" strike="noStrike">
                          <a:solidFill>
                            <a:srgbClr val="305496"/>
                          </a:solidFill>
                          <a:effectLst/>
                          <a:latin typeface="Calibri" panose="020F0502020204030204" pitchFamily="34" charset="0"/>
                        </a:rPr>
                        <a:t>Bahrain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Brazil</a:t>
                      </a:r>
                    </a:p>
                  </a:txBody>
                  <a:tcPr marL="10117" marR="10117" marT="10117" marB="0" anchor="ctr">
                    <a:lnL>
                      <a:noFill/>
                    </a:lnL>
                    <a:lnR>
                      <a:noFill/>
                    </a:lnR>
                    <a:lnT>
                      <a:noFill/>
                    </a:lnT>
                    <a:lnB>
                      <a:noFill/>
                    </a:lnB>
                  </a:tcPr>
                </a:tc>
                <a:tc>
                  <a:txBody>
                    <a:bodyPr/>
                    <a:lstStyle/>
                    <a:p>
                      <a:pPr algn="ctr" fontAlgn="ctr"/>
                      <a:r>
                        <a:rPr lang="en-US" sz="1200" b="0" i="0" u="none" strike="noStrike" dirty="0">
                          <a:solidFill>
                            <a:srgbClr val="305496"/>
                          </a:solidFill>
                          <a:effectLst/>
                          <a:latin typeface="Calibri" panose="020F0502020204030204" pitchFamily="34" charset="0"/>
                        </a:rPr>
                        <a:t>Jordan</a:t>
                      </a:r>
                    </a:p>
                  </a:txBody>
                  <a:tcPr marL="10117" marR="10117" marT="10117"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201583582"/>
                  </a:ext>
                </a:extLst>
              </a:tr>
            </a:tbl>
          </a:graphicData>
        </a:graphic>
      </p:graphicFrame>
      <p:pic>
        <p:nvPicPr>
          <p:cNvPr id="15" name="Picture 14" descr="A close up of a logo&#10;&#10;Description generated with high confidence">
            <a:extLst>
              <a:ext uri="{FF2B5EF4-FFF2-40B4-BE49-F238E27FC236}">
                <a16:creationId xmlns:a16="http://schemas.microsoft.com/office/drawing/2014/main" id="{E52D846F-F8B0-4C4E-B808-9614FB6CE863}"/>
              </a:ext>
            </a:extLst>
          </p:cNvPr>
          <p:cNvPicPr>
            <a:picLocks noChangeAspect="1"/>
          </p:cNvPicPr>
          <p:nvPr/>
        </p:nvPicPr>
        <p:blipFill rotWithShape="1">
          <a:blip r:embed="rId3">
            <a:clrChange>
              <a:clrFrom>
                <a:srgbClr val="FFFFFF"/>
              </a:clrFrom>
              <a:clrTo>
                <a:srgbClr val="FFFFFF">
                  <a:alpha val="0"/>
                </a:srgbClr>
              </a:clrTo>
            </a:clrChange>
          </a:blip>
          <a:srcRect b="3979"/>
          <a:stretch/>
        </p:blipFill>
        <p:spPr>
          <a:xfrm>
            <a:off x="497767" y="1375282"/>
            <a:ext cx="11609420" cy="526881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65D5-054C-461F-962B-57A3CA1615FA}"/>
              </a:ext>
            </a:extLst>
          </p:cNvPr>
          <p:cNvSpPr>
            <a:spLocks noGrp="1"/>
          </p:cNvSpPr>
          <p:nvPr>
            <p:ph type="title"/>
          </p:nvPr>
        </p:nvSpPr>
        <p:spPr>
          <a:xfrm>
            <a:off x="301240" y="292667"/>
            <a:ext cx="9455989" cy="681533"/>
          </a:xfrm>
        </p:spPr>
        <p:txBody>
          <a:bodyPr>
            <a:normAutofit fontScale="90000"/>
          </a:bodyPr>
          <a:lstStyle/>
          <a:p>
            <a:r>
              <a:rPr lang="en-US" dirty="0"/>
              <a:t>Global Adoption &amp; Blockchain Initiatives</a:t>
            </a:r>
          </a:p>
        </p:txBody>
      </p:sp>
      <p:sp>
        <p:nvSpPr>
          <p:cNvPr id="5" name="Slide Number Placeholder 4">
            <a:extLst>
              <a:ext uri="{FF2B5EF4-FFF2-40B4-BE49-F238E27FC236}">
                <a16:creationId xmlns:a16="http://schemas.microsoft.com/office/drawing/2014/main" id="{1070BA67-236C-4700-BB0B-B6488E2F9917}"/>
              </a:ext>
            </a:extLst>
          </p:cNvPr>
          <p:cNvSpPr>
            <a:spLocks noGrp="1"/>
          </p:cNvSpPr>
          <p:nvPr>
            <p:ph type="sldNum" sz="quarter" idx="12"/>
          </p:nvPr>
        </p:nvSpPr>
        <p:spPr/>
        <p:txBody>
          <a:bodyPr/>
          <a:lstStyle/>
          <a:p>
            <a:fld id="{7510067F-DAD7-4E87-9E9A-2159C3B5F0B2}" type="slidenum">
              <a:rPr lang="en-US" smtClean="0"/>
              <a:t>38</a:t>
            </a:fld>
            <a:endParaRPr lang="en-US"/>
          </a:p>
        </p:txBody>
      </p:sp>
      <p:pic>
        <p:nvPicPr>
          <p:cNvPr id="6" name="Picture 5">
            <a:extLst>
              <a:ext uri="{FF2B5EF4-FFF2-40B4-BE49-F238E27FC236}">
                <a16:creationId xmlns:a16="http://schemas.microsoft.com/office/drawing/2014/main" id="{2CEDA313-1D9B-415F-B319-979658D60000}"/>
              </a:ext>
            </a:extLst>
          </p:cNvPr>
          <p:cNvPicPr>
            <a:picLocks noChangeAspect="1"/>
          </p:cNvPicPr>
          <p:nvPr/>
        </p:nvPicPr>
        <p:blipFill rotWithShape="1">
          <a:blip r:embed="rId3"/>
          <a:srcRect l="12443" t="11818" r="69915" b="75347"/>
          <a:stretch/>
        </p:blipFill>
        <p:spPr>
          <a:xfrm>
            <a:off x="2" y="1667448"/>
            <a:ext cx="3497783" cy="1431363"/>
          </a:xfrm>
          <a:prstGeom prst="rect">
            <a:avLst/>
          </a:prstGeom>
        </p:spPr>
      </p:pic>
      <p:pic>
        <p:nvPicPr>
          <p:cNvPr id="2050" name="Picture 2" descr="Image result for Estonia Blockchain">
            <a:extLst>
              <a:ext uri="{FF2B5EF4-FFF2-40B4-BE49-F238E27FC236}">
                <a16:creationId xmlns:a16="http://schemas.microsoft.com/office/drawing/2014/main" id="{5D298F31-C83B-4D1E-9893-1F7E90AFE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8185" y="2391269"/>
            <a:ext cx="28575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K Government Grants Electron Funding To Balance Grid With Blockchain Backed Grid">
            <a:hlinkClick r:id="rId5"/>
            <a:extLst>
              <a:ext uri="{FF2B5EF4-FFF2-40B4-BE49-F238E27FC236}">
                <a16:creationId xmlns:a16="http://schemas.microsoft.com/office/drawing/2014/main" id="{63A25456-5EA5-4C8B-A928-0A3941AC47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8195" y="1445817"/>
            <a:ext cx="2507672" cy="12538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0.wp.com/factordaily.com/wp-content/uploads/2017/01/RBI_Blockchain_lead.jpg?fit=1920%2C625&amp;ssl=1&amp;resolution=1920,1">
            <a:extLst>
              <a:ext uri="{FF2B5EF4-FFF2-40B4-BE49-F238E27FC236}">
                <a16:creationId xmlns:a16="http://schemas.microsoft.com/office/drawing/2014/main" id="{3866FD66-47C8-4962-8BFE-EF3134C228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2917" y="4500135"/>
            <a:ext cx="5339084" cy="17379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Malta Blockchain">
            <a:hlinkClick r:id="rId8"/>
            <a:extLst>
              <a:ext uri="{FF2B5EF4-FFF2-40B4-BE49-F238E27FC236}">
                <a16:creationId xmlns:a16="http://schemas.microsoft.com/office/drawing/2014/main" id="{819E0295-06A9-418E-9FA9-4C9DBB339E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6514" y="3642885"/>
            <a:ext cx="2857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blockchain hondura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6651" y="3098811"/>
            <a:ext cx="2848883" cy="16024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Lantmateriet blockchain"/>
          <p:cNvPicPr>
            <a:picLocks noChangeAspect="1" noChangeArrowheads="1"/>
          </p:cNvPicPr>
          <p:nvPr/>
        </p:nvPicPr>
        <p:blipFill rotWithShape="1">
          <a:blip r:embed="rId11">
            <a:extLst>
              <a:ext uri="{28A0092B-C50C-407E-A947-70E740481C1C}">
                <a14:useLocalDpi xmlns:a14="http://schemas.microsoft.com/office/drawing/2010/main" val="0"/>
              </a:ext>
            </a:extLst>
          </a:blip>
          <a:srcRect t="67415" r="40313" b="16776"/>
          <a:stretch/>
        </p:blipFill>
        <p:spPr bwMode="auto">
          <a:xfrm>
            <a:off x="0" y="5348252"/>
            <a:ext cx="6844013" cy="1019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republic of Georgi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6802" y="1509748"/>
            <a:ext cx="3333751" cy="209550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0D23500-033D-43DA-BAB3-18C82959E459}"/>
              </a:ext>
            </a:extLst>
          </p:cNvPr>
          <p:cNvSpPr>
            <a:spLocks noGrp="1"/>
          </p:cNvSpPr>
          <p:nvPr>
            <p:ph type="ftr" sz="quarter" idx="11"/>
          </p:nvPr>
        </p:nvSpPr>
        <p:spPr/>
        <p:txBody>
          <a:bodyPr/>
          <a:lstStyle/>
          <a:p>
            <a:r>
              <a:rPr lang="en-US"/>
              <a:t>www.GBAglobal.org</a:t>
            </a:r>
          </a:p>
        </p:txBody>
      </p:sp>
    </p:spTree>
    <p:extLst>
      <p:ext uri="{BB962C8B-B14F-4D97-AF65-F5344CB8AC3E}">
        <p14:creationId xmlns:p14="http://schemas.microsoft.com/office/powerpoint/2010/main" val="591162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A9B4-377C-4EA2-9A15-832630ECC173}"/>
              </a:ext>
            </a:extLst>
          </p:cNvPr>
          <p:cNvSpPr>
            <a:spLocks noGrp="1"/>
          </p:cNvSpPr>
          <p:nvPr>
            <p:ph type="title"/>
          </p:nvPr>
        </p:nvSpPr>
        <p:spPr/>
        <p:txBody>
          <a:bodyPr>
            <a:normAutofit fontScale="90000"/>
          </a:bodyPr>
          <a:lstStyle/>
          <a:p>
            <a:r>
              <a:rPr lang="en-US" dirty="0"/>
              <a:t>Cryptocurrencies – Why so important?</a:t>
            </a:r>
          </a:p>
        </p:txBody>
      </p:sp>
      <p:sp>
        <p:nvSpPr>
          <p:cNvPr id="3" name="Content Placeholder 2">
            <a:extLst>
              <a:ext uri="{FF2B5EF4-FFF2-40B4-BE49-F238E27FC236}">
                <a16:creationId xmlns:a16="http://schemas.microsoft.com/office/drawing/2014/main" id="{08A35A83-2363-485D-9608-86A95F6F156F}"/>
              </a:ext>
            </a:extLst>
          </p:cNvPr>
          <p:cNvSpPr>
            <a:spLocks noGrp="1"/>
          </p:cNvSpPr>
          <p:nvPr>
            <p:ph idx="1"/>
          </p:nvPr>
        </p:nvSpPr>
        <p:spPr/>
        <p:txBody>
          <a:bodyPr>
            <a:normAutofit lnSpcReduction="10000"/>
          </a:bodyPr>
          <a:lstStyle/>
          <a:p>
            <a:r>
              <a:rPr lang="en-US" dirty="0"/>
              <a:t>Blockchain &amp; cryptocurrencies reverse the concentration of power</a:t>
            </a:r>
          </a:p>
          <a:p>
            <a:pPr lvl="1"/>
            <a:r>
              <a:rPr lang="en-US" dirty="0"/>
              <a:t>Governments use centralized institutions to monitor, influence and control</a:t>
            </a:r>
          </a:p>
          <a:p>
            <a:pPr lvl="2"/>
            <a:r>
              <a:rPr lang="en-US" dirty="0"/>
              <a:t>Financial Institutions</a:t>
            </a:r>
          </a:p>
          <a:p>
            <a:pPr lvl="2"/>
            <a:r>
              <a:rPr lang="en-US" dirty="0"/>
              <a:t>Insurance companies</a:t>
            </a:r>
          </a:p>
          <a:p>
            <a:pPr lvl="2"/>
            <a:r>
              <a:rPr lang="en-US" dirty="0"/>
              <a:t>Licensing &amp; accreditation bodies </a:t>
            </a:r>
          </a:p>
          <a:p>
            <a:pPr lvl="1"/>
            <a:r>
              <a:rPr lang="en-US" dirty="0"/>
              <a:t>Peer-to-peer movement of value erodes government visibility, influence and control</a:t>
            </a:r>
          </a:p>
          <a:p>
            <a:r>
              <a:rPr lang="en-US" dirty="0"/>
              <a:t>Governments perform vital functions to maintain orderly societies</a:t>
            </a:r>
          </a:p>
          <a:p>
            <a:r>
              <a:rPr lang="en-US" dirty="0"/>
              <a:t>Cryptocurrencies use non-governmental models to maintain order</a:t>
            </a:r>
          </a:p>
          <a:p>
            <a:pPr lvl="1"/>
            <a:r>
              <a:rPr lang="en-US" dirty="0"/>
              <a:t>Bitcoin has hundreds of billions in transactions without a central bank, government regulators, auditors or any third party.</a:t>
            </a:r>
          </a:p>
          <a:p>
            <a:pPr lvl="1"/>
            <a:r>
              <a:rPr lang="en-US" dirty="0"/>
              <a:t>New consensus models, algorithms and technology may perform government functions in the future.  </a:t>
            </a:r>
          </a:p>
          <a:p>
            <a:pPr lvl="3"/>
            <a:endParaRPr lang="en-US" dirty="0"/>
          </a:p>
        </p:txBody>
      </p:sp>
      <p:sp>
        <p:nvSpPr>
          <p:cNvPr id="4" name="Footer Placeholder 3">
            <a:extLst>
              <a:ext uri="{FF2B5EF4-FFF2-40B4-BE49-F238E27FC236}">
                <a16:creationId xmlns:a16="http://schemas.microsoft.com/office/drawing/2014/main" id="{77D8F3F2-14C5-4AD5-8F4E-6EE77E2EAAD2}"/>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F16A3AFB-B443-4162-BAE6-5DDA165E307A}"/>
              </a:ext>
            </a:extLst>
          </p:cNvPr>
          <p:cNvSpPr>
            <a:spLocks noGrp="1"/>
          </p:cNvSpPr>
          <p:nvPr>
            <p:ph type="sldNum" sz="quarter" idx="12"/>
          </p:nvPr>
        </p:nvSpPr>
        <p:spPr/>
        <p:txBody>
          <a:bodyPr/>
          <a:lstStyle/>
          <a:p>
            <a:fld id="{1CA58C23-D6BE-4A36-B577-9D537A2A4E0E}" type="slidenum">
              <a:rPr lang="en-US" smtClean="0"/>
              <a:t>39</a:t>
            </a:fld>
            <a:endParaRPr lang="en-US"/>
          </a:p>
        </p:txBody>
      </p:sp>
    </p:spTree>
    <p:extLst>
      <p:ext uri="{BB962C8B-B14F-4D97-AF65-F5344CB8AC3E}">
        <p14:creationId xmlns:p14="http://schemas.microsoft.com/office/powerpoint/2010/main" val="3143511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D658-4BEC-4033-9059-90A2EA70CFDF}"/>
              </a:ext>
            </a:extLst>
          </p:cNvPr>
          <p:cNvSpPr>
            <a:spLocks noGrp="1"/>
          </p:cNvSpPr>
          <p:nvPr>
            <p:ph type="title"/>
          </p:nvPr>
        </p:nvSpPr>
        <p:spPr>
          <a:xfrm>
            <a:off x="762001" y="803325"/>
            <a:ext cx="5314536" cy="1325563"/>
          </a:xfrm>
        </p:spPr>
        <p:txBody>
          <a:bodyPr>
            <a:normAutofit/>
          </a:bodyPr>
          <a:lstStyle/>
          <a:p>
            <a:r>
              <a:rPr lang="en-US"/>
              <a:t>Who Are We…</a:t>
            </a:r>
            <a:endParaRPr lang="en-US" dirty="0"/>
          </a:p>
        </p:txBody>
      </p:sp>
      <p:sp>
        <p:nvSpPr>
          <p:cNvPr id="3" name="Content Placeholder 2">
            <a:extLst>
              <a:ext uri="{FF2B5EF4-FFF2-40B4-BE49-F238E27FC236}">
                <a16:creationId xmlns:a16="http://schemas.microsoft.com/office/drawing/2014/main" id="{BD9E69B1-F49C-42B5-AE5A-5D8EE5BFD078}"/>
              </a:ext>
            </a:extLst>
          </p:cNvPr>
          <p:cNvSpPr>
            <a:spLocks noGrp="1"/>
          </p:cNvSpPr>
          <p:nvPr>
            <p:ph idx="1"/>
          </p:nvPr>
        </p:nvSpPr>
        <p:spPr>
          <a:xfrm>
            <a:off x="762000" y="2279018"/>
            <a:ext cx="5820780" cy="3375920"/>
          </a:xfrm>
        </p:spPr>
        <p:txBody>
          <a:bodyPr anchor="t">
            <a:normAutofit/>
          </a:bodyPr>
          <a:lstStyle/>
          <a:p>
            <a:r>
              <a:rPr lang="en-US" sz="2000" dirty="0"/>
              <a:t>Name</a:t>
            </a:r>
          </a:p>
          <a:p>
            <a:r>
              <a:rPr lang="en-US" sz="2000" dirty="0"/>
              <a:t>What is your professional background?</a:t>
            </a:r>
          </a:p>
          <a:p>
            <a:r>
              <a:rPr lang="en-US" sz="2000" dirty="0"/>
              <a:t>What knowledge or interest do you have in blockchain?</a:t>
            </a:r>
          </a:p>
          <a:p>
            <a:r>
              <a:rPr lang="en-US" sz="2000" dirty="0"/>
              <a:t>What do you want to get out of this course?</a:t>
            </a:r>
          </a:p>
          <a:p>
            <a:r>
              <a:rPr lang="en-US" sz="2000" dirty="0"/>
              <a:t>What do you plan to do with the knowledge gained from this course?</a:t>
            </a:r>
          </a:p>
          <a:p>
            <a:endParaRPr lang="en-US" sz="2000" dirty="0"/>
          </a:p>
          <a:p>
            <a:r>
              <a:rPr lang="en-US" sz="2000" dirty="0"/>
              <a:t>What defines you as a person?</a:t>
            </a:r>
          </a:p>
          <a:p>
            <a:endParaRPr lang="en-US" sz="1800" dirty="0"/>
          </a:p>
          <a:p>
            <a:endParaRPr lang="en-US" sz="1800" dirty="0"/>
          </a:p>
        </p:txBody>
      </p:sp>
      <p:sp>
        <p:nvSpPr>
          <p:cNvPr id="15"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Head with Gears">
            <a:extLst>
              <a:ext uri="{FF2B5EF4-FFF2-40B4-BE49-F238E27FC236}">
                <a16:creationId xmlns:a16="http://schemas.microsoft.com/office/drawing/2014/main" id="{640859FA-6D52-463F-AD31-2812451A44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4057" y="643002"/>
            <a:ext cx="3796790" cy="3796790"/>
          </a:xfrm>
          <a:prstGeom prst="rect">
            <a:avLst/>
          </a:prstGeom>
        </p:spPr>
      </p:pic>
      <p:sp>
        <p:nvSpPr>
          <p:cNvPr id="4" name="Footer Placeholder 3">
            <a:extLst>
              <a:ext uri="{FF2B5EF4-FFF2-40B4-BE49-F238E27FC236}">
                <a16:creationId xmlns:a16="http://schemas.microsoft.com/office/drawing/2014/main" id="{1A79E11A-5F25-4A2A-B9FA-0EB93838EA2E}"/>
              </a:ext>
            </a:extLst>
          </p:cNvPr>
          <p:cNvSpPr>
            <a:spLocks noGrp="1"/>
          </p:cNvSpPr>
          <p:nvPr>
            <p:ph type="ftr" sz="quarter" idx="11"/>
          </p:nvPr>
        </p:nvSpPr>
        <p:spPr>
          <a:xfrm>
            <a:off x="6053666" y="6199632"/>
            <a:ext cx="4802755" cy="310896"/>
          </a:xfrm>
        </p:spPr>
        <p:txBody>
          <a:bodyPr>
            <a:normAutofit/>
          </a:bodyPr>
          <a:lstStyle/>
          <a:p>
            <a:pPr algn="r">
              <a:spcAft>
                <a:spcPts val="600"/>
              </a:spcAft>
            </a:pPr>
            <a:r>
              <a:rPr lang="en-US" sz="1100">
                <a:solidFill>
                  <a:schemeClr val="tx1">
                    <a:alpha val="80000"/>
                  </a:schemeClr>
                </a:solidFill>
              </a:rPr>
              <a:t>www.GBAglobal.org</a:t>
            </a:r>
          </a:p>
        </p:txBody>
      </p:sp>
      <p:sp>
        <p:nvSpPr>
          <p:cNvPr id="5" name="Slide Number Placeholder 4">
            <a:extLst>
              <a:ext uri="{FF2B5EF4-FFF2-40B4-BE49-F238E27FC236}">
                <a16:creationId xmlns:a16="http://schemas.microsoft.com/office/drawing/2014/main" id="{CC486328-8A1F-4F3B-B4D2-B54ADC479AE5}"/>
              </a:ext>
            </a:extLst>
          </p:cNvPr>
          <p:cNvSpPr>
            <a:spLocks noGrp="1"/>
          </p:cNvSpPr>
          <p:nvPr>
            <p:ph type="sldNum" sz="quarter" idx="12"/>
          </p:nvPr>
        </p:nvSpPr>
        <p:spPr>
          <a:xfrm>
            <a:off x="11000232" y="6108192"/>
            <a:ext cx="548640" cy="548640"/>
          </a:xfrm>
          <a:prstGeom prst="ellipse">
            <a:avLst/>
          </a:prstGeom>
          <a:solidFill>
            <a:srgbClr val="7F7F7F"/>
          </a:solidFill>
        </p:spPr>
        <p:txBody>
          <a:bodyPr anchor="ctr">
            <a:normAutofit/>
          </a:bodyPr>
          <a:lstStyle/>
          <a:p>
            <a:pPr algn="ctr">
              <a:spcAft>
                <a:spcPts val="600"/>
              </a:spcAft>
            </a:pPr>
            <a:fld id="{1CA58C23-D6BE-4A36-B577-9D537A2A4E0E}" type="slidenum">
              <a:rPr lang="en-US" sz="1500">
                <a:solidFill>
                  <a:srgbClr val="FFFFFF"/>
                </a:solidFill>
              </a:rPr>
              <a:pPr algn="ctr">
                <a:spcAft>
                  <a:spcPts val="600"/>
                </a:spcAft>
              </a:pPr>
              <a:t>4</a:t>
            </a:fld>
            <a:endParaRPr lang="en-US" sz="1500">
              <a:solidFill>
                <a:srgbClr val="FFFFFF"/>
              </a:solidFill>
            </a:endParaRPr>
          </a:p>
        </p:txBody>
      </p:sp>
    </p:spTree>
    <p:extLst>
      <p:ext uri="{BB962C8B-B14F-4D97-AF65-F5344CB8AC3E}">
        <p14:creationId xmlns:p14="http://schemas.microsoft.com/office/powerpoint/2010/main" val="270262340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66334-12B4-4E4A-A87F-840A4AAE85EE}"/>
              </a:ext>
            </a:extLst>
          </p:cNvPr>
          <p:cNvSpPr>
            <a:spLocks noGrp="1"/>
          </p:cNvSpPr>
          <p:nvPr>
            <p:ph type="ctrTitle"/>
          </p:nvPr>
        </p:nvSpPr>
        <p:spPr>
          <a:xfrm>
            <a:off x="1524000" y="1122362"/>
            <a:ext cx="9144000" cy="2840037"/>
          </a:xfrm>
        </p:spPr>
        <p:txBody>
          <a:bodyPr>
            <a:normAutofit/>
          </a:bodyPr>
          <a:lstStyle/>
          <a:p>
            <a:r>
              <a:rPr lang="en-US" sz="5800"/>
              <a:t>Lesson 2</a:t>
            </a:r>
            <a:br>
              <a:rPr lang="en-US" sz="5800"/>
            </a:br>
            <a:r>
              <a:rPr lang="en-US" sz="5800" b="1"/>
              <a:t>Cryptocurrency Basics</a:t>
            </a:r>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46EFF15-B0D2-421A-9E67-091A0AE7BC35}"/>
              </a:ext>
            </a:extLst>
          </p:cNvPr>
          <p:cNvSpPr>
            <a:spLocks noGrp="1"/>
          </p:cNvSpPr>
          <p:nvPr>
            <p:ph type="ftr" sz="quarter" idx="11"/>
          </p:nvPr>
        </p:nvSpPr>
        <p:spPr>
          <a:xfrm>
            <a:off x="4038600" y="6159710"/>
            <a:ext cx="4114800" cy="365125"/>
          </a:xfrm>
        </p:spPr>
        <p:txBody>
          <a:bodyPr>
            <a:normAutofit/>
          </a:bodyPr>
          <a:lstStyle/>
          <a:p>
            <a:pPr>
              <a:spcAft>
                <a:spcPts val="600"/>
              </a:spcAft>
            </a:pPr>
            <a:r>
              <a:rPr lang="en-US"/>
              <a:t>www.GBAglobal.org</a:t>
            </a:r>
          </a:p>
        </p:txBody>
      </p:sp>
      <p:sp>
        <p:nvSpPr>
          <p:cNvPr id="4" name="Slide Number Placeholder 3">
            <a:extLst>
              <a:ext uri="{FF2B5EF4-FFF2-40B4-BE49-F238E27FC236}">
                <a16:creationId xmlns:a16="http://schemas.microsoft.com/office/drawing/2014/main" id="{A1A27938-D344-4B08-B813-AC9BC6786BF4}"/>
              </a:ext>
            </a:extLst>
          </p:cNvPr>
          <p:cNvSpPr>
            <a:spLocks noGrp="1"/>
          </p:cNvSpPr>
          <p:nvPr>
            <p:ph type="sldNum" sz="quarter" idx="12"/>
          </p:nvPr>
        </p:nvSpPr>
        <p:spPr>
          <a:xfrm>
            <a:off x="8610600" y="6159710"/>
            <a:ext cx="2743200" cy="365125"/>
          </a:xfrm>
        </p:spPr>
        <p:txBody>
          <a:bodyPr>
            <a:normAutofit/>
          </a:bodyPr>
          <a:lstStyle/>
          <a:p>
            <a:pPr>
              <a:spcAft>
                <a:spcPts val="600"/>
              </a:spcAft>
            </a:pPr>
            <a:fld id="{1CA58C23-D6BE-4A36-B577-9D537A2A4E0E}" type="slidenum">
              <a:rPr lang="en-US" smtClean="0"/>
              <a:pPr>
                <a:spcAft>
                  <a:spcPts val="600"/>
                </a:spcAft>
              </a:pPr>
              <a:t>40</a:t>
            </a:fld>
            <a:endParaRPr lang="en-US"/>
          </a:p>
        </p:txBody>
      </p:sp>
    </p:spTree>
    <p:extLst>
      <p:ext uri="{BB962C8B-B14F-4D97-AF65-F5344CB8AC3E}">
        <p14:creationId xmlns:p14="http://schemas.microsoft.com/office/powerpoint/2010/main" val="1818491001"/>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4F26D4-92D6-46F9-A6DB-2DC6D0297269}"/>
              </a:ext>
            </a:extLst>
          </p:cNvPr>
          <p:cNvPicPr>
            <a:picLocks noChangeAspect="1"/>
          </p:cNvPicPr>
          <p:nvPr/>
        </p:nvPicPr>
        <p:blipFill>
          <a:blip r:embed="rId3"/>
          <a:stretch>
            <a:fillRect/>
          </a:stretch>
        </p:blipFill>
        <p:spPr>
          <a:xfrm>
            <a:off x="1838520" y="257175"/>
            <a:ext cx="8448497" cy="3478200"/>
          </a:xfrm>
          <a:prstGeom prst="rect">
            <a:avLst/>
          </a:prstGeom>
        </p:spPr>
      </p:pic>
      <p:sp>
        <p:nvSpPr>
          <p:cNvPr id="2" name="Title 1">
            <a:extLst>
              <a:ext uri="{FF2B5EF4-FFF2-40B4-BE49-F238E27FC236}">
                <a16:creationId xmlns:a16="http://schemas.microsoft.com/office/drawing/2014/main" id="{5EF8D72D-3F7C-44BD-B424-A09A3B5EBC86}"/>
              </a:ext>
            </a:extLst>
          </p:cNvPr>
          <p:cNvSpPr>
            <a:spLocks noGrp="1"/>
          </p:cNvSpPr>
          <p:nvPr>
            <p:ph type="title"/>
          </p:nvPr>
        </p:nvSpPr>
        <p:spPr/>
        <p:txBody>
          <a:bodyPr>
            <a:normAutofit/>
          </a:bodyPr>
          <a:lstStyle/>
          <a:p>
            <a:r>
              <a:rPr lang="en-US" b="1" u="sng" dirty="0"/>
              <a:t>History of Money </a:t>
            </a:r>
          </a:p>
        </p:txBody>
      </p:sp>
      <p:sp>
        <p:nvSpPr>
          <p:cNvPr id="3" name="Content Placeholder 2">
            <a:extLst>
              <a:ext uri="{FF2B5EF4-FFF2-40B4-BE49-F238E27FC236}">
                <a16:creationId xmlns:a16="http://schemas.microsoft.com/office/drawing/2014/main" id="{D1B053EB-2807-4D1F-A604-912894F5EFED}"/>
              </a:ext>
            </a:extLst>
          </p:cNvPr>
          <p:cNvSpPr>
            <a:spLocks noGrp="1"/>
          </p:cNvSpPr>
          <p:nvPr>
            <p:ph idx="1"/>
          </p:nvPr>
        </p:nvSpPr>
        <p:spPr>
          <a:xfrm>
            <a:off x="180975" y="3190875"/>
            <a:ext cx="4799013" cy="3233743"/>
          </a:xfrm>
        </p:spPr>
        <p:txBody>
          <a:bodyPr vert="horz" lIns="91440" tIns="45720" rIns="91440" bIns="45720" rtlCol="0" anchor="t">
            <a:noAutofit/>
          </a:bodyPr>
          <a:lstStyle/>
          <a:p>
            <a:r>
              <a:rPr lang="en-US" sz="2000" b="1" dirty="0"/>
              <a:t>IN THE BEGINNING: BARTER</a:t>
            </a:r>
            <a:r>
              <a:rPr lang="en-US" sz="2000" dirty="0"/>
              <a:t> - exchange of resources or services for mutual advantage</a:t>
            </a:r>
          </a:p>
          <a:p>
            <a:r>
              <a:rPr lang="en-US" sz="2000" b="1" dirty="0"/>
              <a:t>9000 - 6000 B.C.: CATTLE</a:t>
            </a:r>
            <a:r>
              <a:rPr lang="en-US" sz="2000" dirty="0"/>
              <a:t>: Including other livestock.</a:t>
            </a:r>
          </a:p>
          <a:p>
            <a:pPr lvl="1"/>
            <a:r>
              <a:rPr lang="en-US" sz="2000" dirty="0"/>
              <a:t>First and oldest form of money.</a:t>
            </a:r>
          </a:p>
          <a:p>
            <a:r>
              <a:rPr lang="en-US" sz="2000" b="1" dirty="0"/>
              <a:t>1200 B.C.: COWRIE SHELLS</a:t>
            </a:r>
            <a:r>
              <a:rPr lang="en-US" sz="2000" dirty="0"/>
              <a:t>: Shells of a mollusk.</a:t>
            </a:r>
          </a:p>
          <a:p>
            <a:pPr lvl="1"/>
            <a:r>
              <a:rPr lang="en-US" sz="2000" dirty="0"/>
              <a:t>Most </a:t>
            </a:r>
            <a:r>
              <a:rPr lang="en-US" sz="2000" b="1" dirty="0"/>
              <a:t>widely and longest used currency</a:t>
            </a:r>
            <a:r>
              <a:rPr lang="en-US" sz="2000" dirty="0"/>
              <a:t> in history.</a:t>
            </a:r>
          </a:p>
        </p:txBody>
      </p:sp>
      <p:sp>
        <p:nvSpPr>
          <p:cNvPr id="5" name="Content Placeholder 2">
            <a:extLst>
              <a:ext uri="{FF2B5EF4-FFF2-40B4-BE49-F238E27FC236}">
                <a16:creationId xmlns:a16="http://schemas.microsoft.com/office/drawing/2014/main" id="{139D49ED-1044-4A52-9E29-A2396DEB9D4E}"/>
              </a:ext>
            </a:extLst>
          </p:cNvPr>
          <p:cNvSpPr txBox="1">
            <a:spLocks/>
          </p:cNvSpPr>
          <p:nvPr/>
        </p:nvSpPr>
        <p:spPr>
          <a:xfrm>
            <a:off x="4937876" y="3190875"/>
            <a:ext cx="7245350" cy="323371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1000 B.C.: FIRST METAL MONEY AND COINS</a:t>
            </a:r>
            <a:r>
              <a:rPr lang="en-US" sz="2000" dirty="0"/>
              <a:t>: Bronze and Copper imitations manufactured by China at end of Stone Age.</a:t>
            </a:r>
          </a:p>
          <a:p>
            <a:pPr lvl="1"/>
            <a:r>
              <a:rPr lang="en-US" sz="2000" dirty="0"/>
              <a:t>containing holes so they could be </a:t>
            </a:r>
            <a:r>
              <a:rPr lang="en-US" sz="2000" b="1" dirty="0"/>
              <a:t>put together like a chain.</a:t>
            </a:r>
            <a:endParaRPr lang="en-US" sz="2000" dirty="0"/>
          </a:p>
          <a:p>
            <a:r>
              <a:rPr lang="en-US" sz="2000" b="1" dirty="0"/>
              <a:t>500 B.C.: MODERN COINAGE</a:t>
            </a:r>
            <a:r>
              <a:rPr lang="en-US" sz="2000" dirty="0"/>
              <a:t>: First coins were developed from lumps of silver.</a:t>
            </a:r>
            <a:endParaRPr lang="en-US" dirty="0"/>
          </a:p>
          <a:p>
            <a:pPr lvl="1"/>
            <a:r>
              <a:rPr lang="en-US" sz="2000" dirty="0"/>
              <a:t>Stamped with gods and emperors </a:t>
            </a:r>
            <a:r>
              <a:rPr lang="en-US" sz="2000" b="1" dirty="0"/>
              <a:t>to mark authenticity.</a:t>
            </a:r>
          </a:p>
          <a:p>
            <a:r>
              <a:rPr lang="en-US" sz="2000" b="1" dirty="0"/>
              <a:t>A.D. 800 - 900: THE NOSE</a:t>
            </a:r>
            <a:r>
              <a:rPr lang="en-US" sz="2000" dirty="0"/>
              <a:t>: "To pay through the nose" comes from Danes in Ireland.</a:t>
            </a:r>
          </a:p>
          <a:p>
            <a:pPr lvl="1"/>
            <a:r>
              <a:rPr lang="en-US" sz="2000" dirty="0"/>
              <a:t>Slit the noses of those who were remiss in paying the Danish poll tax.</a:t>
            </a:r>
          </a:p>
        </p:txBody>
      </p:sp>
      <p:sp>
        <p:nvSpPr>
          <p:cNvPr id="7" name="Footer Placeholder 6">
            <a:extLst>
              <a:ext uri="{FF2B5EF4-FFF2-40B4-BE49-F238E27FC236}">
                <a16:creationId xmlns:a16="http://schemas.microsoft.com/office/drawing/2014/main" id="{A0818ECD-6D1E-442C-A53D-BB595EDCB446}"/>
              </a:ext>
            </a:extLst>
          </p:cNvPr>
          <p:cNvSpPr>
            <a:spLocks noGrp="1"/>
          </p:cNvSpPr>
          <p:nvPr>
            <p:ph type="ftr" sz="quarter" idx="11"/>
          </p:nvPr>
        </p:nvSpPr>
        <p:spPr/>
        <p:txBody>
          <a:bodyPr/>
          <a:lstStyle/>
          <a:p>
            <a:r>
              <a:rPr lang="en-US"/>
              <a:t>www.GBAglobal.org</a:t>
            </a:r>
            <a:endParaRPr lang="en-US" dirty="0"/>
          </a:p>
        </p:txBody>
      </p:sp>
      <p:sp>
        <p:nvSpPr>
          <p:cNvPr id="8" name="Slide Number Placeholder 7">
            <a:extLst>
              <a:ext uri="{FF2B5EF4-FFF2-40B4-BE49-F238E27FC236}">
                <a16:creationId xmlns:a16="http://schemas.microsoft.com/office/drawing/2014/main" id="{D707DE0E-35F3-49C4-AD1B-7B2EA0874FF1}"/>
              </a:ext>
            </a:extLst>
          </p:cNvPr>
          <p:cNvSpPr>
            <a:spLocks noGrp="1"/>
          </p:cNvSpPr>
          <p:nvPr>
            <p:ph type="sldNum" sz="quarter" idx="12"/>
          </p:nvPr>
        </p:nvSpPr>
        <p:spPr/>
        <p:txBody>
          <a:bodyPr/>
          <a:lstStyle/>
          <a:p>
            <a:fld id="{B8F76141-A522-4F90-BDB2-A159F9DA2835}" type="slidenum">
              <a:rPr lang="en-US" smtClean="0"/>
              <a:t>41</a:t>
            </a:fld>
            <a:endParaRPr lang="en-US" dirty="0"/>
          </a:p>
        </p:txBody>
      </p:sp>
    </p:spTree>
    <p:extLst>
      <p:ext uri="{BB962C8B-B14F-4D97-AF65-F5344CB8AC3E}">
        <p14:creationId xmlns:p14="http://schemas.microsoft.com/office/powerpoint/2010/main" val="175630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250"/>
                                        <p:tgtEl>
                                          <p:spTgt spid="3">
                                            <p:txEl>
                                              <p:pRg st="4" end="4"/>
                                            </p:txEl>
                                          </p:spTgt>
                                        </p:tgtEl>
                                      </p:cBhvr>
                                    </p:animEffect>
                                  </p:childTnLst>
                                </p:cTn>
                              </p:par>
                            </p:childTnLst>
                          </p:cTn>
                        </p:par>
                        <p:par>
                          <p:cTn id="24" fill="hold">
                            <p:stCondLst>
                              <p:cond delay="6250"/>
                            </p:stCondLst>
                            <p:childTnLst>
                              <p:par>
                                <p:cTn id="25" presetID="10"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250"/>
                                        <p:tgtEl>
                                          <p:spTgt spid="5">
                                            <p:txEl>
                                              <p:pRg st="0" end="0"/>
                                            </p:txEl>
                                          </p:spTgt>
                                        </p:tgtEl>
                                      </p:cBhvr>
                                    </p:animEffect>
                                  </p:childTnLst>
                                </p:cTn>
                              </p:par>
                            </p:childTnLst>
                          </p:cTn>
                        </p:par>
                        <p:par>
                          <p:cTn id="28" fill="hold">
                            <p:stCondLst>
                              <p:cond delay="7500"/>
                            </p:stCondLst>
                            <p:childTnLst>
                              <p:par>
                                <p:cTn id="29" presetID="10" presetClass="entr" presetSubtype="0" fill="hold" grpId="0"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1250"/>
                                        <p:tgtEl>
                                          <p:spTgt spid="5">
                                            <p:txEl>
                                              <p:pRg st="1" end="1"/>
                                            </p:txEl>
                                          </p:spTgt>
                                        </p:tgtEl>
                                      </p:cBhvr>
                                    </p:animEffect>
                                  </p:childTnLst>
                                </p:cTn>
                              </p:par>
                            </p:childTnLst>
                          </p:cTn>
                        </p:par>
                        <p:par>
                          <p:cTn id="32" fill="hold">
                            <p:stCondLst>
                              <p:cond delay="8750"/>
                            </p:stCondLst>
                            <p:childTnLst>
                              <p:par>
                                <p:cTn id="33" presetID="10" presetClass="entr" presetSubtype="0" fill="hold" grpId="0" nodeType="after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250"/>
                                        <p:tgtEl>
                                          <p:spTgt spid="5">
                                            <p:txEl>
                                              <p:pRg st="2" end="2"/>
                                            </p:txEl>
                                          </p:spTgt>
                                        </p:tgtEl>
                                      </p:cBhvr>
                                    </p:animEffect>
                                  </p:childTnLst>
                                </p:cTn>
                              </p:par>
                            </p:childTnLst>
                          </p:cTn>
                        </p:par>
                        <p:par>
                          <p:cTn id="36" fill="hold">
                            <p:stCondLst>
                              <p:cond delay="10000"/>
                            </p:stCondLst>
                            <p:childTnLst>
                              <p:par>
                                <p:cTn id="37" presetID="10" presetClass="entr" presetSubtype="0" fill="hold" grpId="0" nodeType="after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250"/>
                                        <p:tgtEl>
                                          <p:spTgt spid="5">
                                            <p:txEl>
                                              <p:pRg st="3" end="3"/>
                                            </p:txEl>
                                          </p:spTgt>
                                        </p:tgtEl>
                                      </p:cBhvr>
                                    </p:animEffect>
                                  </p:childTnLst>
                                </p:cTn>
                              </p:par>
                            </p:childTnLst>
                          </p:cTn>
                        </p:par>
                        <p:par>
                          <p:cTn id="40" fill="hold">
                            <p:stCondLst>
                              <p:cond delay="11250"/>
                            </p:stCondLst>
                            <p:childTnLst>
                              <p:par>
                                <p:cTn id="41" presetID="10" presetClass="entr" presetSubtype="0" fill="hold" grpId="0"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250"/>
                                        <p:tgtEl>
                                          <p:spTgt spid="5">
                                            <p:txEl>
                                              <p:pRg st="4" end="4"/>
                                            </p:txEl>
                                          </p:spTgt>
                                        </p:tgtEl>
                                      </p:cBhvr>
                                    </p:animEffect>
                                  </p:childTnLst>
                                </p:cTn>
                              </p:par>
                            </p:childTnLst>
                          </p:cTn>
                        </p:par>
                        <p:par>
                          <p:cTn id="44" fill="hold">
                            <p:stCondLst>
                              <p:cond delay="12500"/>
                            </p:stCondLst>
                            <p:childTnLst>
                              <p:par>
                                <p:cTn id="45" presetID="10" presetClass="entr" presetSubtype="0" fill="hold" grpId="0" nodeType="after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2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D72D-3F7C-44BD-B424-A09A3B5EBC86}"/>
              </a:ext>
            </a:extLst>
          </p:cNvPr>
          <p:cNvSpPr>
            <a:spLocks noGrp="1"/>
          </p:cNvSpPr>
          <p:nvPr>
            <p:ph type="title"/>
          </p:nvPr>
        </p:nvSpPr>
        <p:spPr>
          <a:xfrm>
            <a:off x="1113965" y="350611"/>
            <a:ext cx="8639175" cy="1325563"/>
          </a:xfrm>
        </p:spPr>
        <p:txBody>
          <a:bodyPr>
            <a:normAutofit/>
          </a:bodyPr>
          <a:lstStyle/>
          <a:p>
            <a:pPr algn="ctr"/>
            <a:r>
              <a:rPr lang="en-US" b="1" u="sng" dirty="0"/>
              <a:t>History of Money</a:t>
            </a:r>
            <a:r>
              <a:rPr lang="en-US" dirty="0"/>
              <a:t> (</a:t>
            </a:r>
            <a:r>
              <a:rPr lang="en-US" dirty="0" err="1"/>
              <a:t>con't</a:t>
            </a:r>
            <a:r>
              <a:rPr lang="en-US" dirty="0"/>
              <a:t>)</a:t>
            </a:r>
          </a:p>
        </p:txBody>
      </p:sp>
      <p:sp>
        <p:nvSpPr>
          <p:cNvPr id="3" name="Content Placeholder 2">
            <a:extLst>
              <a:ext uri="{FF2B5EF4-FFF2-40B4-BE49-F238E27FC236}">
                <a16:creationId xmlns:a16="http://schemas.microsoft.com/office/drawing/2014/main" id="{D1B053EB-2807-4D1F-A604-912894F5EFED}"/>
              </a:ext>
            </a:extLst>
          </p:cNvPr>
          <p:cNvSpPr>
            <a:spLocks noGrp="1"/>
          </p:cNvSpPr>
          <p:nvPr>
            <p:ph idx="1"/>
          </p:nvPr>
        </p:nvSpPr>
        <p:spPr>
          <a:xfrm>
            <a:off x="838200" y="1825625"/>
            <a:ext cx="10515600" cy="4351338"/>
          </a:xfrm>
        </p:spPr>
        <p:txBody>
          <a:bodyPr vert="horz" lIns="91440" tIns="45720" rIns="91440" bIns="45720" rtlCol="0" anchor="t">
            <a:noAutofit/>
          </a:bodyPr>
          <a:lstStyle/>
          <a:p>
            <a:r>
              <a:rPr lang="en-US" sz="1800" b="1" dirty="0"/>
              <a:t>806: PAPER CURRENCY:</a:t>
            </a:r>
            <a:r>
              <a:rPr lang="en-US" sz="1800" dirty="0"/>
              <a:t> First known paper banknotes appeared in China.</a:t>
            </a:r>
          </a:p>
          <a:p>
            <a:pPr lvl="1"/>
            <a:r>
              <a:rPr lang="en-US" sz="1800" dirty="0"/>
              <a:t>Grew in production </a:t>
            </a:r>
            <a:r>
              <a:rPr lang="en-US" sz="1800" b="1" dirty="0"/>
              <a:t>until value rapidly depreciated and inflation soared.</a:t>
            </a:r>
          </a:p>
          <a:p>
            <a:r>
              <a:rPr lang="en-US" sz="1800" b="1" dirty="0"/>
              <a:t>1816: THE GOLD STANDARD</a:t>
            </a:r>
            <a:r>
              <a:rPr lang="en-US" sz="1800" dirty="0"/>
              <a:t>: Officially made the standard of value in England in 1816. </a:t>
            </a:r>
          </a:p>
          <a:p>
            <a:pPr lvl="1"/>
            <a:r>
              <a:rPr lang="en-US" sz="1800" b="1" dirty="0"/>
              <a:t>Guidelines made to allow for a non-inflationary production</a:t>
            </a:r>
            <a:r>
              <a:rPr lang="en-US" sz="1800" dirty="0"/>
              <a:t> of standard banknotes which represented a certain amount of gold.</a:t>
            </a:r>
          </a:p>
          <a:p>
            <a:pPr lvl="1"/>
            <a:r>
              <a:rPr lang="en-US" sz="1800" dirty="0"/>
              <a:t>U.S. Gold Standard Act officially enacted in 1900, helped lead to the </a:t>
            </a:r>
            <a:r>
              <a:rPr lang="en-US" sz="1800" b="1" dirty="0"/>
              <a:t>establishment of a central bank.</a:t>
            </a:r>
          </a:p>
          <a:p>
            <a:r>
              <a:rPr lang="en-US" sz="1800" b="1" dirty="0"/>
              <a:t>1930: END OF THE GOLD STANDARD</a:t>
            </a:r>
            <a:r>
              <a:rPr lang="en-US" sz="1800" dirty="0"/>
              <a:t>: Massive Depression of 1930s, beginning of the end for gold standard. </a:t>
            </a:r>
          </a:p>
          <a:p>
            <a:pPr lvl="1"/>
            <a:r>
              <a:rPr lang="en-US" sz="1800" dirty="0"/>
              <a:t>In US, gold standard was </a:t>
            </a:r>
            <a:r>
              <a:rPr lang="en-US" sz="1800" b="1" dirty="0"/>
              <a:t>revised and price of gold was devalued</a:t>
            </a:r>
            <a:r>
              <a:rPr lang="en-US" sz="1800" dirty="0"/>
              <a:t>. </a:t>
            </a:r>
          </a:p>
          <a:p>
            <a:pPr lvl="1"/>
            <a:r>
              <a:rPr lang="en-US" sz="1800" dirty="0"/>
              <a:t>gold standards soon ended, and </a:t>
            </a:r>
            <a:r>
              <a:rPr lang="en-US" sz="1800" b="1" dirty="0"/>
              <a:t>complexities of international monetary regulation began.</a:t>
            </a:r>
          </a:p>
          <a:p>
            <a:r>
              <a:rPr lang="en-US" sz="1800" b="1" dirty="0"/>
              <a:t>THE PRESENT</a:t>
            </a:r>
            <a:r>
              <a:rPr lang="en-US" sz="1800" dirty="0"/>
              <a:t>: currency continues to change and develop, like the new $100 U.S. Ben Franklin bill.</a:t>
            </a:r>
          </a:p>
          <a:p>
            <a:r>
              <a:rPr lang="en-US" sz="1800" b="1" dirty="0"/>
              <a:t>THE FUTURE: DIGITAL MONEY</a:t>
            </a:r>
          </a:p>
          <a:p>
            <a:pPr lvl="1"/>
            <a:r>
              <a:rPr lang="en-US" sz="1800" dirty="0"/>
              <a:t>economic transactions regularly take place </a:t>
            </a:r>
            <a:r>
              <a:rPr lang="en-US" sz="1800" b="1" dirty="0"/>
              <a:t>electronically, without the exchange of any physical currency.</a:t>
            </a:r>
          </a:p>
          <a:p>
            <a:pPr lvl="1"/>
            <a:r>
              <a:rPr lang="en-US" sz="1800" dirty="0"/>
              <a:t>Digital cash in the form of bits and bytes will </a:t>
            </a:r>
            <a:r>
              <a:rPr lang="en-US" sz="1800" b="1" dirty="0"/>
              <a:t>most likely continue to be the currency of the future.</a:t>
            </a:r>
          </a:p>
        </p:txBody>
      </p:sp>
      <p:sp>
        <p:nvSpPr>
          <p:cNvPr id="5" name="Footer Placeholder 4">
            <a:extLst>
              <a:ext uri="{FF2B5EF4-FFF2-40B4-BE49-F238E27FC236}">
                <a16:creationId xmlns:a16="http://schemas.microsoft.com/office/drawing/2014/main" id="{56F0D8E9-675B-4032-AD0E-49BFCF26F07E}"/>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CEC92C4C-17C9-464E-AEC6-20B99AA5468C}"/>
              </a:ext>
            </a:extLst>
          </p:cNvPr>
          <p:cNvSpPr>
            <a:spLocks noGrp="1"/>
          </p:cNvSpPr>
          <p:nvPr>
            <p:ph type="sldNum" sz="quarter" idx="12"/>
          </p:nvPr>
        </p:nvSpPr>
        <p:spPr/>
        <p:txBody>
          <a:bodyPr/>
          <a:lstStyle/>
          <a:p>
            <a:fld id="{B8F76141-A522-4F90-BDB2-A159F9DA2835}" type="slidenum">
              <a:rPr lang="en-US" smtClean="0"/>
              <a:t>42</a:t>
            </a:fld>
            <a:endParaRPr lang="en-US"/>
          </a:p>
        </p:txBody>
      </p:sp>
    </p:spTree>
    <p:extLst>
      <p:ext uri="{BB962C8B-B14F-4D97-AF65-F5344CB8AC3E}">
        <p14:creationId xmlns:p14="http://schemas.microsoft.com/office/powerpoint/2010/main" val="3594256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000"/>
                                        <p:tgtEl>
                                          <p:spTgt spid="3">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1000"/>
                                        <p:tgtEl>
                                          <p:spTgt spid="3">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1000"/>
                                        <p:tgtEl>
                                          <p:spTgt spid="3">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1000"/>
                                        <p:tgtEl>
                                          <p:spTgt spid="3">
                                            <p:txEl>
                                              <p:pRg st="5" end="5"/>
                                            </p:txEl>
                                          </p:spTgt>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up)">
                                      <p:cBhvr>
                                        <p:cTn id="31" dur="1000"/>
                                        <p:tgtEl>
                                          <p:spTgt spid="3">
                                            <p:txEl>
                                              <p:pRg st="6" end="6"/>
                                            </p:txEl>
                                          </p:spTgt>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up)">
                                      <p:cBhvr>
                                        <p:cTn id="35" dur="1000"/>
                                        <p:tgtEl>
                                          <p:spTgt spid="3">
                                            <p:txEl>
                                              <p:pRg st="7" end="7"/>
                                            </p:txEl>
                                          </p:spTgt>
                                        </p:tgtEl>
                                      </p:cBhvr>
                                    </p:animEffect>
                                  </p:childTnLst>
                                </p:cTn>
                              </p:par>
                            </p:childTnLst>
                          </p:cTn>
                        </p:par>
                        <p:par>
                          <p:cTn id="36" fill="hold">
                            <p:stCondLst>
                              <p:cond delay="8000"/>
                            </p:stCondLst>
                            <p:childTnLst>
                              <p:par>
                                <p:cTn id="37" presetID="22" presetClass="entr" presetSubtype="1"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up)">
                                      <p:cBhvr>
                                        <p:cTn id="39" dur="1000"/>
                                        <p:tgtEl>
                                          <p:spTgt spid="3">
                                            <p:txEl>
                                              <p:pRg st="8" end="8"/>
                                            </p:txEl>
                                          </p:spTgt>
                                        </p:tgtEl>
                                      </p:cBhvr>
                                    </p:animEffect>
                                  </p:childTnLst>
                                </p:cTn>
                              </p:par>
                            </p:childTnLst>
                          </p:cTn>
                        </p:par>
                        <p:par>
                          <p:cTn id="40" fill="hold">
                            <p:stCondLst>
                              <p:cond delay="9000"/>
                            </p:stCondLst>
                            <p:childTnLst>
                              <p:par>
                                <p:cTn id="41" presetID="22" presetClass="entr" presetSubtype="1"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up)">
                                      <p:cBhvr>
                                        <p:cTn id="43" dur="1000"/>
                                        <p:tgtEl>
                                          <p:spTgt spid="3">
                                            <p:txEl>
                                              <p:pRg st="9" end="9"/>
                                            </p:txEl>
                                          </p:spTgt>
                                        </p:tgtEl>
                                      </p:cBhvr>
                                    </p:animEffect>
                                  </p:childTnLst>
                                </p:cTn>
                              </p:par>
                            </p:childTnLst>
                          </p:cTn>
                        </p:par>
                        <p:par>
                          <p:cTn id="44" fill="hold">
                            <p:stCondLst>
                              <p:cond delay="10000"/>
                            </p:stCondLst>
                            <p:childTnLst>
                              <p:par>
                                <p:cTn id="45" presetID="22" presetClass="entr" presetSubtype="1"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wipe(up)">
                                      <p:cBhvr>
                                        <p:cTn id="47" dur="1000"/>
                                        <p:tgtEl>
                                          <p:spTgt spid="3">
                                            <p:txEl>
                                              <p:pRg st="10" end="10"/>
                                            </p:txEl>
                                          </p:spTgt>
                                        </p:tgtEl>
                                      </p:cBhvr>
                                    </p:animEffect>
                                  </p:childTnLst>
                                </p:cTn>
                              </p:par>
                            </p:childTnLst>
                          </p:cTn>
                        </p:par>
                        <p:par>
                          <p:cTn id="48" fill="hold">
                            <p:stCondLst>
                              <p:cond delay="11000"/>
                            </p:stCondLst>
                            <p:childTnLst>
                              <p:par>
                                <p:cTn id="49" presetID="22" presetClass="entr" presetSubtype="1" fill="hold" grpId="0"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wipe(up)">
                                      <p:cBhvr>
                                        <p:cTn id="51"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D72D-3F7C-44BD-B424-A09A3B5EBC86}"/>
              </a:ext>
            </a:extLst>
          </p:cNvPr>
          <p:cNvSpPr>
            <a:spLocks noGrp="1"/>
          </p:cNvSpPr>
          <p:nvPr>
            <p:ph type="title"/>
          </p:nvPr>
        </p:nvSpPr>
        <p:spPr>
          <a:xfrm>
            <a:off x="1418759" y="321583"/>
            <a:ext cx="8639175" cy="1325563"/>
          </a:xfrm>
        </p:spPr>
        <p:txBody>
          <a:bodyPr>
            <a:normAutofit/>
          </a:bodyPr>
          <a:lstStyle/>
          <a:p>
            <a:pPr algn="ctr"/>
            <a:r>
              <a:rPr lang="en-US" b="1" u="sng" dirty="0"/>
              <a:t>Unit of Account</a:t>
            </a:r>
          </a:p>
        </p:txBody>
      </p:sp>
      <p:sp>
        <p:nvSpPr>
          <p:cNvPr id="5" name="Content Placeholder 4">
            <a:extLst>
              <a:ext uri="{FF2B5EF4-FFF2-40B4-BE49-F238E27FC236}">
                <a16:creationId xmlns:a16="http://schemas.microsoft.com/office/drawing/2014/main" id="{3E082E37-508B-4803-8FA6-DDB399322AF9}"/>
              </a:ext>
            </a:extLst>
          </p:cNvPr>
          <p:cNvSpPr>
            <a:spLocks noGrp="1"/>
          </p:cNvSpPr>
          <p:nvPr>
            <p:ph idx="1"/>
          </p:nvPr>
        </p:nvSpPr>
        <p:spPr>
          <a:xfrm>
            <a:off x="5410200" y="2857500"/>
            <a:ext cx="6238875" cy="2610909"/>
          </a:xfrm>
        </p:spPr>
        <p:txBody>
          <a:bodyPr vert="horz" lIns="91440" tIns="45720" rIns="91440" bIns="45720" rtlCol="0" anchor="t">
            <a:normAutofit fontScale="92500"/>
          </a:bodyPr>
          <a:lstStyle/>
          <a:p>
            <a:pPr>
              <a:buFont typeface="Arial"/>
              <a:buChar char="•"/>
            </a:pPr>
            <a:r>
              <a:rPr lang="en-US" dirty="0"/>
              <a:t>It must be divisible into smaller units without a loss of value. </a:t>
            </a:r>
          </a:p>
          <a:p>
            <a:pPr>
              <a:buFont typeface="Arial"/>
              <a:buChar char="•"/>
            </a:pPr>
            <a:r>
              <a:rPr lang="en-US" dirty="0"/>
              <a:t>It must be fungible, one unit or piece must be perceived as equivalent to any other. </a:t>
            </a:r>
          </a:p>
          <a:p>
            <a:pPr>
              <a:buFont typeface="Arial"/>
              <a:buChar char="•"/>
            </a:pPr>
            <a:r>
              <a:rPr lang="en-US" dirty="0"/>
              <a:t>It must have a specific weight, measure, or size in order to be verifiably countable.</a:t>
            </a:r>
          </a:p>
          <a:p>
            <a:pPr marL="0" indent="0">
              <a:buNone/>
            </a:pPr>
            <a:endParaRPr lang="en-US" dirty="0"/>
          </a:p>
        </p:txBody>
      </p:sp>
      <p:pic>
        <p:nvPicPr>
          <p:cNvPr id="6" name="Picture 6" descr="A wooden table&#10;&#10;Description generated with high confidence">
            <a:extLst>
              <a:ext uri="{FF2B5EF4-FFF2-40B4-BE49-F238E27FC236}">
                <a16:creationId xmlns:a16="http://schemas.microsoft.com/office/drawing/2014/main" id="{EAFEB481-0D7A-4F33-BA4E-0E1458D6EF31}"/>
              </a:ext>
            </a:extLst>
          </p:cNvPr>
          <p:cNvPicPr>
            <a:picLocks noChangeAspect="1"/>
          </p:cNvPicPr>
          <p:nvPr/>
        </p:nvPicPr>
        <p:blipFill>
          <a:blip r:embed="rId3"/>
          <a:stretch>
            <a:fillRect/>
          </a:stretch>
        </p:blipFill>
        <p:spPr>
          <a:xfrm>
            <a:off x="838200" y="2857500"/>
            <a:ext cx="4177983" cy="2582975"/>
          </a:xfrm>
          <a:prstGeom prst="rect">
            <a:avLst/>
          </a:prstGeom>
        </p:spPr>
      </p:pic>
      <p:sp>
        <p:nvSpPr>
          <p:cNvPr id="9" name="Content Placeholder 4">
            <a:extLst>
              <a:ext uri="{FF2B5EF4-FFF2-40B4-BE49-F238E27FC236}">
                <a16:creationId xmlns:a16="http://schemas.microsoft.com/office/drawing/2014/main" id="{36A8A136-F2D7-4D7D-AA40-C53038C62119}"/>
              </a:ext>
            </a:extLst>
          </p:cNvPr>
          <p:cNvSpPr txBox="1">
            <a:spLocks/>
          </p:cNvSpPr>
          <p:nvPr/>
        </p:nvSpPr>
        <p:spPr>
          <a:xfrm>
            <a:off x="876393" y="1724025"/>
            <a:ext cx="11252200" cy="73185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 standard monetary numerical unit of measurement of the market value of goods, services, and other transactions.</a:t>
            </a:r>
          </a:p>
        </p:txBody>
      </p:sp>
      <p:sp>
        <p:nvSpPr>
          <p:cNvPr id="4" name="Footer Placeholder 3">
            <a:extLst>
              <a:ext uri="{FF2B5EF4-FFF2-40B4-BE49-F238E27FC236}">
                <a16:creationId xmlns:a16="http://schemas.microsoft.com/office/drawing/2014/main" id="{7A8E3C80-BF1B-45F4-87DD-74BCEAF95868}"/>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9E785288-D156-4717-8DCC-4C6741458363}"/>
              </a:ext>
            </a:extLst>
          </p:cNvPr>
          <p:cNvSpPr>
            <a:spLocks noGrp="1"/>
          </p:cNvSpPr>
          <p:nvPr>
            <p:ph type="sldNum" sz="quarter" idx="12"/>
          </p:nvPr>
        </p:nvSpPr>
        <p:spPr/>
        <p:txBody>
          <a:bodyPr/>
          <a:lstStyle/>
          <a:p>
            <a:fld id="{B8F76141-A522-4F90-BDB2-A159F9DA2835}" type="slidenum">
              <a:rPr lang="en-US" smtClean="0"/>
              <a:t>43</a:t>
            </a:fld>
            <a:endParaRPr lang="en-US"/>
          </a:p>
        </p:txBody>
      </p:sp>
    </p:spTree>
    <p:extLst>
      <p:ext uri="{BB962C8B-B14F-4D97-AF65-F5344CB8AC3E}">
        <p14:creationId xmlns:p14="http://schemas.microsoft.com/office/powerpoint/2010/main" val="4194795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750"/>
                                        <p:tgtEl>
                                          <p:spTgt spid="5">
                                            <p:txEl>
                                              <p:pRg st="0" end="0"/>
                                            </p:txEl>
                                          </p:spTgt>
                                        </p:tgtEl>
                                      </p:cBhvr>
                                    </p:animEffect>
                                    <p:anim calcmode="lin" valueType="num">
                                      <p:cBhvr>
                                        <p:cTn id="15"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750"/>
                                        <p:tgtEl>
                                          <p:spTgt spid="5">
                                            <p:txEl>
                                              <p:pRg st="1" end="1"/>
                                            </p:txEl>
                                          </p:spTgt>
                                        </p:tgtEl>
                                      </p:cBhvr>
                                    </p:animEffect>
                                    <p:anim calcmode="lin" valueType="num">
                                      <p:cBhvr>
                                        <p:cTn id="22" dur="7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7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750"/>
                                        <p:tgtEl>
                                          <p:spTgt spid="5">
                                            <p:txEl>
                                              <p:pRg st="2" end="2"/>
                                            </p:txEl>
                                          </p:spTgt>
                                        </p:tgtEl>
                                      </p:cBhvr>
                                    </p:animEffect>
                                    <p:anim calcmode="lin" valueType="num">
                                      <p:cBhvr>
                                        <p:cTn id="29" dur="7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7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C685-CFCC-4795-AB25-537022A826EA}"/>
              </a:ext>
            </a:extLst>
          </p:cNvPr>
          <p:cNvSpPr>
            <a:spLocks noGrp="1"/>
          </p:cNvSpPr>
          <p:nvPr>
            <p:ph type="title"/>
          </p:nvPr>
        </p:nvSpPr>
        <p:spPr>
          <a:xfrm>
            <a:off x="1113965" y="190957"/>
            <a:ext cx="8639175" cy="1325563"/>
          </a:xfrm>
        </p:spPr>
        <p:txBody>
          <a:bodyPr/>
          <a:lstStyle/>
          <a:p>
            <a:pPr algn="ctr"/>
            <a:r>
              <a:rPr lang="en-US" b="1" u="sng" dirty="0"/>
              <a:t>Medium of Exchange</a:t>
            </a:r>
          </a:p>
        </p:txBody>
      </p:sp>
      <p:sp>
        <p:nvSpPr>
          <p:cNvPr id="3" name="TextBox 1">
            <a:extLst>
              <a:ext uri="{FF2B5EF4-FFF2-40B4-BE49-F238E27FC236}">
                <a16:creationId xmlns:a16="http://schemas.microsoft.com/office/drawing/2014/main" id="{53F8A329-9A43-49B8-8123-DB60FF44B5E6}"/>
              </a:ext>
            </a:extLst>
          </p:cNvPr>
          <p:cNvSpPr txBox="1"/>
          <p:nvPr/>
        </p:nvSpPr>
        <p:spPr>
          <a:xfrm>
            <a:off x="838200" y="1476375"/>
            <a:ext cx="5295332" cy="3477875"/>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An intermediary used in trade to avoid the inconveniences of a pure barter system.</a:t>
            </a:r>
          </a:p>
          <a:p>
            <a:endParaRPr lang="en-US" sz="2000" dirty="0"/>
          </a:p>
          <a:p>
            <a:r>
              <a:rPr lang="en-US" sz="2000" dirty="0"/>
              <a:t>The medium (money) avoids the inefficiencies of a barter system, such as the dependence on the occurrence of a coincidence of wants.</a:t>
            </a:r>
          </a:p>
          <a:p>
            <a:endParaRPr lang="en-US" sz="2000" dirty="0"/>
          </a:p>
          <a:p>
            <a:r>
              <a:rPr lang="en-US" sz="2000" dirty="0"/>
              <a:t>To be widely acceptable, a medium of exchange should have stable purchasing power.</a:t>
            </a:r>
          </a:p>
          <a:p>
            <a:endParaRPr lang="en-US" sz="2000" dirty="0"/>
          </a:p>
          <a:p>
            <a:r>
              <a:rPr lang="en-US" sz="2000" dirty="0"/>
              <a:t>Common characteristics:</a:t>
            </a:r>
          </a:p>
        </p:txBody>
      </p:sp>
      <p:sp>
        <p:nvSpPr>
          <p:cNvPr id="7" name="TextBox 1">
            <a:extLst>
              <a:ext uri="{FF2B5EF4-FFF2-40B4-BE49-F238E27FC236}">
                <a16:creationId xmlns:a16="http://schemas.microsoft.com/office/drawing/2014/main" id="{4699C1C1-8702-4237-A31B-5806C884E307}"/>
              </a:ext>
            </a:extLst>
          </p:cNvPr>
          <p:cNvSpPr txBox="1"/>
          <p:nvPr/>
        </p:nvSpPr>
        <p:spPr>
          <a:xfrm>
            <a:off x="395288" y="4984595"/>
            <a:ext cx="4537235" cy="132343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buFont typeface="Arial"/>
              <a:buChar char="•"/>
            </a:pPr>
            <a:r>
              <a:rPr lang="en-US" sz="2000" dirty="0"/>
              <a:t>Valuation of common assets</a:t>
            </a:r>
          </a:p>
          <a:p>
            <a:pPr marL="742950" lvl="1" indent="-285750">
              <a:buFont typeface="Arial"/>
              <a:buChar char="•"/>
            </a:pPr>
            <a:r>
              <a:rPr lang="en-US" sz="2000" b="1" dirty="0"/>
              <a:t>Constant utility (Fungible)</a:t>
            </a:r>
          </a:p>
          <a:p>
            <a:pPr marL="742950" lvl="1" indent="-285750">
              <a:buFont typeface="Arial"/>
              <a:buChar char="•"/>
            </a:pPr>
            <a:r>
              <a:rPr lang="en-US" sz="2000" dirty="0"/>
              <a:t>Low cost of preservation</a:t>
            </a:r>
          </a:p>
          <a:p>
            <a:pPr marL="742950" lvl="1" indent="-285750">
              <a:buFont typeface="Arial"/>
              <a:buChar char="•"/>
            </a:pPr>
            <a:r>
              <a:rPr lang="en-US" sz="2000" b="1" dirty="0"/>
              <a:t>Transportability (Portable)</a:t>
            </a:r>
          </a:p>
        </p:txBody>
      </p:sp>
      <p:sp>
        <p:nvSpPr>
          <p:cNvPr id="8" name="TextBox 1">
            <a:extLst>
              <a:ext uri="{FF2B5EF4-FFF2-40B4-BE49-F238E27FC236}">
                <a16:creationId xmlns:a16="http://schemas.microsoft.com/office/drawing/2014/main" id="{CC3D73E3-A662-4BBA-AB2B-C9780D3B3807}"/>
              </a:ext>
            </a:extLst>
          </p:cNvPr>
          <p:cNvSpPr txBox="1"/>
          <p:nvPr/>
        </p:nvSpPr>
        <p:spPr>
          <a:xfrm>
            <a:off x="4937203" y="4984596"/>
            <a:ext cx="6832697" cy="1323439"/>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buFont typeface="Arial"/>
              <a:buChar char="•"/>
            </a:pPr>
            <a:r>
              <a:rPr lang="en-US" sz="2000" b="1" dirty="0"/>
              <a:t>Divisibility</a:t>
            </a:r>
          </a:p>
          <a:p>
            <a:pPr marL="742950" lvl="1" indent="-285750">
              <a:buFont typeface="Arial"/>
              <a:buChar char="•"/>
            </a:pPr>
            <a:r>
              <a:rPr lang="en-US" sz="2000" dirty="0"/>
              <a:t>High market value in relation to volume and weight</a:t>
            </a:r>
          </a:p>
          <a:p>
            <a:pPr marL="742950" lvl="1" indent="-285750">
              <a:buFont typeface="Arial"/>
              <a:buChar char="•"/>
            </a:pPr>
            <a:r>
              <a:rPr lang="en-US" sz="2000" b="1" dirty="0"/>
              <a:t>Recognizability</a:t>
            </a:r>
          </a:p>
          <a:p>
            <a:pPr marL="742950" lvl="1" indent="-285750">
              <a:buFont typeface="Arial"/>
              <a:buChar char="•"/>
            </a:pPr>
            <a:r>
              <a:rPr lang="en-US" sz="2000" dirty="0"/>
              <a:t>Resistance to counterfeiting</a:t>
            </a:r>
          </a:p>
        </p:txBody>
      </p:sp>
      <p:pic>
        <p:nvPicPr>
          <p:cNvPr id="10" name="Picture 10" descr="A picture containing object&#10;&#10;Description generated with high confidence">
            <a:extLst>
              <a:ext uri="{FF2B5EF4-FFF2-40B4-BE49-F238E27FC236}">
                <a16:creationId xmlns:a16="http://schemas.microsoft.com/office/drawing/2014/main" id="{B41B5739-D578-46E2-A140-6C8A67CCF514}"/>
              </a:ext>
            </a:extLst>
          </p:cNvPr>
          <p:cNvPicPr>
            <a:picLocks noChangeAspect="1"/>
          </p:cNvPicPr>
          <p:nvPr/>
        </p:nvPicPr>
        <p:blipFill>
          <a:blip r:embed="rId3"/>
          <a:stretch>
            <a:fillRect/>
          </a:stretch>
        </p:blipFill>
        <p:spPr>
          <a:xfrm>
            <a:off x="6137101" y="1476375"/>
            <a:ext cx="5719162" cy="2862273"/>
          </a:xfrm>
          <a:prstGeom prst="rect">
            <a:avLst/>
          </a:prstGeom>
        </p:spPr>
      </p:pic>
      <p:sp>
        <p:nvSpPr>
          <p:cNvPr id="5" name="Footer Placeholder 4">
            <a:extLst>
              <a:ext uri="{FF2B5EF4-FFF2-40B4-BE49-F238E27FC236}">
                <a16:creationId xmlns:a16="http://schemas.microsoft.com/office/drawing/2014/main" id="{10E0068D-20F9-4B1F-813A-44A42A29B996}"/>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91069309-C996-4474-8CD7-7B01FE5D44D1}"/>
              </a:ext>
            </a:extLst>
          </p:cNvPr>
          <p:cNvSpPr>
            <a:spLocks noGrp="1"/>
          </p:cNvSpPr>
          <p:nvPr>
            <p:ph type="sldNum" sz="quarter" idx="12"/>
          </p:nvPr>
        </p:nvSpPr>
        <p:spPr/>
        <p:txBody>
          <a:bodyPr/>
          <a:lstStyle/>
          <a:p>
            <a:fld id="{B8F76141-A522-4F90-BDB2-A159F9DA2835}" type="slidenum">
              <a:rPr lang="en-US" smtClean="0"/>
              <a:t>44</a:t>
            </a:fld>
            <a:endParaRPr lang="en-US"/>
          </a:p>
        </p:txBody>
      </p:sp>
    </p:spTree>
    <p:extLst>
      <p:ext uri="{BB962C8B-B14F-4D97-AF65-F5344CB8AC3E}">
        <p14:creationId xmlns:p14="http://schemas.microsoft.com/office/powerpoint/2010/main" val="2347016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1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125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up)">
                                      <p:cBhvr>
                                        <p:cTn id="22" dur="1250"/>
                                        <p:tgtEl>
                                          <p:spTgt spid="3">
                                            <p:txEl>
                                              <p:pRg st="6" end="6"/>
                                            </p:txEl>
                                          </p:spTgt>
                                        </p:tgtEl>
                                      </p:cBhvr>
                                    </p:animEffect>
                                  </p:childTnLst>
                                </p:cTn>
                              </p:par>
                            </p:childTnLst>
                          </p:cTn>
                        </p:par>
                        <p:par>
                          <p:cTn id="23" fill="hold">
                            <p:stCondLst>
                              <p:cond delay="1250"/>
                            </p:stCondLst>
                            <p:childTnLst>
                              <p:par>
                                <p:cTn id="24" presetID="22" presetClass="entr" presetSubtype="1" fill="hold" grpId="0" nodeType="after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125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C685-CFCC-4795-AB25-537022A826EA}"/>
              </a:ext>
            </a:extLst>
          </p:cNvPr>
          <p:cNvSpPr>
            <a:spLocks noGrp="1"/>
          </p:cNvSpPr>
          <p:nvPr>
            <p:ph type="title"/>
          </p:nvPr>
        </p:nvSpPr>
        <p:spPr>
          <a:xfrm>
            <a:off x="1346197" y="292555"/>
            <a:ext cx="8639175" cy="1325563"/>
          </a:xfrm>
        </p:spPr>
        <p:txBody>
          <a:bodyPr/>
          <a:lstStyle/>
          <a:p>
            <a:pPr algn="ctr"/>
            <a:r>
              <a:rPr lang="en-US" b="1" u="sng" dirty="0"/>
              <a:t>Store of Value</a:t>
            </a:r>
          </a:p>
        </p:txBody>
      </p:sp>
      <p:sp>
        <p:nvSpPr>
          <p:cNvPr id="3" name="TextBox 1">
            <a:extLst>
              <a:ext uri="{FF2B5EF4-FFF2-40B4-BE49-F238E27FC236}">
                <a16:creationId xmlns:a16="http://schemas.microsoft.com/office/drawing/2014/main" id="{53F8A329-9A43-49B8-8123-DB60FF44B5E6}"/>
              </a:ext>
            </a:extLst>
          </p:cNvPr>
          <p:cNvSpPr txBox="1"/>
          <p:nvPr/>
        </p:nvSpPr>
        <p:spPr>
          <a:xfrm>
            <a:off x="838200" y="1571625"/>
            <a:ext cx="11001008" cy="156966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Anything with value that may be stored or held (</a:t>
            </a:r>
            <a:r>
              <a:rPr lang="en-US" sz="2400" dirty="0" err="1"/>
              <a:t>HODLed</a:t>
            </a:r>
            <a:r>
              <a:rPr lang="en-US" sz="2400" dirty="0"/>
              <a:t>) and retrieved at a later date with the expectation that it will still have value. </a:t>
            </a:r>
          </a:p>
          <a:p>
            <a:endParaRPr lang="en-US" sz="2400" dirty="0"/>
          </a:p>
          <a:p>
            <a:r>
              <a:rPr lang="en-US" sz="2400" dirty="0"/>
              <a:t>Stores of value include real estate, securities and precious metals.</a:t>
            </a:r>
            <a:endParaRPr lang="en-US" dirty="0"/>
          </a:p>
        </p:txBody>
      </p:sp>
      <p:pic>
        <p:nvPicPr>
          <p:cNvPr id="4" name="Picture 4" descr="A picture containing indoor&#10;&#10;Description generated with very high confidence">
            <a:extLst>
              <a:ext uri="{FF2B5EF4-FFF2-40B4-BE49-F238E27FC236}">
                <a16:creationId xmlns:a16="http://schemas.microsoft.com/office/drawing/2014/main" id="{9C57C18F-211F-4919-BD59-A66E08DA8CC6}"/>
              </a:ext>
            </a:extLst>
          </p:cNvPr>
          <p:cNvPicPr>
            <a:picLocks noChangeAspect="1"/>
          </p:cNvPicPr>
          <p:nvPr/>
        </p:nvPicPr>
        <p:blipFill>
          <a:blip r:embed="rId2"/>
          <a:stretch>
            <a:fillRect/>
          </a:stretch>
        </p:blipFill>
        <p:spPr>
          <a:xfrm>
            <a:off x="838200" y="3248025"/>
            <a:ext cx="4222076" cy="3166439"/>
          </a:xfrm>
          <a:prstGeom prst="rect">
            <a:avLst/>
          </a:prstGeom>
        </p:spPr>
      </p:pic>
      <p:sp>
        <p:nvSpPr>
          <p:cNvPr id="6" name="TextBox 1">
            <a:extLst>
              <a:ext uri="{FF2B5EF4-FFF2-40B4-BE49-F238E27FC236}">
                <a16:creationId xmlns:a16="http://schemas.microsoft.com/office/drawing/2014/main" id="{69DF005F-102A-476A-A9AF-B73E9C2C084C}"/>
              </a:ext>
            </a:extLst>
          </p:cNvPr>
          <p:cNvSpPr txBox="1"/>
          <p:nvPr/>
        </p:nvSpPr>
        <p:spPr>
          <a:xfrm>
            <a:off x="5334000" y="3248025"/>
            <a:ext cx="6516688" cy="286232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u="sng" dirty="0"/>
              <a:t>INFLATION</a:t>
            </a:r>
          </a:p>
          <a:p>
            <a:pPr marL="742950" lvl="1" indent="-285750">
              <a:buFont typeface="Arial"/>
              <a:buChar char="•"/>
            </a:pPr>
            <a:r>
              <a:rPr lang="en-US" sz="2000" dirty="0"/>
              <a:t>Expansion in the supply of circulated money.</a:t>
            </a:r>
          </a:p>
          <a:p>
            <a:pPr marL="742950" lvl="1" indent="-285750">
              <a:buFont typeface="Arial"/>
              <a:buChar char="•"/>
            </a:pPr>
            <a:r>
              <a:rPr lang="en-US" sz="2000" dirty="0"/>
              <a:t>Purchasing power of money declines, undermining its function as a store of value.</a:t>
            </a:r>
          </a:p>
          <a:p>
            <a:endParaRPr lang="en-US" sz="2000" dirty="0"/>
          </a:p>
          <a:p>
            <a:r>
              <a:rPr lang="en-US" sz="2000" b="1" u="sng" dirty="0"/>
              <a:t>DEFLATION</a:t>
            </a:r>
          </a:p>
          <a:p>
            <a:pPr marL="742950" lvl="1" indent="-285750">
              <a:buFont typeface="Arial"/>
              <a:buChar char="•"/>
            </a:pPr>
            <a:r>
              <a:rPr lang="en-US" sz="2000" dirty="0"/>
              <a:t>Contraction in the supply of circulated money</a:t>
            </a:r>
          </a:p>
          <a:p>
            <a:pPr marL="742950" lvl="1" indent="-285750">
              <a:buFont typeface="Arial"/>
              <a:buChar char="•"/>
            </a:pPr>
            <a:r>
              <a:rPr lang="en-US" sz="2000" dirty="0"/>
              <a:t>Purchasing power of currency and wages are higher than they otherwise would have been. </a:t>
            </a:r>
          </a:p>
        </p:txBody>
      </p:sp>
      <p:sp>
        <p:nvSpPr>
          <p:cNvPr id="7" name="Footer Placeholder 6">
            <a:extLst>
              <a:ext uri="{FF2B5EF4-FFF2-40B4-BE49-F238E27FC236}">
                <a16:creationId xmlns:a16="http://schemas.microsoft.com/office/drawing/2014/main" id="{6B0E9D29-379E-428F-A334-789D15BEC020}"/>
              </a:ext>
            </a:extLst>
          </p:cNvPr>
          <p:cNvSpPr>
            <a:spLocks noGrp="1"/>
          </p:cNvSpPr>
          <p:nvPr>
            <p:ph type="ftr" sz="quarter" idx="11"/>
          </p:nvPr>
        </p:nvSpPr>
        <p:spPr/>
        <p:txBody>
          <a:bodyPr/>
          <a:lstStyle/>
          <a:p>
            <a:r>
              <a:rPr lang="en-US"/>
              <a:t>www.GBAglobal.org</a:t>
            </a:r>
          </a:p>
        </p:txBody>
      </p:sp>
      <p:sp>
        <p:nvSpPr>
          <p:cNvPr id="8" name="Slide Number Placeholder 7">
            <a:extLst>
              <a:ext uri="{FF2B5EF4-FFF2-40B4-BE49-F238E27FC236}">
                <a16:creationId xmlns:a16="http://schemas.microsoft.com/office/drawing/2014/main" id="{E183ED2D-71BA-41B5-9A98-024EBF527F27}"/>
              </a:ext>
            </a:extLst>
          </p:cNvPr>
          <p:cNvSpPr>
            <a:spLocks noGrp="1"/>
          </p:cNvSpPr>
          <p:nvPr>
            <p:ph type="sldNum" sz="quarter" idx="12"/>
          </p:nvPr>
        </p:nvSpPr>
        <p:spPr/>
        <p:txBody>
          <a:bodyPr/>
          <a:lstStyle/>
          <a:p>
            <a:fld id="{B8F76141-A522-4F90-BDB2-A159F9DA2835}" type="slidenum">
              <a:rPr lang="en-US" smtClean="0"/>
              <a:t>45</a:t>
            </a:fld>
            <a:endParaRPr lang="en-US"/>
          </a:p>
        </p:txBody>
      </p:sp>
    </p:spTree>
    <p:extLst>
      <p:ext uri="{BB962C8B-B14F-4D97-AF65-F5344CB8AC3E}">
        <p14:creationId xmlns:p14="http://schemas.microsoft.com/office/powerpoint/2010/main" val="4099621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up)">
                                      <p:cBhvr>
                                        <p:cTn id="14" dur="1250"/>
                                        <p:tgtEl>
                                          <p:spTgt spid="6">
                                            <p:txEl>
                                              <p:pRg st="0" end="0"/>
                                            </p:tx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1250"/>
                                        <p:tgtEl>
                                          <p:spTgt spid="6">
                                            <p:txEl>
                                              <p:pRg st="1" end="1"/>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up)">
                                      <p:cBhvr>
                                        <p:cTn id="20" dur="125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up)">
                                      <p:cBhvr>
                                        <p:cTn id="25" dur="1250"/>
                                        <p:tgtEl>
                                          <p:spTgt spid="6">
                                            <p:txEl>
                                              <p:pRg st="4" end="4"/>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wipe(up)">
                                      <p:cBhvr>
                                        <p:cTn id="28" dur="1250"/>
                                        <p:tgtEl>
                                          <p:spTgt spid="6">
                                            <p:txEl>
                                              <p:pRg st="5" end="5"/>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up)">
                                      <p:cBhvr>
                                        <p:cTn id="31" dur="125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D72D-3F7C-44BD-B424-A09A3B5EBC86}"/>
              </a:ext>
            </a:extLst>
          </p:cNvPr>
          <p:cNvSpPr>
            <a:spLocks noGrp="1"/>
          </p:cNvSpPr>
          <p:nvPr>
            <p:ph type="title"/>
          </p:nvPr>
        </p:nvSpPr>
        <p:spPr>
          <a:xfrm>
            <a:off x="366309" y="365125"/>
            <a:ext cx="9111065" cy="1325563"/>
          </a:xfrm>
        </p:spPr>
        <p:txBody>
          <a:bodyPr>
            <a:normAutofit/>
          </a:bodyPr>
          <a:lstStyle/>
          <a:p>
            <a:r>
              <a:rPr lang="en-US" b="1" u="sng" dirty="0"/>
              <a:t>What are Economics? </a:t>
            </a:r>
            <a:r>
              <a:rPr lang="en-US" sz="3600" b="1" u="sng" dirty="0"/>
              <a:t>(in simplistic terms)</a:t>
            </a:r>
          </a:p>
        </p:txBody>
      </p:sp>
      <p:sp>
        <p:nvSpPr>
          <p:cNvPr id="3" name="Content Placeholder 2">
            <a:extLst>
              <a:ext uri="{FF2B5EF4-FFF2-40B4-BE49-F238E27FC236}">
                <a16:creationId xmlns:a16="http://schemas.microsoft.com/office/drawing/2014/main" id="{D1B053EB-2807-4D1F-A604-912894F5EFED}"/>
              </a:ext>
            </a:extLst>
          </p:cNvPr>
          <p:cNvSpPr>
            <a:spLocks noGrp="1"/>
          </p:cNvSpPr>
          <p:nvPr>
            <p:ph idx="1"/>
          </p:nvPr>
        </p:nvSpPr>
        <p:spPr>
          <a:xfrm>
            <a:off x="838200" y="1813301"/>
            <a:ext cx="5508911" cy="4611634"/>
          </a:xfrm>
        </p:spPr>
        <p:txBody>
          <a:bodyPr vert="horz" lIns="91440" tIns="45720" rIns="91440" bIns="45720" rtlCol="0" anchor="t">
            <a:noAutofit/>
          </a:bodyPr>
          <a:lstStyle/>
          <a:p>
            <a:pPr marL="0" indent="0">
              <a:lnSpc>
                <a:spcPct val="100000"/>
              </a:lnSpc>
              <a:buNone/>
            </a:pPr>
            <a:r>
              <a:rPr lang="en-US" sz="2000" b="1" dirty="0"/>
              <a:t>Microeconomics</a:t>
            </a:r>
          </a:p>
          <a:p>
            <a:pPr>
              <a:lnSpc>
                <a:spcPct val="100000"/>
              </a:lnSpc>
            </a:pPr>
            <a:r>
              <a:rPr lang="en-US" sz="2000" dirty="0"/>
              <a:t>Implications of </a:t>
            </a:r>
            <a:r>
              <a:rPr lang="en-US" sz="2000" b="1" dirty="0"/>
              <a:t>individual human action</a:t>
            </a:r>
            <a:r>
              <a:rPr lang="en-US" sz="2000" dirty="0"/>
              <a:t>, specifically about how those decisions affect the </a:t>
            </a:r>
            <a:r>
              <a:rPr lang="en-US" sz="2000" b="1" dirty="0"/>
              <a:t>utilization and distribution of scarce resources</a:t>
            </a:r>
            <a:r>
              <a:rPr lang="en-US" sz="2000" dirty="0"/>
              <a:t>.</a:t>
            </a:r>
          </a:p>
          <a:p>
            <a:pPr>
              <a:lnSpc>
                <a:spcPct val="100000"/>
              </a:lnSpc>
            </a:pPr>
            <a:r>
              <a:rPr lang="en-US" sz="2000" dirty="0"/>
              <a:t>How and why </a:t>
            </a:r>
            <a:r>
              <a:rPr lang="en-US" sz="2000" b="1" dirty="0"/>
              <a:t>different goods have different values</a:t>
            </a:r>
            <a:endParaRPr lang="en-US" dirty="0"/>
          </a:p>
          <a:p>
            <a:pPr>
              <a:lnSpc>
                <a:spcPct val="100000"/>
              </a:lnSpc>
            </a:pPr>
            <a:r>
              <a:rPr lang="en-US" sz="2000" dirty="0"/>
              <a:t>How </a:t>
            </a:r>
            <a:r>
              <a:rPr lang="en-US" sz="2000" b="1" dirty="0"/>
              <a:t>individuals </a:t>
            </a:r>
            <a:r>
              <a:rPr lang="en-US" sz="2000" dirty="0"/>
              <a:t>make more </a:t>
            </a:r>
            <a:r>
              <a:rPr lang="en-US" sz="2000" b="1" dirty="0"/>
              <a:t>efficient </a:t>
            </a:r>
            <a:r>
              <a:rPr lang="en-US" sz="2000" dirty="0"/>
              <a:t>or more </a:t>
            </a:r>
            <a:r>
              <a:rPr lang="en-US" sz="2000" b="1" dirty="0"/>
              <a:t>productive decisions</a:t>
            </a:r>
            <a:endParaRPr lang="en-US" dirty="0"/>
          </a:p>
          <a:p>
            <a:pPr>
              <a:lnSpc>
                <a:spcPct val="100000"/>
              </a:lnSpc>
            </a:pPr>
            <a:r>
              <a:rPr lang="en-US" sz="2000" dirty="0"/>
              <a:t>How </a:t>
            </a:r>
            <a:r>
              <a:rPr lang="en-US" sz="2000" b="1" dirty="0"/>
              <a:t>individuals </a:t>
            </a:r>
            <a:r>
              <a:rPr lang="en-US" sz="2000" dirty="0"/>
              <a:t>best </a:t>
            </a:r>
            <a:r>
              <a:rPr lang="en-US" sz="2000" b="1" dirty="0"/>
              <a:t>coordinate and cooperate with one another</a:t>
            </a:r>
            <a:r>
              <a:rPr lang="en-US" sz="2000" dirty="0"/>
              <a:t>. </a:t>
            </a:r>
          </a:p>
        </p:txBody>
      </p:sp>
      <p:sp>
        <p:nvSpPr>
          <p:cNvPr id="4" name="Content Placeholder 2">
            <a:extLst>
              <a:ext uri="{FF2B5EF4-FFF2-40B4-BE49-F238E27FC236}">
                <a16:creationId xmlns:a16="http://schemas.microsoft.com/office/drawing/2014/main" id="{482F575F-3715-4932-823C-C3716E241D35}"/>
              </a:ext>
            </a:extLst>
          </p:cNvPr>
          <p:cNvSpPr>
            <a:spLocks noGrp="1"/>
          </p:cNvSpPr>
          <p:nvPr/>
        </p:nvSpPr>
        <p:spPr>
          <a:xfrm>
            <a:off x="6315745" y="1825625"/>
            <a:ext cx="524111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t>Macroeconomics</a:t>
            </a:r>
          </a:p>
          <a:p>
            <a:r>
              <a:rPr lang="en-US" sz="2000" dirty="0"/>
              <a:t>Impact of inflation / deflation</a:t>
            </a:r>
          </a:p>
          <a:p>
            <a:pPr lvl="1"/>
            <a:endParaRPr lang="en-US" sz="1600" dirty="0"/>
          </a:p>
          <a:p>
            <a:r>
              <a:rPr lang="en-US" sz="2000" dirty="0"/>
              <a:t>Fluctuating price levels</a:t>
            </a:r>
          </a:p>
          <a:p>
            <a:pPr lvl="1"/>
            <a:endParaRPr lang="en-US" sz="1600" dirty="0"/>
          </a:p>
          <a:p>
            <a:r>
              <a:rPr lang="en-US" sz="2000" dirty="0"/>
              <a:t>Value rate of growth</a:t>
            </a:r>
          </a:p>
          <a:p>
            <a:pPr lvl="1"/>
            <a:endParaRPr lang="en-US" sz="1600" dirty="0"/>
          </a:p>
          <a:p>
            <a:r>
              <a:rPr lang="en-US" sz="2000" dirty="0"/>
              <a:t>National income</a:t>
            </a:r>
            <a:endParaRPr lang="en-US" dirty="0"/>
          </a:p>
          <a:p>
            <a:pPr lvl="1"/>
            <a:endParaRPr lang="en-US" sz="1600" dirty="0"/>
          </a:p>
          <a:p>
            <a:r>
              <a:rPr lang="en-US" sz="2000" dirty="0"/>
              <a:t>Gross domestic product</a:t>
            </a:r>
          </a:p>
        </p:txBody>
      </p:sp>
      <p:sp>
        <p:nvSpPr>
          <p:cNvPr id="6" name="Footer Placeholder 5">
            <a:extLst>
              <a:ext uri="{FF2B5EF4-FFF2-40B4-BE49-F238E27FC236}">
                <a16:creationId xmlns:a16="http://schemas.microsoft.com/office/drawing/2014/main" id="{A2B3CC84-3D09-4F95-9BAA-3E51F14C689A}"/>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645AFAB3-1B81-4E86-AFBE-AB420E2599F9}"/>
              </a:ext>
            </a:extLst>
          </p:cNvPr>
          <p:cNvSpPr>
            <a:spLocks noGrp="1"/>
          </p:cNvSpPr>
          <p:nvPr>
            <p:ph type="sldNum" sz="quarter" idx="12"/>
          </p:nvPr>
        </p:nvSpPr>
        <p:spPr/>
        <p:txBody>
          <a:bodyPr/>
          <a:lstStyle/>
          <a:p>
            <a:fld id="{B8F76141-A522-4F90-BDB2-A159F9DA2835}" type="slidenum">
              <a:rPr lang="en-US" smtClean="0"/>
              <a:t>46</a:t>
            </a:fld>
            <a:endParaRPr lang="en-US"/>
          </a:p>
        </p:txBody>
      </p:sp>
    </p:spTree>
    <p:extLst>
      <p:ext uri="{BB962C8B-B14F-4D97-AF65-F5344CB8AC3E}">
        <p14:creationId xmlns:p14="http://schemas.microsoft.com/office/powerpoint/2010/main" val="2193207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250"/>
                                        <p:tgtEl>
                                          <p:spTgt spid="4">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25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25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125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125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125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up)">
                                      <p:cBhvr>
                                        <p:cTn id="35" dur="125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wipe(up)">
                                      <p:cBhvr>
                                        <p:cTn id="40" dur="125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up)">
                                      <p:cBhvr>
                                        <p:cTn id="45" dur="1250"/>
                                        <p:tgtEl>
                                          <p:spTgt spid="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Effect transition="in" filter="wipe(up)">
                                      <p:cBhvr>
                                        <p:cTn id="50" dur="1250"/>
                                        <p:tgtEl>
                                          <p:spTgt spid="4">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Effect transition="in" filter="wipe(up)">
                                      <p:cBhvr>
                                        <p:cTn id="55" dur="125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093A9B4-377C-4EA2-9A15-832630ECC173}"/>
              </a:ext>
            </a:extLst>
          </p:cNvPr>
          <p:cNvSpPr>
            <a:spLocks noGrp="1"/>
          </p:cNvSpPr>
          <p:nvPr>
            <p:ph type="title"/>
          </p:nvPr>
        </p:nvSpPr>
        <p:spPr>
          <a:xfrm>
            <a:off x="4384039" y="365125"/>
            <a:ext cx="7164493" cy="1325563"/>
          </a:xfrm>
        </p:spPr>
        <p:txBody>
          <a:bodyPr>
            <a:normAutofit/>
          </a:bodyPr>
          <a:lstStyle/>
          <a:p>
            <a:r>
              <a:rPr lang="en-US" dirty="0"/>
              <a:t>Cryptocurrencies</a:t>
            </a:r>
          </a:p>
        </p:txBody>
      </p:sp>
      <p:pic>
        <p:nvPicPr>
          <p:cNvPr id="4" name="Picture 5" descr="A screenshot of a Bitcoin wallet">
            <a:extLst>
              <a:ext uri="{FF2B5EF4-FFF2-40B4-BE49-F238E27FC236}">
                <a16:creationId xmlns:a16="http://schemas.microsoft.com/office/drawing/2014/main" id="{776034E8-4CFC-4C6F-8077-D805B51C0271}"/>
              </a:ext>
            </a:extLst>
          </p:cNvPr>
          <p:cNvPicPr>
            <a:picLocks noChangeAspect="1"/>
          </p:cNvPicPr>
          <p:nvPr/>
        </p:nvPicPr>
        <p:blipFill>
          <a:blip r:embed="rId2"/>
          <a:stretch>
            <a:fillRect/>
          </a:stretch>
        </p:blipFill>
        <p:spPr>
          <a:xfrm>
            <a:off x="135426" y="2298362"/>
            <a:ext cx="4744995" cy="3262184"/>
          </a:xfrm>
          <a:prstGeom prst="rect">
            <a:avLst/>
          </a:prstGeom>
        </p:spPr>
      </p:pic>
      <p:sp>
        <p:nvSpPr>
          <p:cNvPr id="3" name="Content Placeholder 2">
            <a:extLst>
              <a:ext uri="{FF2B5EF4-FFF2-40B4-BE49-F238E27FC236}">
                <a16:creationId xmlns:a16="http://schemas.microsoft.com/office/drawing/2014/main" id="{08A35A83-2363-485D-9608-86A95F6F156F}"/>
              </a:ext>
            </a:extLst>
          </p:cNvPr>
          <p:cNvSpPr>
            <a:spLocks noGrp="1"/>
          </p:cNvSpPr>
          <p:nvPr>
            <p:ph idx="1"/>
          </p:nvPr>
        </p:nvSpPr>
        <p:spPr>
          <a:xfrm>
            <a:off x="4931219" y="1824889"/>
            <a:ext cx="7161017" cy="4154361"/>
          </a:xfrm>
        </p:spPr>
        <p:txBody>
          <a:bodyPr>
            <a:normAutofit/>
          </a:bodyPr>
          <a:lstStyle/>
          <a:p>
            <a:pPr marL="0" indent="0">
              <a:buNone/>
            </a:pPr>
            <a:r>
              <a:rPr lang="en-US" sz="1700" dirty="0"/>
              <a:t>Definition 1</a:t>
            </a:r>
          </a:p>
          <a:p>
            <a:pPr lvl="1"/>
            <a:r>
              <a:rPr lang="en-US" sz="1700" dirty="0"/>
              <a:t>Digital currency using</a:t>
            </a:r>
          </a:p>
          <a:p>
            <a:pPr lvl="1"/>
            <a:r>
              <a:rPr lang="en-US" sz="1700" dirty="0"/>
              <a:t>Encryption techniques</a:t>
            </a:r>
          </a:p>
          <a:p>
            <a:pPr lvl="1"/>
            <a:r>
              <a:rPr lang="en-US" sz="1700" dirty="0"/>
              <a:t>Used to regulate the generation of units of currency and </a:t>
            </a:r>
          </a:p>
          <a:p>
            <a:pPr lvl="1"/>
            <a:r>
              <a:rPr lang="en-US" sz="1700" dirty="0"/>
              <a:t>Verify the transfer of funds, </a:t>
            </a:r>
          </a:p>
          <a:p>
            <a:pPr lvl="1"/>
            <a:r>
              <a:rPr lang="en-US" sz="1700" dirty="0"/>
              <a:t>Operating independently of a central bank</a:t>
            </a:r>
          </a:p>
          <a:p>
            <a:pPr lvl="1"/>
            <a:endParaRPr lang="en-US" sz="1700" dirty="0"/>
          </a:p>
          <a:p>
            <a:pPr marL="0" indent="0">
              <a:buNone/>
            </a:pPr>
            <a:r>
              <a:rPr lang="en-US" sz="1700" dirty="0"/>
              <a:t>Definition 2</a:t>
            </a:r>
          </a:p>
          <a:p>
            <a:pPr lvl="1"/>
            <a:r>
              <a:rPr lang="en-US" sz="1700" dirty="0"/>
              <a:t>Requires using a computer program in order to view, send, or receive money</a:t>
            </a:r>
          </a:p>
          <a:p>
            <a:pPr lvl="1"/>
            <a:r>
              <a:rPr lang="en-US" sz="1700" dirty="0"/>
              <a:t>Computer program uses cryptography to create and verify transactions</a:t>
            </a:r>
          </a:p>
          <a:p>
            <a:pPr lvl="1"/>
            <a:r>
              <a:rPr lang="en-US" sz="1700" dirty="0"/>
              <a:t>The state of currency ownership is determined by some consensus of computers who are sharing transaction information and following the same code</a:t>
            </a:r>
          </a:p>
          <a:p>
            <a:pPr lvl="1"/>
            <a:endParaRPr lang="en-US" sz="1700" dirty="0"/>
          </a:p>
          <a:p>
            <a:pPr marL="0" indent="0">
              <a:buNone/>
            </a:pPr>
            <a:endParaRPr lang="en-US" sz="1700" dirty="0"/>
          </a:p>
        </p:txBody>
      </p:sp>
      <p:sp>
        <p:nvSpPr>
          <p:cNvPr id="5" name="Footer Placeholder 4">
            <a:extLst>
              <a:ext uri="{FF2B5EF4-FFF2-40B4-BE49-F238E27FC236}">
                <a16:creationId xmlns:a16="http://schemas.microsoft.com/office/drawing/2014/main" id="{2DDB9552-FDE8-4D17-9BA0-2560FCCA5BA7}"/>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chemeClr val="tx1">
                    <a:alpha val="80000"/>
                  </a:schemeClr>
                </a:solidFill>
              </a:rPr>
              <a:t>www.GBAglobal.org</a:t>
            </a:r>
          </a:p>
        </p:txBody>
      </p:sp>
      <p:sp>
        <p:nvSpPr>
          <p:cNvPr id="6" name="Slide Number Placeholder 5">
            <a:extLst>
              <a:ext uri="{FF2B5EF4-FFF2-40B4-BE49-F238E27FC236}">
                <a16:creationId xmlns:a16="http://schemas.microsoft.com/office/drawing/2014/main" id="{5DE6E7F3-88FF-42A3-9D31-E79BC78E039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1CA58C23-D6BE-4A36-B577-9D537A2A4E0E}" type="slidenum">
              <a:rPr lang="en-US">
                <a:solidFill>
                  <a:schemeClr val="tx1">
                    <a:alpha val="80000"/>
                  </a:schemeClr>
                </a:solidFill>
              </a:rPr>
              <a:pPr>
                <a:spcAft>
                  <a:spcPts val="600"/>
                </a:spcAft>
              </a:pPr>
              <a:t>47</a:t>
            </a:fld>
            <a:endParaRPr lang="en-US">
              <a:solidFill>
                <a:schemeClr val="tx1">
                  <a:alpha val="80000"/>
                </a:schemeClr>
              </a:solidFill>
            </a:endParaRPr>
          </a:p>
        </p:txBody>
      </p:sp>
    </p:spTree>
    <p:extLst>
      <p:ext uri="{BB962C8B-B14F-4D97-AF65-F5344CB8AC3E}">
        <p14:creationId xmlns:p14="http://schemas.microsoft.com/office/powerpoint/2010/main" val="310866359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A9B4-377C-4EA2-9A15-832630ECC173}"/>
              </a:ext>
            </a:extLst>
          </p:cNvPr>
          <p:cNvSpPr>
            <a:spLocks noGrp="1"/>
          </p:cNvSpPr>
          <p:nvPr>
            <p:ph type="title"/>
          </p:nvPr>
        </p:nvSpPr>
        <p:spPr/>
        <p:txBody>
          <a:bodyPr/>
          <a:lstStyle/>
          <a:p>
            <a:r>
              <a:rPr lang="en-US" dirty="0"/>
              <a:t>Cryptocurrencies</a:t>
            </a:r>
          </a:p>
        </p:txBody>
      </p:sp>
      <p:sp>
        <p:nvSpPr>
          <p:cNvPr id="3" name="Content Placeholder 2">
            <a:extLst>
              <a:ext uri="{FF2B5EF4-FFF2-40B4-BE49-F238E27FC236}">
                <a16:creationId xmlns:a16="http://schemas.microsoft.com/office/drawing/2014/main" id="{08A35A83-2363-485D-9608-86A95F6F156F}"/>
              </a:ext>
            </a:extLst>
          </p:cNvPr>
          <p:cNvSpPr>
            <a:spLocks noGrp="1"/>
          </p:cNvSpPr>
          <p:nvPr>
            <p:ph idx="1"/>
          </p:nvPr>
        </p:nvSpPr>
        <p:spPr/>
        <p:txBody>
          <a:bodyPr>
            <a:normAutofit/>
          </a:bodyPr>
          <a:lstStyle/>
          <a:p>
            <a:r>
              <a:rPr lang="en-US" dirty="0"/>
              <a:t>Technology building blocks (not new)</a:t>
            </a:r>
          </a:p>
          <a:p>
            <a:pPr lvl="1"/>
            <a:r>
              <a:rPr lang="en-US" dirty="0"/>
              <a:t>Digital Ledger</a:t>
            </a:r>
          </a:p>
          <a:p>
            <a:pPr lvl="1"/>
            <a:r>
              <a:rPr lang="en-US" dirty="0"/>
              <a:t>Cryptography</a:t>
            </a:r>
          </a:p>
          <a:p>
            <a:pPr lvl="1"/>
            <a:r>
              <a:rPr lang="en-US" dirty="0"/>
              <a:t>Network Communications</a:t>
            </a:r>
          </a:p>
          <a:p>
            <a:endParaRPr lang="en-US" dirty="0"/>
          </a:p>
        </p:txBody>
      </p:sp>
      <p:sp>
        <p:nvSpPr>
          <p:cNvPr id="4" name="Footer Placeholder 3">
            <a:extLst>
              <a:ext uri="{FF2B5EF4-FFF2-40B4-BE49-F238E27FC236}">
                <a16:creationId xmlns:a16="http://schemas.microsoft.com/office/drawing/2014/main" id="{36E0435F-CB29-43E2-BC1A-F8FE8EDBDEAC}"/>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43896E9F-BBEB-4057-84EB-4E80E3AB7BF0}"/>
              </a:ext>
            </a:extLst>
          </p:cNvPr>
          <p:cNvSpPr>
            <a:spLocks noGrp="1"/>
          </p:cNvSpPr>
          <p:nvPr>
            <p:ph type="sldNum" sz="quarter" idx="12"/>
          </p:nvPr>
        </p:nvSpPr>
        <p:spPr/>
        <p:txBody>
          <a:bodyPr/>
          <a:lstStyle/>
          <a:p>
            <a:fld id="{1CA58C23-D6BE-4A36-B577-9D537A2A4E0E}" type="slidenum">
              <a:rPr lang="en-US" smtClean="0"/>
              <a:t>48</a:t>
            </a:fld>
            <a:endParaRPr lang="en-US"/>
          </a:p>
        </p:txBody>
      </p:sp>
    </p:spTree>
    <p:extLst>
      <p:ext uri="{BB962C8B-B14F-4D97-AF65-F5344CB8AC3E}">
        <p14:creationId xmlns:p14="http://schemas.microsoft.com/office/powerpoint/2010/main" val="406930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0EE95E-628B-465E-B555-86EABCAF147C}"/>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u="sng">
                <a:solidFill>
                  <a:srgbClr val="FFFFFF"/>
                </a:solidFill>
              </a:rPr>
              <a:t>Popular Cryptocurrencies</a:t>
            </a:r>
          </a:p>
        </p:txBody>
      </p:sp>
      <p:cxnSp>
        <p:nvCxnSpPr>
          <p:cNvPr id="19"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3" descr="A screenshot of a cell phone&#10;&#10;Description generated with very high confidence">
            <a:extLst>
              <a:ext uri="{FF2B5EF4-FFF2-40B4-BE49-F238E27FC236}">
                <a16:creationId xmlns:a16="http://schemas.microsoft.com/office/drawing/2014/main" id="{B3EBBC93-AD15-4E71-984B-19513E04B657}"/>
              </a:ext>
            </a:extLst>
          </p:cNvPr>
          <p:cNvPicPr>
            <a:picLocks noChangeAspect="1"/>
          </p:cNvPicPr>
          <p:nvPr/>
        </p:nvPicPr>
        <p:blipFill>
          <a:blip r:embed="rId3"/>
          <a:stretch>
            <a:fillRect/>
          </a:stretch>
        </p:blipFill>
        <p:spPr>
          <a:xfrm>
            <a:off x="1507533" y="2191302"/>
            <a:ext cx="3347052" cy="4032595"/>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1CC8156-223E-497A-9358-531A333B10A6}"/>
              </a:ext>
            </a:extLst>
          </p:cNvPr>
          <p:cNvPicPr>
            <a:picLocks noChangeAspect="1"/>
          </p:cNvPicPr>
          <p:nvPr/>
        </p:nvPicPr>
        <p:blipFill rotWithShape="1">
          <a:blip r:embed="rId4"/>
          <a:srcRect l="10157" t="14861" r="77500" b="11389"/>
          <a:stretch/>
        </p:blipFill>
        <p:spPr>
          <a:xfrm>
            <a:off x="8521619" y="2240730"/>
            <a:ext cx="1376133" cy="4625131"/>
          </a:xfrm>
          <a:prstGeom prst="rect">
            <a:avLst/>
          </a:prstGeom>
        </p:spPr>
      </p:pic>
      <p:sp>
        <p:nvSpPr>
          <p:cNvPr id="5" name="Footer Placeholder 4">
            <a:extLst>
              <a:ext uri="{FF2B5EF4-FFF2-40B4-BE49-F238E27FC236}">
                <a16:creationId xmlns:a16="http://schemas.microsoft.com/office/drawing/2014/main" id="{E07E0B02-39D0-4482-B915-E4E32F39FB66}"/>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www.GBAglobal.org</a:t>
            </a:r>
          </a:p>
        </p:txBody>
      </p:sp>
      <p:sp>
        <p:nvSpPr>
          <p:cNvPr id="6" name="Slide Number Placeholder 5">
            <a:extLst>
              <a:ext uri="{FF2B5EF4-FFF2-40B4-BE49-F238E27FC236}">
                <a16:creationId xmlns:a16="http://schemas.microsoft.com/office/drawing/2014/main" id="{1A8D01FA-0A72-4E0A-A468-417F4F330339}"/>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B8F76141-A522-4F90-BDB2-A159F9DA2835}" type="slidenum">
              <a:rPr lang="en-US">
                <a:solidFill>
                  <a:srgbClr val="898989"/>
                </a:solidFill>
              </a:rPr>
              <a:pPr>
                <a:spcAft>
                  <a:spcPts val="600"/>
                </a:spcAft>
              </a:pPr>
              <a:t>49</a:t>
            </a:fld>
            <a:endParaRPr lang="en-US">
              <a:solidFill>
                <a:srgbClr val="898989"/>
              </a:solidFill>
            </a:endParaRPr>
          </a:p>
        </p:txBody>
      </p:sp>
    </p:spTree>
    <p:extLst>
      <p:ext uri="{BB962C8B-B14F-4D97-AF65-F5344CB8AC3E}">
        <p14:creationId xmlns:p14="http://schemas.microsoft.com/office/powerpoint/2010/main" val="1351035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C9FDF-39FD-4E45-B38D-DEABEBA1ACE4}"/>
              </a:ext>
            </a:extLst>
          </p:cNvPr>
          <p:cNvSpPr>
            <a:spLocks noGrp="1"/>
          </p:cNvSpPr>
          <p:nvPr>
            <p:ph type="title"/>
          </p:nvPr>
        </p:nvSpPr>
        <p:spPr>
          <a:xfrm>
            <a:off x="415601" y="440131"/>
            <a:ext cx="11360799" cy="810400"/>
          </a:xfrm>
        </p:spPr>
        <p:txBody>
          <a:bodyPr/>
          <a:lstStyle/>
          <a:p>
            <a:r>
              <a:rPr lang="en-US" sz="3200" dirty="0"/>
              <a:t>About the Government Blockchain Association</a:t>
            </a:r>
          </a:p>
        </p:txBody>
      </p:sp>
      <p:sp>
        <p:nvSpPr>
          <p:cNvPr id="8" name="Text Placeholder 7">
            <a:extLst>
              <a:ext uri="{FF2B5EF4-FFF2-40B4-BE49-F238E27FC236}">
                <a16:creationId xmlns:a16="http://schemas.microsoft.com/office/drawing/2014/main" id="{21985196-4F38-46D9-BF42-75B84608E048}"/>
              </a:ext>
            </a:extLst>
          </p:cNvPr>
          <p:cNvSpPr>
            <a:spLocks noGrp="1"/>
          </p:cNvSpPr>
          <p:nvPr>
            <p:ph type="body" idx="1"/>
          </p:nvPr>
        </p:nvSpPr>
        <p:spPr>
          <a:xfrm>
            <a:off x="415601" y="1379545"/>
            <a:ext cx="5333199" cy="4452000"/>
          </a:xfrm>
        </p:spPr>
        <p:txBody>
          <a:bodyPr>
            <a:normAutofit lnSpcReduction="10000"/>
          </a:bodyPr>
          <a:lstStyle/>
          <a:p>
            <a:pPr>
              <a:lnSpc>
                <a:spcPct val="100000"/>
              </a:lnSpc>
              <a:spcBef>
                <a:spcPts val="800"/>
              </a:spcBef>
              <a:spcAft>
                <a:spcPts val="800"/>
              </a:spcAft>
            </a:pPr>
            <a:r>
              <a:rPr lang="en-US" sz="2133" dirty="0"/>
              <a:t>Working Groups</a:t>
            </a:r>
          </a:p>
          <a:p>
            <a:pPr marL="380990" indent="-380990">
              <a:lnSpc>
                <a:spcPct val="100000"/>
              </a:lnSpc>
              <a:spcBef>
                <a:spcPts val="800"/>
              </a:spcBef>
              <a:spcAft>
                <a:spcPts val="800"/>
              </a:spcAft>
              <a:buFont typeface="Arial" panose="020B0604020202020204" pitchFamily="34" charset="0"/>
              <a:buChar char="•"/>
            </a:pPr>
            <a:r>
              <a:rPr lang="en-US" dirty="0"/>
              <a:t>Contract Management</a:t>
            </a:r>
          </a:p>
          <a:p>
            <a:pPr marL="380990" indent="-380990">
              <a:lnSpc>
                <a:spcPct val="100000"/>
              </a:lnSpc>
              <a:spcBef>
                <a:spcPts val="800"/>
              </a:spcBef>
              <a:spcAft>
                <a:spcPts val="800"/>
              </a:spcAft>
              <a:buFont typeface="Arial" panose="020B0604020202020204" pitchFamily="34" charset="0"/>
              <a:buChar char="•"/>
            </a:pPr>
            <a:r>
              <a:rPr lang="en-US" dirty="0"/>
              <a:t>Financial Oversight</a:t>
            </a:r>
          </a:p>
          <a:p>
            <a:pPr marL="380990" indent="-380990">
              <a:lnSpc>
                <a:spcPct val="100000"/>
              </a:lnSpc>
              <a:spcBef>
                <a:spcPts val="800"/>
              </a:spcBef>
              <a:spcAft>
                <a:spcPts val="800"/>
              </a:spcAft>
              <a:buFont typeface="Arial" panose="020B0604020202020204" pitchFamily="34" charset="0"/>
              <a:buChar char="•"/>
            </a:pPr>
            <a:r>
              <a:rPr lang="en-US" dirty="0"/>
              <a:t>Cryptocurrency Economic Analysis</a:t>
            </a:r>
          </a:p>
          <a:p>
            <a:pPr marL="380990" indent="-380990">
              <a:lnSpc>
                <a:spcPct val="100000"/>
              </a:lnSpc>
              <a:spcBef>
                <a:spcPts val="800"/>
              </a:spcBef>
              <a:spcAft>
                <a:spcPts val="800"/>
              </a:spcAft>
              <a:buFont typeface="Arial" panose="020B0604020202020204" pitchFamily="34" charset="0"/>
              <a:buChar char="•"/>
            </a:pPr>
            <a:r>
              <a:rPr lang="en-US" dirty="0"/>
              <a:t>Cybersecurity</a:t>
            </a:r>
          </a:p>
          <a:p>
            <a:pPr marL="380990" indent="-380990">
              <a:lnSpc>
                <a:spcPct val="100000"/>
              </a:lnSpc>
              <a:spcBef>
                <a:spcPts val="800"/>
              </a:spcBef>
              <a:spcAft>
                <a:spcPts val="800"/>
              </a:spcAft>
              <a:buFont typeface="Arial" panose="020B0604020202020204" pitchFamily="34" charset="0"/>
              <a:buChar char="•"/>
            </a:pPr>
            <a:r>
              <a:rPr lang="en-US" dirty="0"/>
              <a:t>Education</a:t>
            </a:r>
          </a:p>
          <a:p>
            <a:pPr marL="380990" indent="-380990">
              <a:lnSpc>
                <a:spcPct val="100000"/>
              </a:lnSpc>
              <a:spcBef>
                <a:spcPts val="800"/>
              </a:spcBef>
              <a:spcAft>
                <a:spcPts val="800"/>
              </a:spcAft>
              <a:buFont typeface="Arial" panose="020B0604020202020204" pitchFamily="34" charset="0"/>
              <a:buChar char="•"/>
            </a:pPr>
            <a:r>
              <a:rPr lang="en-US" dirty="0"/>
              <a:t>Land Titling</a:t>
            </a:r>
          </a:p>
          <a:p>
            <a:pPr marL="380990" indent="-380990">
              <a:lnSpc>
                <a:spcPct val="100000"/>
              </a:lnSpc>
              <a:spcBef>
                <a:spcPts val="800"/>
              </a:spcBef>
              <a:spcAft>
                <a:spcPts val="800"/>
              </a:spcAft>
              <a:buFont typeface="Arial" panose="020B0604020202020204" pitchFamily="34" charset="0"/>
              <a:buChar char="•"/>
            </a:pPr>
            <a:r>
              <a:rPr lang="en-US" dirty="0"/>
              <a:t>Government Ontology</a:t>
            </a:r>
          </a:p>
          <a:p>
            <a:pPr marL="380990" indent="-380990">
              <a:lnSpc>
                <a:spcPct val="100000"/>
              </a:lnSpc>
              <a:spcBef>
                <a:spcPts val="800"/>
              </a:spcBef>
              <a:spcAft>
                <a:spcPts val="800"/>
              </a:spcAft>
              <a:buFont typeface="Arial" panose="020B0604020202020204" pitchFamily="34" charset="0"/>
              <a:buChar char="•"/>
            </a:pPr>
            <a:r>
              <a:rPr lang="en-US" dirty="0"/>
              <a:t>Legal &amp; Legislative</a:t>
            </a:r>
          </a:p>
          <a:p>
            <a:pPr>
              <a:spcBef>
                <a:spcPts val="800"/>
              </a:spcBef>
              <a:spcAft>
                <a:spcPts val="800"/>
              </a:spcAft>
            </a:pPr>
            <a:endParaRPr lang="en-US" dirty="0"/>
          </a:p>
        </p:txBody>
      </p:sp>
      <p:sp>
        <p:nvSpPr>
          <p:cNvPr id="9" name="Text Placeholder 8">
            <a:extLst>
              <a:ext uri="{FF2B5EF4-FFF2-40B4-BE49-F238E27FC236}">
                <a16:creationId xmlns:a16="http://schemas.microsoft.com/office/drawing/2014/main" id="{9FA1D7A8-BBE9-4E22-80B0-B8775D739EAC}"/>
              </a:ext>
            </a:extLst>
          </p:cNvPr>
          <p:cNvSpPr>
            <a:spLocks noGrp="1"/>
          </p:cNvSpPr>
          <p:nvPr>
            <p:ph type="body" idx="2"/>
          </p:nvPr>
        </p:nvSpPr>
        <p:spPr>
          <a:xfrm>
            <a:off x="6443201" y="1379545"/>
            <a:ext cx="5333199" cy="4452000"/>
          </a:xfrm>
        </p:spPr>
        <p:txBody>
          <a:bodyPr/>
          <a:lstStyle/>
          <a:p>
            <a:pPr>
              <a:lnSpc>
                <a:spcPct val="100000"/>
              </a:lnSpc>
              <a:spcBef>
                <a:spcPts val="800"/>
              </a:spcBef>
              <a:spcAft>
                <a:spcPts val="800"/>
              </a:spcAft>
            </a:pPr>
            <a:r>
              <a:rPr lang="en-US" sz="2133" dirty="0"/>
              <a:t>Working Groups</a:t>
            </a:r>
          </a:p>
          <a:p>
            <a:pPr marL="380990" indent="-380990">
              <a:lnSpc>
                <a:spcPct val="100000"/>
              </a:lnSpc>
              <a:spcBef>
                <a:spcPts val="800"/>
              </a:spcBef>
              <a:spcAft>
                <a:spcPts val="800"/>
              </a:spcAft>
              <a:buFont typeface="Arial" panose="020B0604020202020204" pitchFamily="34" charset="0"/>
              <a:buChar char="•"/>
            </a:pPr>
            <a:r>
              <a:rPr lang="en-US" dirty="0"/>
              <a:t>Healthcare</a:t>
            </a:r>
          </a:p>
          <a:p>
            <a:pPr marL="380990" indent="-380990">
              <a:lnSpc>
                <a:spcPct val="100000"/>
              </a:lnSpc>
              <a:spcBef>
                <a:spcPts val="800"/>
              </a:spcBef>
              <a:spcAft>
                <a:spcPts val="800"/>
              </a:spcAft>
              <a:buFont typeface="Arial" panose="020B0604020202020204" pitchFamily="34" charset="0"/>
              <a:buChar char="•"/>
            </a:pPr>
            <a:r>
              <a:rPr lang="en-US" dirty="0"/>
              <a:t>Software Product &amp; License Management</a:t>
            </a:r>
          </a:p>
          <a:p>
            <a:pPr marL="380990" indent="-380990">
              <a:lnSpc>
                <a:spcPct val="100000"/>
              </a:lnSpc>
              <a:spcBef>
                <a:spcPts val="800"/>
              </a:spcBef>
              <a:spcAft>
                <a:spcPts val="800"/>
              </a:spcAft>
              <a:buFont typeface="Arial" panose="020B0604020202020204" pitchFamily="34" charset="0"/>
              <a:buChar char="•"/>
            </a:pPr>
            <a:r>
              <a:rPr lang="en-US" dirty="0"/>
              <a:t>Smart City</a:t>
            </a:r>
          </a:p>
          <a:p>
            <a:pPr marL="380990" indent="-380990">
              <a:lnSpc>
                <a:spcPct val="100000"/>
              </a:lnSpc>
              <a:spcBef>
                <a:spcPts val="800"/>
              </a:spcBef>
              <a:spcAft>
                <a:spcPts val="800"/>
              </a:spcAft>
              <a:buFont typeface="Arial" panose="020B0604020202020204" pitchFamily="34" charset="0"/>
              <a:buChar char="•"/>
            </a:pPr>
            <a:r>
              <a:rPr lang="en-US" dirty="0"/>
              <a:t>Supply Chain</a:t>
            </a:r>
          </a:p>
          <a:p>
            <a:pPr marL="380990" indent="-380990">
              <a:lnSpc>
                <a:spcPct val="100000"/>
              </a:lnSpc>
              <a:spcBef>
                <a:spcPts val="800"/>
              </a:spcBef>
              <a:spcAft>
                <a:spcPts val="800"/>
              </a:spcAft>
              <a:buFont typeface="Arial" panose="020B0604020202020204" pitchFamily="34" charset="0"/>
              <a:buChar char="•"/>
            </a:pPr>
            <a:r>
              <a:rPr lang="en-US" dirty="0"/>
              <a:t>Voting</a:t>
            </a:r>
          </a:p>
          <a:p>
            <a:pPr>
              <a:spcBef>
                <a:spcPts val="800"/>
              </a:spcBef>
              <a:spcAft>
                <a:spcPts val="800"/>
              </a:spcAft>
            </a:pPr>
            <a:endParaRPr lang="en-US" dirty="0"/>
          </a:p>
        </p:txBody>
      </p:sp>
      <p:sp>
        <p:nvSpPr>
          <p:cNvPr id="4" name="Slide Number Placeholder 3">
            <a:extLst>
              <a:ext uri="{FF2B5EF4-FFF2-40B4-BE49-F238E27FC236}">
                <a16:creationId xmlns:a16="http://schemas.microsoft.com/office/drawing/2014/main" id="{53B501BB-FF0A-406D-AD9C-C70241E48210}"/>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5</a:t>
            </a:fld>
            <a:endParaRPr lang="en" sz="1867" dirty="0">
              <a:solidFill>
                <a:srgbClr val="000000"/>
              </a:solidFill>
              <a:latin typeface="Arial"/>
              <a:ea typeface="Arial"/>
              <a:cs typeface="Arial"/>
              <a:sym typeface="Arial"/>
            </a:endParaRPr>
          </a:p>
        </p:txBody>
      </p:sp>
      <p:pic>
        <p:nvPicPr>
          <p:cNvPr id="2050" name="Picture 2" descr="Image result for training">
            <a:extLst>
              <a:ext uri="{FF2B5EF4-FFF2-40B4-BE49-F238E27FC236}">
                <a16:creationId xmlns:a16="http://schemas.microsoft.com/office/drawing/2014/main" id="{89F72CCE-9A5B-42C3-A946-FFF1100AB49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1823" y="4800458"/>
            <a:ext cx="2704199" cy="2057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certification">
            <a:extLst>
              <a:ext uri="{FF2B5EF4-FFF2-40B4-BE49-F238E27FC236}">
                <a16:creationId xmlns:a16="http://schemas.microsoft.com/office/drawing/2014/main" id="{E9BC9AA4-11D7-47E4-9614-D93042D566B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6987" y="2879255"/>
            <a:ext cx="2674195" cy="16629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onference">
            <a:extLst>
              <a:ext uri="{FF2B5EF4-FFF2-40B4-BE49-F238E27FC236}">
                <a16:creationId xmlns:a16="http://schemas.microsoft.com/office/drawing/2014/main" id="{FC7EECA1-7550-4B90-A444-7FB4B07E6E9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054" y="1220305"/>
            <a:ext cx="2533113" cy="15961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ublications">
            <a:extLst>
              <a:ext uri="{FF2B5EF4-FFF2-40B4-BE49-F238E27FC236}">
                <a16:creationId xmlns:a16="http://schemas.microsoft.com/office/drawing/2014/main" id="{29277095-1926-4401-931D-5E53B3384AFC}"/>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85198" y="3218288"/>
            <a:ext cx="1737893" cy="14491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map&#10;&#10;Description automatically generated">
            <a:extLst>
              <a:ext uri="{FF2B5EF4-FFF2-40B4-BE49-F238E27FC236}">
                <a16:creationId xmlns:a16="http://schemas.microsoft.com/office/drawing/2014/main" id="{27BA3B32-E6B9-41CF-8B8B-14FEA600E1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3093" y="4435132"/>
            <a:ext cx="5128311" cy="2388032"/>
          </a:xfrm>
          <a:prstGeom prst="rect">
            <a:avLst/>
          </a:prstGeom>
        </p:spPr>
      </p:pic>
    </p:spTree>
    <p:extLst>
      <p:ext uri="{BB962C8B-B14F-4D97-AF65-F5344CB8AC3E}">
        <p14:creationId xmlns:p14="http://schemas.microsoft.com/office/powerpoint/2010/main" val="586923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EE95E-628B-465E-B555-86EABCAF147C}"/>
              </a:ext>
            </a:extLst>
          </p:cNvPr>
          <p:cNvSpPr>
            <a:spLocks noGrp="1"/>
          </p:cNvSpPr>
          <p:nvPr>
            <p:ph type="title"/>
          </p:nvPr>
        </p:nvSpPr>
        <p:spPr>
          <a:xfrm>
            <a:off x="804672" y="1412489"/>
            <a:ext cx="2871095" cy="2156621"/>
          </a:xfrm>
        </p:spPr>
        <p:txBody>
          <a:bodyPr anchor="t">
            <a:normAutofit/>
          </a:bodyPr>
          <a:lstStyle/>
          <a:p>
            <a:pPr>
              <a:spcBef>
                <a:spcPts val="1000"/>
              </a:spcBef>
            </a:pPr>
            <a:r>
              <a:rPr lang="en-US" sz="3600" b="1" u="sng" kern="0">
                <a:solidFill>
                  <a:srgbClr val="FFFFFF"/>
                </a:solidFill>
              </a:rPr>
              <a:t>Where Do They Come From?  ERC20 Tokens </a:t>
            </a:r>
          </a:p>
        </p:txBody>
      </p:sp>
      <p:sp>
        <p:nvSpPr>
          <p:cNvPr id="3" name="Content Placeholder 2">
            <a:extLst>
              <a:ext uri="{FF2B5EF4-FFF2-40B4-BE49-F238E27FC236}">
                <a16:creationId xmlns:a16="http://schemas.microsoft.com/office/drawing/2014/main" id="{9B90C555-D5F4-4875-B824-DA9702C4F08A}"/>
              </a:ext>
            </a:extLst>
          </p:cNvPr>
          <p:cNvSpPr>
            <a:spLocks noGrp="1"/>
          </p:cNvSpPr>
          <p:nvPr>
            <p:ph sz="half" idx="1"/>
          </p:nvPr>
        </p:nvSpPr>
        <p:spPr>
          <a:xfrm>
            <a:off x="5198993" y="1412489"/>
            <a:ext cx="2926080" cy="4363844"/>
          </a:xfrm>
        </p:spPr>
        <p:txBody>
          <a:bodyPr vert="horz" lIns="91440" tIns="45720" rIns="91440" bIns="45720" rtlCol="0">
            <a:normAutofit/>
          </a:bodyPr>
          <a:lstStyle/>
          <a:p>
            <a:r>
              <a:rPr lang="en-US" sz="1100"/>
              <a:t>Ethereum Request for Comments (ERC)</a:t>
            </a:r>
          </a:p>
          <a:p>
            <a:r>
              <a:rPr lang="en-US" sz="1100"/>
              <a:t>Over 21,000 ERC20 token contracts (Jan 2018)</a:t>
            </a:r>
          </a:p>
          <a:p>
            <a:r>
              <a:rPr lang="en-US" sz="1100"/>
              <a:t>Examples:</a:t>
            </a:r>
          </a:p>
          <a:p>
            <a:pPr lvl="1"/>
            <a:r>
              <a:rPr lang="en-US" sz="1100"/>
              <a:t>EOS, Sirin Labs, Bancor, Quash, and BANKEX raising over $70 million each.</a:t>
            </a:r>
          </a:p>
          <a:p>
            <a:pPr lvl="1"/>
            <a:r>
              <a:rPr lang="en-US" sz="1100"/>
              <a:t>Mercury Protocol's Global Messaging Token is an example of an application based on ERC20 tokens.</a:t>
            </a:r>
          </a:p>
          <a:p>
            <a:endParaRPr lang="en-US" sz="1100"/>
          </a:p>
          <a:p>
            <a:r>
              <a:rPr lang="en-US" sz="1100"/>
              <a:t>ERC20 tokens use 'gas' to process transactions.</a:t>
            </a:r>
          </a:p>
          <a:p>
            <a:r>
              <a:rPr lang="en-US" sz="1100"/>
              <a:t>Gas is purchased using ethereum. </a:t>
            </a:r>
          </a:p>
          <a:p>
            <a:r>
              <a:rPr lang="en-US" sz="1100"/>
              <a:t>Transactions with more gas will be prioritized by the blockchain network and processed more quickly.</a:t>
            </a:r>
          </a:p>
          <a:p>
            <a:pPr>
              <a:buNone/>
            </a:pPr>
            <a:r>
              <a:rPr lang="en-US" sz="1100"/>
              <a:t>.</a:t>
            </a:r>
          </a:p>
          <a:p>
            <a:pPr marL="0" indent="0">
              <a:buNone/>
            </a:pPr>
            <a:endParaRPr lang="en-US" sz="1100"/>
          </a:p>
        </p:txBody>
      </p:sp>
      <p:sp>
        <p:nvSpPr>
          <p:cNvPr id="5" name="Content Placeholder 4">
            <a:extLst>
              <a:ext uri="{FF2B5EF4-FFF2-40B4-BE49-F238E27FC236}">
                <a16:creationId xmlns:a16="http://schemas.microsoft.com/office/drawing/2014/main" id="{CA412785-8964-427F-A21B-588C5EFEBCF0}"/>
              </a:ext>
            </a:extLst>
          </p:cNvPr>
          <p:cNvSpPr>
            <a:spLocks noGrp="1"/>
          </p:cNvSpPr>
          <p:nvPr>
            <p:ph sz="half" idx="2"/>
          </p:nvPr>
        </p:nvSpPr>
        <p:spPr>
          <a:xfrm>
            <a:off x="8451604" y="1412489"/>
            <a:ext cx="2926080" cy="4363844"/>
          </a:xfrm>
        </p:spPr>
        <p:txBody>
          <a:bodyPr vert="horz" lIns="91440" tIns="45720" rIns="91440" bIns="45720" rtlCol="0">
            <a:normAutofit/>
          </a:bodyPr>
          <a:lstStyle/>
          <a:p>
            <a:pPr marL="0" indent="0">
              <a:buNone/>
            </a:pPr>
            <a:r>
              <a:rPr lang="en-US" sz="1000"/>
              <a:t>Creating a new cryptocurency / token (economy)</a:t>
            </a:r>
          </a:p>
          <a:p>
            <a:pPr marL="514350" indent="-514350">
              <a:buAutoNum type="arabicPeriod"/>
            </a:pPr>
            <a:r>
              <a:rPr lang="en-US" sz="1000"/>
              <a:t>totalSupply [Get the total token supply]</a:t>
            </a:r>
          </a:p>
          <a:p>
            <a:pPr marL="514350" indent="-514350">
              <a:buAutoNum type="arabicPeriod"/>
            </a:pPr>
            <a:r>
              <a:rPr lang="en-US" sz="1000"/>
              <a:t>balanceOf(address _owner) constant returns (uint256 balance) [Get the account balance of another account with address _owner]</a:t>
            </a:r>
          </a:p>
          <a:p>
            <a:pPr marL="514350" indent="-514350">
              <a:buAutoNum type="arabicPeriod"/>
            </a:pPr>
            <a:r>
              <a:rPr lang="en-US" sz="1000"/>
              <a:t>transfer(address _to, uint256 _value) returns (bool success) [Send _value amount of tokens to address _to]</a:t>
            </a:r>
          </a:p>
          <a:p>
            <a:pPr marL="514350" indent="-514350">
              <a:buAutoNum type="arabicPeriod"/>
            </a:pPr>
            <a:r>
              <a:rPr lang="en-US" sz="1000"/>
              <a:t>transferFrom(address _from, address _to, uint256 _value) returns (bool success)[Send _value amount of tokens from address _from to address _to]</a:t>
            </a:r>
          </a:p>
          <a:p>
            <a:pPr marL="514350" indent="-514350">
              <a:buAutoNum type="arabicPeriod"/>
            </a:pPr>
            <a:r>
              <a:rPr lang="en-US" sz="1000"/>
              <a:t>approve(address _spender, uint256 _value) returns (bool success) [Allow _spender to withdraw from your account, multiple times, up to the _value amount. If this function is called again it overwrites the current allowance with _value]</a:t>
            </a:r>
          </a:p>
          <a:p>
            <a:pPr marL="514350" indent="-514350">
              <a:buAutoNum type="arabicPeriod"/>
            </a:pPr>
            <a:r>
              <a:rPr lang="en-US" sz="1000"/>
              <a:t>allowance(address *_owner*, address *_spender*) constant returns (uint256 remaining) [Returns the amount which _spender is still allowed to withdraw from _owner]</a:t>
            </a:r>
          </a:p>
        </p:txBody>
      </p:sp>
      <p:sp>
        <p:nvSpPr>
          <p:cNvPr id="6" name="Footer Placeholder 5">
            <a:extLst>
              <a:ext uri="{FF2B5EF4-FFF2-40B4-BE49-F238E27FC236}">
                <a16:creationId xmlns:a16="http://schemas.microsoft.com/office/drawing/2014/main" id="{042AB9BB-A669-45F4-B176-873491145EC1}"/>
              </a:ext>
            </a:extLst>
          </p:cNvPr>
          <p:cNvSpPr>
            <a:spLocks noGrp="1"/>
          </p:cNvSpPr>
          <p:nvPr>
            <p:ph type="ftr" sz="quarter" idx="11"/>
          </p:nvPr>
        </p:nvSpPr>
        <p:spPr>
          <a:xfrm>
            <a:off x="4209866" y="6171998"/>
            <a:ext cx="6649579" cy="365125"/>
          </a:xfrm>
        </p:spPr>
        <p:txBody>
          <a:bodyPr>
            <a:normAutofit/>
          </a:bodyPr>
          <a:lstStyle/>
          <a:p>
            <a:pPr algn="r">
              <a:spcAft>
                <a:spcPts val="600"/>
              </a:spcAft>
            </a:pPr>
            <a:r>
              <a:rPr lang="en-US" sz="1100">
                <a:solidFill>
                  <a:schemeClr val="tx1">
                    <a:alpha val="80000"/>
                  </a:schemeClr>
                </a:solidFill>
              </a:rPr>
              <a:t>www.GBAglobal.org</a:t>
            </a:r>
          </a:p>
        </p:txBody>
      </p:sp>
      <p:sp>
        <p:nvSpPr>
          <p:cNvPr id="7" name="Slide Number Placeholder 6">
            <a:extLst>
              <a:ext uri="{FF2B5EF4-FFF2-40B4-BE49-F238E27FC236}">
                <a16:creationId xmlns:a16="http://schemas.microsoft.com/office/drawing/2014/main" id="{F8FE873F-55A8-4B6B-A102-F1A7D1CFFC95}"/>
              </a:ext>
            </a:extLst>
          </p:cNvPr>
          <p:cNvSpPr>
            <a:spLocks noGrp="1"/>
          </p:cNvSpPr>
          <p:nvPr>
            <p:ph type="sldNum" sz="quarter" idx="12"/>
          </p:nvPr>
        </p:nvSpPr>
        <p:spPr>
          <a:xfrm>
            <a:off x="10969461" y="6080241"/>
            <a:ext cx="548640" cy="548640"/>
          </a:xfrm>
          <a:prstGeom prst="ellipse">
            <a:avLst/>
          </a:prstGeom>
          <a:solidFill>
            <a:srgbClr val="7F7F7F"/>
          </a:solidFill>
        </p:spPr>
        <p:txBody>
          <a:bodyPr>
            <a:normAutofit/>
          </a:bodyPr>
          <a:lstStyle/>
          <a:p>
            <a:pPr algn="ctr">
              <a:spcAft>
                <a:spcPts val="600"/>
              </a:spcAft>
            </a:pPr>
            <a:fld id="{B8F76141-A522-4F90-BDB2-A159F9DA2835}" type="slidenum">
              <a:rPr lang="en-US">
                <a:solidFill>
                  <a:srgbClr val="FFFFFF"/>
                </a:solidFill>
              </a:rPr>
              <a:pPr algn="ctr">
                <a:spcAft>
                  <a:spcPts val="600"/>
                </a:spcAft>
              </a:pPr>
              <a:t>50</a:t>
            </a:fld>
            <a:endParaRPr lang="en-US">
              <a:solidFill>
                <a:srgbClr val="FFFFFF"/>
              </a:solidFill>
            </a:endParaRPr>
          </a:p>
        </p:txBody>
      </p:sp>
    </p:spTree>
    <p:extLst>
      <p:ext uri="{BB962C8B-B14F-4D97-AF65-F5344CB8AC3E}">
        <p14:creationId xmlns:p14="http://schemas.microsoft.com/office/powerpoint/2010/main" val="419356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4292" y="513612"/>
            <a:ext cx="9894133" cy="1031216"/>
          </a:xfrm>
        </p:spPr>
        <p:txBody>
          <a:bodyPr anchor="b">
            <a:normAutofit/>
          </a:bodyPr>
          <a:lstStyle/>
          <a:p>
            <a:r>
              <a:rPr lang="en-US"/>
              <a:t>Supporting Tools</a:t>
            </a:r>
            <a:endParaRPr lang="en-US" dirty="0"/>
          </a:p>
        </p:txBody>
      </p:sp>
      <p:pic>
        <p:nvPicPr>
          <p:cNvPr id="8" name="Picture 7">
            <a:extLst>
              <a:ext uri="{FF2B5EF4-FFF2-40B4-BE49-F238E27FC236}">
                <a16:creationId xmlns:a16="http://schemas.microsoft.com/office/drawing/2014/main" id="{2B162B2D-B1D3-4211-A284-2FD0F606E18C}"/>
              </a:ext>
            </a:extLst>
          </p:cNvPr>
          <p:cNvPicPr>
            <a:picLocks noChangeAspect="1"/>
          </p:cNvPicPr>
          <p:nvPr/>
        </p:nvPicPr>
        <p:blipFill rotWithShape="1">
          <a:blip r:embed="rId2"/>
          <a:srcRect l="26250" t="40833" r="55703" b="27639"/>
          <a:stretch/>
        </p:blipFill>
        <p:spPr>
          <a:xfrm>
            <a:off x="2646968" y="2589086"/>
            <a:ext cx="2804032" cy="2755478"/>
          </a:xfrm>
          <a:prstGeom prst="rect">
            <a:avLst/>
          </a:prstGeom>
        </p:spPr>
      </p:pic>
      <p:sp>
        <p:nvSpPr>
          <p:cNvPr id="13" name="Freeform: Shape 12">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9" name="Freeform: Shape 14">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7781373" y="2279151"/>
            <a:ext cx="3627063" cy="3387145"/>
          </a:xfrm>
        </p:spPr>
        <p:txBody>
          <a:bodyPr anchor="ctr">
            <a:normAutofit/>
          </a:bodyPr>
          <a:lstStyle/>
          <a:p>
            <a:r>
              <a:rPr lang="en-US" sz="1700"/>
              <a:t>Tools being developed to support new cryptocurrencies and blockchains</a:t>
            </a:r>
          </a:p>
          <a:p>
            <a:endParaRPr lang="en-US" sz="1700"/>
          </a:p>
          <a:p>
            <a:pPr marL="0" indent="0">
              <a:buNone/>
            </a:pPr>
            <a:r>
              <a:rPr lang="en-US" sz="1700"/>
              <a:t>SIMBA Chain (Free for GBA members)</a:t>
            </a:r>
          </a:p>
          <a:p>
            <a:r>
              <a:rPr lang="en-US" sz="1700"/>
              <a:t>Easy-to-use platform</a:t>
            </a:r>
          </a:p>
          <a:p>
            <a:r>
              <a:rPr lang="en-US" sz="1700"/>
              <a:t>For users, developers, government, and enterprises</a:t>
            </a:r>
          </a:p>
          <a:p>
            <a:r>
              <a:rPr lang="en-US" sz="1700"/>
              <a:t>Quickly deploy blockchain dapps for iOS, Android, and the web</a:t>
            </a:r>
          </a:p>
          <a:p>
            <a:pPr marL="0" indent="0">
              <a:buNone/>
            </a:pPr>
            <a:endParaRPr lang="en-US" sz="1700"/>
          </a:p>
        </p:txBody>
      </p:sp>
      <p:sp>
        <p:nvSpPr>
          <p:cNvPr id="4" name="Footer Placeholder 3"/>
          <p:cNvSpPr>
            <a:spLocks noGrp="1"/>
          </p:cNvSpPr>
          <p:nvPr>
            <p:ph type="ftr" sz="quarter" idx="11"/>
          </p:nvPr>
        </p:nvSpPr>
        <p:spPr>
          <a:xfrm>
            <a:off x="4038600" y="6356350"/>
            <a:ext cx="4114800" cy="365125"/>
          </a:xfrm>
        </p:spPr>
        <p:txBody>
          <a:bodyPr>
            <a:normAutofit/>
          </a:bodyPr>
          <a:lstStyle/>
          <a:p>
            <a:pPr>
              <a:spcAft>
                <a:spcPts val="600"/>
              </a:spcAft>
            </a:pPr>
            <a:r>
              <a:rPr lang="en-US">
                <a:solidFill>
                  <a:prstClr val="black">
                    <a:tint val="75000"/>
                  </a:prstClr>
                </a:solidFill>
              </a:rPr>
              <a:t>www.GBAglobal.org</a:t>
            </a:r>
          </a:p>
        </p:txBody>
      </p:sp>
      <p:sp>
        <p:nvSpPr>
          <p:cNvPr id="5" name="Slide Number Placeholder 4"/>
          <p:cNvSpPr>
            <a:spLocks noGrp="1"/>
          </p:cNvSpPr>
          <p:nvPr>
            <p:ph type="sldNum" sz="quarter" idx="12"/>
          </p:nvPr>
        </p:nvSpPr>
        <p:spPr>
          <a:xfrm>
            <a:off x="8610600" y="6356350"/>
            <a:ext cx="2743200" cy="365125"/>
          </a:xfrm>
        </p:spPr>
        <p:txBody>
          <a:bodyPr>
            <a:normAutofit/>
          </a:bodyPr>
          <a:lstStyle/>
          <a:p>
            <a:pPr>
              <a:spcAft>
                <a:spcPts val="600"/>
              </a:spcAft>
            </a:pPr>
            <a:fld id="{B8F76141-A522-4F90-BDB2-A159F9DA2835}" type="slidenum">
              <a:rPr lang="en-US">
                <a:solidFill>
                  <a:prstClr val="black">
                    <a:tint val="75000"/>
                  </a:prstClr>
                </a:solidFill>
              </a:rPr>
              <a:pPr>
                <a:spcAft>
                  <a:spcPts val="600"/>
                </a:spcAft>
              </a:pPr>
              <a:t>51</a:t>
            </a:fld>
            <a:endParaRPr lang="en-US">
              <a:solidFill>
                <a:prstClr val="black">
                  <a:tint val="75000"/>
                </a:prstClr>
              </a:solidFill>
            </a:endParaRPr>
          </a:p>
        </p:txBody>
      </p:sp>
    </p:spTree>
    <p:extLst>
      <p:ext uri="{BB962C8B-B14F-4D97-AF65-F5344CB8AC3E}">
        <p14:creationId xmlns:p14="http://schemas.microsoft.com/office/powerpoint/2010/main" val="4258230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E95E-628B-465E-B555-86EABCAF147C}"/>
              </a:ext>
            </a:extLst>
          </p:cNvPr>
          <p:cNvSpPr>
            <a:spLocks noGrp="1"/>
          </p:cNvSpPr>
          <p:nvPr>
            <p:ph type="title"/>
          </p:nvPr>
        </p:nvSpPr>
        <p:spPr>
          <a:xfrm>
            <a:off x="648929" y="629266"/>
            <a:ext cx="3651467" cy="1676603"/>
          </a:xfrm>
        </p:spPr>
        <p:txBody>
          <a:bodyPr>
            <a:normAutofit/>
          </a:bodyPr>
          <a:lstStyle/>
          <a:p>
            <a:r>
              <a:rPr lang="en-US" sz="3400" b="1" u="sng"/>
              <a:t>Who are Members of the Crypto Ecosystem?</a:t>
            </a:r>
          </a:p>
        </p:txBody>
      </p:sp>
      <p:sp>
        <p:nvSpPr>
          <p:cNvPr id="3" name="Content Placeholder 2">
            <a:extLst>
              <a:ext uri="{FF2B5EF4-FFF2-40B4-BE49-F238E27FC236}">
                <a16:creationId xmlns:a16="http://schemas.microsoft.com/office/drawing/2014/main" id="{9B90C555-D5F4-4875-B824-DA9702C4F08A}"/>
              </a:ext>
            </a:extLst>
          </p:cNvPr>
          <p:cNvSpPr>
            <a:spLocks noGrp="1"/>
          </p:cNvSpPr>
          <p:nvPr>
            <p:ph idx="1"/>
          </p:nvPr>
        </p:nvSpPr>
        <p:spPr>
          <a:xfrm>
            <a:off x="648931" y="2438400"/>
            <a:ext cx="3651466" cy="3785419"/>
          </a:xfrm>
        </p:spPr>
        <p:txBody>
          <a:bodyPr vert="horz" lIns="91440" tIns="45720" rIns="91440" bIns="45720" rtlCol="0">
            <a:normAutofit/>
          </a:bodyPr>
          <a:lstStyle/>
          <a:p>
            <a:r>
              <a:rPr lang="en-US" sz="1800"/>
              <a:t>Token Creators</a:t>
            </a:r>
          </a:p>
          <a:p>
            <a:r>
              <a:rPr lang="en-US" sz="1800"/>
              <a:t>Exchanges</a:t>
            </a:r>
          </a:p>
          <a:p>
            <a:r>
              <a:rPr lang="en-US" sz="1800"/>
              <a:t>Wallets</a:t>
            </a:r>
          </a:p>
          <a:p>
            <a:r>
              <a:rPr lang="en-US" sz="1800"/>
              <a:t>Sellers / Buyers</a:t>
            </a:r>
          </a:p>
          <a:p>
            <a:r>
              <a:rPr lang="en-US" sz="1800"/>
              <a:t>Legislators</a:t>
            </a:r>
          </a:p>
          <a:p>
            <a:r>
              <a:rPr lang="en-US" sz="1800"/>
              <a:t>Regulators</a:t>
            </a:r>
          </a:p>
          <a:p>
            <a:endParaRPr lang="en-US" sz="1800"/>
          </a:p>
        </p:txBody>
      </p:sp>
      <p:sp>
        <p:nvSpPr>
          <p:cNvPr id="5" name="Footer Placeholder 4">
            <a:extLst>
              <a:ext uri="{FF2B5EF4-FFF2-40B4-BE49-F238E27FC236}">
                <a16:creationId xmlns:a16="http://schemas.microsoft.com/office/drawing/2014/main" id="{963EE589-2345-4629-AB50-E2DCC6EA1286}"/>
              </a:ext>
            </a:extLst>
          </p:cNvPr>
          <p:cNvSpPr>
            <a:spLocks noGrp="1"/>
          </p:cNvSpPr>
          <p:nvPr>
            <p:ph type="ftr" sz="quarter" idx="11"/>
          </p:nvPr>
        </p:nvSpPr>
        <p:spPr>
          <a:xfrm>
            <a:off x="2520777" y="6356350"/>
            <a:ext cx="1779617" cy="365125"/>
          </a:xfrm>
        </p:spPr>
        <p:txBody>
          <a:bodyPr>
            <a:normAutofit/>
          </a:bodyPr>
          <a:lstStyle/>
          <a:p>
            <a:pPr algn="l">
              <a:spcAft>
                <a:spcPts val="600"/>
              </a:spcAft>
            </a:pPr>
            <a:r>
              <a:rPr lang="en-US" dirty="0"/>
              <a:t>www.GBAglobal.org</a:t>
            </a:r>
          </a:p>
        </p:txBody>
      </p:sp>
      <p:pic>
        <p:nvPicPr>
          <p:cNvPr id="1026" name="Picture 2" descr="Related image">
            <a:extLst>
              <a:ext uri="{FF2B5EF4-FFF2-40B4-BE49-F238E27FC236}">
                <a16:creationId xmlns:a16="http://schemas.microsoft.com/office/drawing/2014/main" id="{6AD4CE1B-7BEA-4A6B-B572-7E52AEC5A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9199"/>
          <a:stretch/>
        </p:blipFill>
        <p:spPr bwMode="auto">
          <a:xfrm>
            <a:off x="4639056" y="10"/>
            <a:ext cx="7552944" cy="6857990"/>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E64248F-F385-4300-94A3-3C5E445F7F65}"/>
              </a:ext>
            </a:extLst>
          </p:cNvPr>
          <p:cNvSpPr>
            <a:spLocks noGrp="1"/>
          </p:cNvSpPr>
          <p:nvPr>
            <p:ph type="sldNum" sz="quarter" idx="12"/>
          </p:nvPr>
        </p:nvSpPr>
        <p:spPr>
          <a:xfrm>
            <a:off x="10853928" y="6356350"/>
            <a:ext cx="685800" cy="365125"/>
          </a:xfrm>
        </p:spPr>
        <p:txBody>
          <a:bodyPr>
            <a:normAutofit/>
          </a:bodyPr>
          <a:lstStyle/>
          <a:p>
            <a:pPr algn="l">
              <a:spcAft>
                <a:spcPts val="600"/>
              </a:spcAft>
            </a:pPr>
            <a:fld id="{B8F76141-A522-4F90-BDB2-A159F9DA2835}" type="slidenum">
              <a:rPr lang="en-US">
                <a:solidFill>
                  <a:srgbClr val="FFFFFF"/>
                </a:solidFill>
              </a:rPr>
              <a:pPr algn="l">
                <a:spcAft>
                  <a:spcPts val="600"/>
                </a:spcAft>
              </a:pPr>
              <a:t>52</a:t>
            </a:fld>
            <a:endParaRPr lang="en-US">
              <a:solidFill>
                <a:srgbClr val="FFFFFF"/>
              </a:solidFill>
            </a:endParaRPr>
          </a:p>
        </p:txBody>
      </p:sp>
    </p:spTree>
    <p:extLst>
      <p:ext uri="{BB962C8B-B14F-4D97-AF65-F5344CB8AC3E}">
        <p14:creationId xmlns:p14="http://schemas.microsoft.com/office/powerpoint/2010/main" val="379237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1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D782D5F-2525-4A36-8703-DE5516A13FB5}"/>
              </a:ext>
            </a:extLst>
          </p:cNvPr>
          <p:cNvSpPr txBox="1">
            <a:spLocks/>
          </p:cNvSpPr>
          <p:nvPr/>
        </p:nvSpPr>
        <p:spPr>
          <a:xfrm>
            <a:off x="838200" y="1666875"/>
            <a:ext cx="4865688" cy="2351239"/>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Exchanges serve as trading platforms, same as the DOW or NASDAQ. Some include "on/off ramps" where money can be transferred to/from bank accounts or credit cards.</a:t>
            </a:r>
          </a:p>
          <a:p>
            <a:r>
              <a:rPr lang="en-US" dirty="0"/>
              <a:t>Example Exchanges</a:t>
            </a:r>
          </a:p>
          <a:p>
            <a:pPr lvl="1"/>
            <a:r>
              <a:rPr lang="en-US" dirty="0" err="1"/>
              <a:t>Bittrex</a:t>
            </a:r>
          </a:p>
          <a:p>
            <a:pPr lvl="1"/>
            <a:r>
              <a:rPr lang="en-US" dirty="0"/>
              <a:t>GDAX (</a:t>
            </a:r>
            <a:r>
              <a:rPr lang="en-US" dirty="0" err="1"/>
              <a:t>CoinBase</a:t>
            </a:r>
            <a:r>
              <a:rPr lang="en-US" dirty="0"/>
              <a:t>)</a:t>
            </a:r>
          </a:p>
          <a:p>
            <a:pPr lvl="1"/>
            <a:r>
              <a:rPr lang="en-US" dirty="0"/>
              <a:t>Kraken</a:t>
            </a:r>
          </a:p>
          <a:p>
            <a:pPr lvl="1"/>
            <a:r>
              <a:rPr lang="en-US" dirty="0" err="1"/>
              <a:t>Bitfinex</a:t>
            </a:r>
          </a:p>
          <a:p>
            <a:pPr lvl="1"/>
            <a:endParaRPr lang="en-US" dirty="0"/>
          </a:p>
        </p:txBody>
      </p:sp>
      <p:pic>
        <p:nvPicPr>
          <p:cNvPr id="7" name="Picture 7" descr="A close up of a logo&#10;&#10;Description generated with high confidence">
            <a:extLst>
              <a:ext uri="{FF2B5EF4-FFF2-40B4-BE49-F238E27FC236}">
                <a16:creationId xmlns:a16="http://schemas.microsoft.com/office/drawing/2014/main" id="{61D63443-3FB3-4557-8962-80FDF4D012BC}"/>
              </a:ext>
            </a:extLst>
          </p:cNvPr>
          <p:cNvPicPr>
            <a:picLocks noGrp="1" noChangeAspect="1"/>
          </p:cNvPicPr>
          <p:nvPr>
            <p:ph sz="half" idx="2"/>
          </p:nvPr>
        </p:nvPicPr>
        <p:blipFill>
          <a:blip r:embed="rId2"/>
          <a:stretch>
            <a:fillRect/>
          </a:stretch>
        </p:blipFill>
        <p:spPr>
          <a:xfrm>
            <a:off x="5907088" y="1687513"/>
            <a:ext cx="4284522" cy="2412550"/>
          </a:xfrm>
          <a:prstGeom prst="rect">
            <a:avLst/>
          </a:prstGeom>
        </p:spPr>
      </p:pic>
      <p:sp>
        <p:nvSpPr>
          <p:cNvPr id="2" name="Title 1">
            <a:extLst>
              <a:ext uri="{FF2B5EF4-FFF2-40B4-BE49-F238E27FC236}">
                <a16:creationId xmlns:a16="http://schemas.microsoft.com/office/drawing/2014/main" id="{0C0EE95E-628B-465E-B555-86EABCAF147C}"/>
              </a:ext>
            </a:extLst>
          </p:cNvPr>
          <p:cNvSpPr>
            <a:spLocks noGrp="1"/>
          </p:cNvSpPr>
          <p:nvPr>
            <p:ph type="title"/>
          </p:nvPr>
        </p:nvSpPr>
        <p:spPr/>
        <p:txBody>
          <a:bodyPr/>
          <a:lstStyle/>
          <a:p>
            <a:pPr algn="ctr"/>
            <a:r>
              <a:rPr lang="en-US" b="1" u="sng" dirty="0"/>
              <a:t>Exchanges and Wallets</a:t>
            </a:r>
          </a:p>
        </p:txBody>
      </p:sp>
      <p:sp>
        <p:nvSpPr>
          <p:cNvPr id="3" name="Content Placeholder 2">
            <a:extLst>
              <a:ext uri="{FF2B5EF4-FFF2-40B4-BE49-F238E27FC236}">
                <a16:creationId xmlns:a16="http://schemas.microsoft.com/office/drawing/2014/main" id="{9B90C555-D5F4-4875-B824-DA9702C4F08A}"/>
              </a:ext>
            </a:extLst>
          </p:cNvPr>
          <p:cNvSpPr>
            <a:spLocks noGrp="1"/>
          </p:cNvSpPr>
          <p:nvPr>
            <p:ph sz="half" idx="1"/>
          </p:nvPr>
        </p:nvSpPr>
        <p:spPr>
          <a:xfrm>
            <a:off x="5907088" y="4368800"/>
            <a:ext cx="4325004" cy="1993900"/>
          </a:xfrm>
        </p:spPr>
        <p:txBody>
          <a:bodyPr vert="horz" lIns="91440" tIns="45720" rIns="91440" bIns="45720" rtlCol="0" anchor="t">
            <a:noAutofit/>
          </a:bodyPr>
          <a:lstStyle/>
          <a:p>
            <a:r>
              <a:rPr lang="en-US" sz="2000" dirty="0"/>
              <a:t>Wallets use a public/private key where cryptocurrency is stored. Types of wallets include:</a:t>
            </a:r>
          </a:p>
          <a:p>
            <a:pPr lvl="1"/>
            <a:r>
              <a:rPr lang="en-US" sz="2000" dirty="0"/>
              <a:t>Hosted</a:t>
            </a:r>
          </a:p>
          <a:p>
            <a:pPr lvl="1"/>
            <a:r>
              <a:rPr lang="en-US" sz="2000" dirty="0"/>
              <a:t>Software</a:t>
            </a:r>
          </a:p>
          <a:p>
            <a:pPr lvl="1"/>
            <a:r>
              <a:rPr lang="en-US" sz="2000" dirty="0"/>
              <a:t>Hardware</a:t>
            </a:r>
          </a:p>
        </p:txBody>
      </p:sp>
      <p:pic>
        <p:nvPicPr>
          <p:cNvPr id="9" name="Picture 9" descr="A group of items on a table&#10;&#10;Description generated with very high confidence">
            <a:extLst>
              <a:ext uri="{FF2B5EF4-FFF2-40B4-BE49-F238E27FC236}">
                <a16:creationId xmlns:a16="http://schemas.microsoft.com/office/drawing/2014/main" id="{D6697E54-67E1-4149-8C67-45DDB9CB0291}"/>
              </a:ext>
            </a:extLst>
          </p:cNvPr>
          <p:cNvPicPr>
            <a:picLocks noChangeAspect="1"/>
          </p:cNvPicPr>
          <p:nvPr/>
        </p:nvPicPr>
        <p:blipFill>
          <a:blip r:embed="rId3"/>
          <a:stretch>
            <a:fillRect/>
          </a:stretch>
        </p:blipFill>
        <p:spPr>
          <a:xfrm>
            <a:off x="838200" y="4153496"/>
            <a:ext cx="3988721" cy="2222400"/>
          </a:xfrm>
          <a:prstGeom prst="rect">
            <a:avLst/>
          </a:prstGeom>
        </p:spPr>
      </p:pic>
      <p:sp>
        <p:nvSpPr>
          <p:cNvPr id="5" name="Footer Placeholder 4">
            <a:extLst>
              <a:ext uri="{FF2B5EF4-FFF2-40B4-BE49-F238E27FC236}">
                <a16:creationId xmlns:a16="http://schemas.microsoft.com/office/drawing/2014/main" id="{2309297E-EF09-4B7F-B7D2-DEA6D5089277}"/>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38003450-0ADA-4660-8714-5B54EB5D001A}"/>
              </a:ext>
            </a:extLst>
          </p:cNvPr>
          <p:cNvSpPr>
            <a:spLocks noGrp="1"/>
          </p:cNvSpPr>
          <p:nvPr>
            <p:ph type="sldNum" sz="quarter" idx="12"/>
          </p:nvPr>
        </p:nvSpPr>
        <p:spPr/>
        <p:txBody>
          <a:bodyPr/>
          <a:lstStyle/>
          <a:p>
            <a:fld id="{B8F76141-A522-4F90-BDB2-A159F9DA2835}" type="slidenum">
              <a:rPr lang="en-US" smtClean="0"/>
              <a:t>53</a:t>
            </a:fld>
            <a:endParaRPr lang="en-US"/>
          </a:p>
        </p:txBody>
      </p:sp>
    </p:spTree>
    <p:extLst>
      <p:ext uri="{BB962C8B-B14F-4D97-AF65-F5344CB8AC3E}">
        <p14:creationId xmlns:p14="http://schemas.microsoft.com/office/powerpoint/2010/main" val="1569181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1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up)">
                                      <p:cBhvr>
                                        <p:cTn id="12" dur="1500"/>
                                        <p:tgtEl>
                                          <p:spTgt spid="12">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up)">
                                      <p:cBhvr>
                                        <p:cTn id="15" dur="1500"/>
                                        <p:tgtEl>
                                          <p:spTgt spid="12">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wipe(up)">
                                      <p:cBhvr>
                                        <p:cTn id="18" dur="1500"/>
                                        <p:tgtEl>
                                          <p:spTgt spid="12">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wipe(up)">
                                      <p:cBhvr>
                                        <p:cTn id="21" dur="1500"/>
                                        <p:tgtEl>
                                          <p:spTgt spid="12">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2">
                                            <p:txEl>
                                              <p:pRg st="5" end="5"/>
                                            </p:txEl>
                                          </p:spTgt>
                                        </p:tgtEl>
                                        <p:attrNameLst>
                                          <p:attrName>style.visibility</p:attrName>
                                        </p:attrNameLst>
                                      </p:cBhvr>
                                      <p:to>
                                        <p:strVal val="visible"/>
                                      </p:to>
                                    </p:set>
                                    <p:animEffect transition="in" filter="wipe(up)">
                                      <p:cBhvr>
                                        <p:cTn id="24" dur="1500"/>
                                        <p:tgtEl>
                                          <p:spTgt spid="1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up)">
                                      <p:cBhvr>
                                        <p:cTn id="29" dur="1500"/>
                                        <p:tgtEl>
                                          <p:spTgt spid="3">
                                            <p:txEl>
                                              <p:pRg st="0" end="0"/>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up)">
                                      <p:cBhvr>
                                        <p:cTn id="32" dur="1500"/>
                                        <p:tgtEl>
                                          <p:spTgt spid="3">
                                            <p:txEl>
                                              <p:pRg st="1" end="1"/>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up)">
                                      <p:cBhvr>
                                        <p:cTn id="35" dur="1500"/>
                                        <p:tgtEl>
                                          <p:spTgt spid="3">
                                            <p:txEl>
                                              <p:pRg st="2" end="2"/>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wipe(up)">
                                      <p:cBhvr>
                                        <p:cTn id="38"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3"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92EF-ACFB-463D-B898-55DAF82E632B}"/>
              </a:ext>
            </a:extLst>
          </p:cNvPr>
          <p:cNvSpPr>
            <a:spLocks noGrp="1"/>
          </p:cNvSpPr>
          <p:nvPr>
            <p:ph type="title"/>
          </p:nvPr>
        </p:nvSpPr>
        <p:spPr/>
        <p:txBody>
          <a:bodyPr>
            <a:normAutofit fontScale="90000"/>
          </a:bodyPr>
          <a:lstStyle/>
          <a:p>
            <a:r>
              <a:rPr lang="en-US" b="1" dirty="0"/>
              <a:t>Cryptocurrency Wallets and Exchanges</a:t>
            </a:r>
            <a:endParaRPr lang="en-US" dirty="0"/>
          </a:p>
        </p:txBody>
      </p:sp>
      <p:sp>
        <p:nvSpPr>
          <p:cNvPr id="3" name="Content Placeholder 2">
            <a:extLst>
              <a:ext uri="{FF2B5EF4-FFF2-40B4-BE49-F238E27FC236}">
                <a16:creationId xmlns:a16="http://schemas.microsoft.com/office/drawing/2014/main" id="{14CDD3B8-CD0A-4C8F-A6BB-1F948EED16D4}"/>
              </a:ext>
            </a:extLst>
          </p:cNvPr>
          <p:cNvSpPr>
            <a:spLocks noGrp="1"/>
          </p:cNvSpPr>
          <p:nvPr>
            <p:ph idx="1"/>
          </p:nvPr>
        </p:nvSpPr>
        <p:spPr/>
        <p:txBody>
          <a:bodyPr>
            <a:normAutofit/>
          </a:bodyPr>
          <a:lstStyle/>
          <a:p>
            <a:r>
              <a:rPr lang="en-US" dirty="0"/>
              <a:t>Role and functions of wallets &amp; exchanges</a:t>
            </a:r>
          </a:p>
          <a:p>
            <a:r>
              <a:rPr lang="en-US" dirty="0"/>
              <a:t>How they read from and write to a blockchain  </a:t>
            </a:r>
          </a:p>
          <a:p>
            <a:r>
              <a:rPr lang="en-US" dirty="0"/>
              <a:t>Types of wallets and exchanges</a:t>
            </a:r>
          </a:p>
        </p:txBody>
      </p:sp>
      <p:sp>
        <p:nvSpPr>
          <p:cNvPr id="4" name="Footer Placeholder 3">
            <a:extLst>
              <a:ext uri="{FF2B5EF4-FFF2-40B4-BE49-F238E27FC236}">
                <a16:creationId xmlns:a16="http://schemas.microsoft.com/office/drawing/2014/main" id="{63ADA2C2-F756-45F5-A039-C6F467104E35}"/>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4D57CF63-32C0-4C39-97EE-B4A61F2E3660}"/>
              </a:ext>
            </a:extLst>
          </p:cNvPr>
          <p:cNvSpPr>
            <a:spLocks noGrp="1"/>
          </p:cNvSpPr>
          <p:nvPr>
            <p:ph type="sldNum" sz="quarter" idx="12"/>
          </p:nvPr>
        </p:nvSpPr>
        <p:spPr/>
        <p:txBody>
          <a:bodyPr/>
          <a:lstStyle/>
          <a:p>
            <a:fld id="{1CA58C23-D6BE-4A36-B577-9D537A2A4E0E}" type="slidenum">
              <a:rPr lang="en-US" smtClean="0"/>
              <a:t>54</a:t>
            </a:fld>
            <a:endParaRPr lang="en-US"/>
          </a:p>
        </p:txBody>
      </p:sp>
    </p:spTree>
    <p:extLst>
      <p:ext uri="{BB962C8B-B14F-4D97-AF65-F5344CB8AC3E}">
        <p14:creationId xmlns:p14="http://schemas.microsoft.com/office/powerpoint/2010/main" val="3623241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BE474A-5769-4A8D-96AB-36940BFEAC95}"/>
              </a:ext>
            </a:extLst>
          </p:cNvPr>
          <p:cNvSpPr>
            <a:spLocks noGrp="1"/>
          </p:cNvSpPr>
          <p:nvPr>
            <p:ph type="title"/>
          </p:nvPr>
        </p:nvSpPr>
        <p:spPr>
          <a:xfrm>
            <a:off x="833002" y="365125"/>
            <a:ext cx="10520702" cy="1325563"/>
          </a:xfrm>
        </p:spPr>
        <p:txBody>
          <a:bodyPr>
            <a:normAutofit/>
          </a:bodyPr>
          <a:lstStyle/>
          <a:p>
            <a:pPr lvl="0"/>
            <a:r>
              <a:rPr lang="en-US" dirty="0"/>
              <a:t>Wallets</a:t>
            </a:r>
          </a:p>
        </p:txBody>
      </p:sp>
      <p:sp>
        <p:nvSpPr>
          <p:cNvPr id="4" name="Footer Placeholder 3">
            <a:extLst>
              <a:ext uri="{FF2B5EF4-FFF2-40B4-BE49-F238E27FC236}">
                <a16:creationId xmlns:a16="http://schemas.microsoft.com/office/drawing/2014/main" id="{0B6DEF03-4440-450D-9DCC-7C9E39C63CDD}"/>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chemeClr val="tx1">
                    <a:alpha val="80000"/>
                  </a:schemeClr>
                </a:solidFill>
              </a:rPr>
              <a:t>www.GBAglobal.org</a:t>
            </a:r>
          </a:p>
        </p:txBody>
      </p:sp>
      <p:sp>
        <p:nvSpPr>
          <p:cNvPr id="5" name="Slide Number Placeholder 4">
            <a:extLst>
              <a:ext uri="{FF2B5EF4-FFF2-40B4-BE49-F238E27FC236}">
                <a16:creationId xmlns:a16="http://schemas.microsoft.com/office/drawing/2014/main" id="{F263F0BA-1C8B-43BD-A797-E268956BFB8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1CA58C23-D6BE-4A36-B577-9D537A2A4E0E}" type="slidenum">
              <a:rPr lang="en-US">
                <a:solidFill>
                  <a:schemeClr val="tx1">
                    <a:alpha val="80000"/>
                  </a:schemeClr>
                </a:solidFill>
              </a:rPr>
              <a:pPr>
                <a:spcAft>
                  <a:spcPts val="600"/>
                </a:spcAft>
              </a:pPr>
              <a:t>55</a:t>
            </a:fld>
            <a:endParaRPr lang="en-US">
              <a:solidFill>
                <a:schemeClr val="tx1">
                  <a:alpha val="80000"/>
                </a:schemeClr>
              </a:solidFill>
            </a:endParaRPr>
          </a:p>
        </p:txBody>
      </p:sp>
      <p:graphicFrame>
        <p:nvGraphicFramePr>
          <p:cNvPr id="7" name="Content Placeholder 2">
            <a:extLst>
              <a:ext uri="{FF2B5EF4-FFF2-40B4-BE49-F238E27FC236}">
                <a16:creationId xmlns:a16="http://schemas.microsoft.com/office/drawing/2014/main" id="{22888F2B-F5A5-4167-AB5B-FEFA1F763276}"/>
              </a:ext>
            </a:extLst>
          </p:cNvPr>
          <p:cNvGraphicFramePr>
            <a:graphicFrameLocks noGrp="1"/>
          </p:cNvGraphicFramePr>
          <p:nvPr>
            <p:ph idx="1"/>
            <p:extLst>
              <p:ext uri="{D42A27DB-BD31-4B8C-83A1-F6EECF244321}">
                <p14:modId xmlns:p14="http://schemas.microsoft.com/office/powerpoint/2010/main" val="3539966796"/>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73293"/>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44BC07-999C-490D-AF65-9A1ED397C4CF}"/>
              </a:ext>
            </a:extLst>
          </p:cNvPr>
          <p:cNvSpPr>
            <a:spLocks noGrp="1"/>
          </p:cNvSpPr>
          <p:nvPr>
            <p:ph type="title"/>
          </p:nvPr>
        </p:nvSpPr>
        <p:spPr>
          <a:xfrm>
            <a:off x="833002" y="365125"/>
            <a:ext cx="10520702" cy="1325563"/>
          </a:xfrm>
        </p:spPr>
        <p:txBody>
          <a:bodyPr>
            <a:normAutofit/>
          </a:bodyPr>
          <a:lstStyle/>
          <a:p>
            <a:r>
              <a:rPr lang="en-US" dirty="0"/>
              <a:t>Exchanges</a:t>
            </a:r>
          </a:p>
        </p:txBody>
      </p:sp>
      <p:sp>
        <p:nvSpPr>
          <p:cNvPr id="4" name="Footer Placeholder 3">
            <a:extLst>
              <a:ext uri="{FF2B5EF4-FFF2-40B4-BE49-F238E27FC236}">
                <a16:creationId xmlns:a16="http://schemas.microsoft.com/office/drawing/2014/main" id="{B511FBB0-86FB-4FC8-BF9B-985B4BF04F1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chemeClr val="tx1">
                    <a:alpha val="80000"/>
                  </a:schemeClr>
                </a:solidFill>
              </a:rPr>
              <a:t>www.GBAglobal.org</a:t>
            </a:r>
          </a:p>
        </p:txBody>
      </p:sp>
      <p:sp>
        <p:nvSpPr>
          <p:cNvPr id="5" name="Slide Number Placeholder 4">
            <a:extLst>
              <a:ext uri="{FF2B5EF4-FFF2-40B4-BE49-F238E27FC236}">
                <a16:creationId xmlns:a16="http://schemas.microsoft.com/office/drawing/2014/main" id="{913AC34D-131E-4EE2-9CC0-70AF10BD708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1CA58C23-D6BE-4A36-B577-9D537A2A4E0E}" type="slidenum">
              <a:rPr lang="en-US">
                <a:solidFill>
                  <a:schemeClr val="tx1">
                    <a:alpha val="80000"/>
                  </a:schemeClr>
                </a:solidFill>
              </a:rPr>
              <a:pPr>
                <a:spcAft>
                  <a:spcPts val="600"/>
                </a:spcAft>
              </a:pPr>
              <a:t>56</a:t>
            </a:fld>
            <a:endParaRPr lang="en-US">
              <a:solidFill>
                <a:schemeClr val="tx1">
                  <a:alpha val="80000"/>
                </a:schemeClr>
              </a:solidFill>
            </a:endParaRPr>
          </a:p>
        </p:txBody>
      </p:sp>
      <p:graphicFrame>
        <p:nvGraphicFramePr>
          <p:cNvPr id="7" name="Content Placeholder 2">
            <a:extLst>
              <a:ext uri="{FF2B5EF4-FFF2-40B4-BE49-F238E27FC236}">
                <a16:creationId xmlns:a16="http://schemas.microsoft.com/office/drawing/2014/main" id="{2192E1A8-5BF8-4D0B-B53A-6D83CD5DBAA6}"/>
              </a:ext>
            </a:extLst>
          </p:cNvPr>
          <p:cNvGraphicFramePr>
            <a:graphicFrameLocks noGrp="1"/>
          </p:cNvGraphicFramePr>
          <p:nvPr>
            <p:ph idx="1"/>
            <p:extLst>
              <p:ext uri="{D42A27DB-BD31-4B8C-83A1-F6EECF244321}">
                <p14:modId xmlns:p14="http://schemas.microsoft.com/office/powerpoint/2010/main" val="2631253538"/>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880178"/>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7968C6-5B37-43A3-81A7-B2C0DF84AC96}"/>
              </a:ext>
            </a:extLst>
          </p:cNvPr>
          <p:cNvSpPr>
            <a:spLocks noGrp="1"/>
          </p:cNvSpPr>
          <p:nvPr>
            <p:ph type="title"/>
          </p:nvPr>
        </p:nvSpPr>
        <p:spPr/>
        <p:txBody>
          <a:bodyPr/>
          <a:lstStyle/>
          <a:p>
            <a:r>
              <a:rPr lang="en-US" dirty="0"/>
              <a:t>Blockchain / Cryptocurrency Stack</a:t>
            </a: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29200" y="1632979"/>
            <a:ext cx="6906325" cy="3051877"/>
          </a:xfrm>
        </p:spPr>
      </p:pic>
      <p:sp>
        <p:nvSpPr>
          <p:cNvPr id="9" name="Content Placeholder 8">
            <a:extLst>
              <a:ext uri="{FF2B5EF4-FFF2-40B4-BE49-F238E27FC236}">
                <a16:creationId xmlns:a16="http://schemas.microsoft.com/office/drawing/2014/main" id="{B48D3DD1-3EEC-43A5-BFDB-B8D417C7B77A}"/>
              </a:ext>
            </a:extLst>
          </p:cNvPr>
          <p:cNvSpPr>
            <a:spLocks noGrp="1"/>
          </p:cNvSpPr>
          <p:nvPr>
            <p:ph sz="half" idx="2"/>
          </p:nvPr>
        </p:nvSpPr>
        <p:spPr>
          <a:xfrm>
            <a:off x="550718" y="1600200"/>
            <a:ext cx="4478482" cy="4187402"/>
          </a:xfrm>
        </p:spPr>
        <p:txBody>
          <a:bodyPr>
            <a:normAutofit/>
          </a:bodyPr>
          <a:lstStyle/>
          <a:p>
            <a:pPr marL="0" indent="0">
              <a:buNone/>
            </a:pPr>
            <a:r>
              <a:rPr lang="en-US" b="1" dirty="0"/>
              <a:t>1) Products serve end users</a:t>
            </a:r>
            <a:endParaRPr lang="en-US" dirty="0"/>
          </a:p>
          <a:p>
            <a:pPr marL="0" indent="0">
              <a:buNone/>
            </a:pPr>
            <a:r>
              <a:rPr lang="en-US" b="1" dirty="0"/>
              <a:t>2) Platforms serve product developers</a:t>
            </a:r>
            <a:endParaRPr lang="en-US" dirty="0"/>
          </a:p>
          <a:p>
            <a:pPr marL="0" indent="0">
              <a:buNone/>
            </a:pPr>
            <a:r>
              <a:rPr lang="en-US" b="1" dirty="0"/>
              <a:t>3)Protocols serve platform &amp; product developers</a:t>
            </a:r>
            <a:endParaRPr lang="en-US" dirty="0"/>
          </a:p>
          <a:p>
            <a:endParaRPr lang="en-US" dirty="0"/>
          </a:p>
        </p:txBody>
      </p:sp>
      <p:sp>
        <p:nvSpPr>
          <p:cNvPr id="6" name="TextBox 5">
            <a:extLst>
              <a:ext uri="{FF2B5EF4-FFF2-40B4-BE49-F238E27FC236}">
                <a16:creationId xmlns:a16="http://schemas.microsoft.com/office/drawing/2014/main" id="{AD8C7711-7248-4648-A4F2-DD3D30597D1E}"/>
              </a:ext>
            </a:extLst>
          </p:cNvPr>
          <p:cNvSpPr txBox="1"/>
          <p:nvPr/>
        </p:nvSpPr>
        <p:spPr>
          <a:xfrm>
            <a:off x="2090057" y="68555"/>
            <a:ext cx="6516914" cy="461665"/>
          </a:xfrm>
          <a:prstGeom prst="rect">
            <a:avLst/>
          </a:prstGeom>
          <a:noFill/>
        </p:spPr>
        <p:txBody>
          <a:bodyPr wrap="square" rtlCol="0">
            <a:spAutoFit/>
          </a:bodyPr>
          <a:lstStyle/>
          <a:p>
            <a:r>
              <a:rPr lang="en-US" sz="2400" dirty="0">
                <a:solidFill>
                  <a:schemeClr val="bg1"/>
                </a:solidFill>
              </a:rPr>
              <a:t>Blockchain Product, Platforms and Protocols</a:t>
            </a:r>
          </a:p>
        </p:txBody>
      </p:sp>
      <p:sp>
        <p:nvSpPr>
          <p:cNvPr id="2" name="Footer Placeholder 1">
            <a:extLst>
              <a:ext uri="{FF2B5EF4-FFF2-40B4-BE49-F238E27FC236}">
                <a16:creationId xmlns:a16="http://schemas.microsoft.com/office/drawing/2014/main" id="{6D300280-EE17-43E5-B3CC-8F79AE66FD1B}"/>
              </a:ext>
            </a:extLst>
          </p:cNvPr>
          <p:cNvSpPr>
            <a:spLocks noGrp="1"/>
          </p:cNvSpPr>
          <p:nvPr>
            <p:ph type="ftr" sz="quarter" idx="11"/>
          </p:nvPr>
        </p:nvSpPr>
        <p:spPr/>
        <p:txBody>
          <a:bodyPr/>
          <a:lstStyle/>
          <a:p>
            <a:r>
              <a:rPr lang="en-US"/>
              <a:t>www.GBAglobal.org</a:t>
            </a:r>
          </a:p>
        </p:txBody>
      </p:sp>
      <p:sp>
        <p:nvSpPr>
          <p:cNvPr id="4" name="Slide Number Placeholder 3">
            <a:extLst>
              <a:ext uri="{FF2B5EF4-FFF2-40B4-BE49-F238E27FC236}">
                <a16:creationId xmlns:a16="http://schemas.microsoft.com/office/drawing/2014/main" id="{3744FA1D-1764-4154-8782-32C92D08C0F3}"/>
              </a:ext>
            </a:extLst>
          </p:cNvPr>
          <p:cNvSpPr>
            <a:spLocks noGrp="1"/>
          </p:cNvSpPr>
          <p:nvPr>
            <p:ph type="sldNum" sz="quarter" idx="12"/>
          </p:nvPr>
        </p:nvSpPr>
        <p:spPr/>
        <p:txBody>
          <a:bodyPr/>
          <a:lstStyle/>
          <a:p>
            <a:fld id="{1CA58C23-D6BE-4A36-B577-9D537A2A4E0E}" type="slidenum">
              <a:rPr lang="en-US" smtClean="0"/>
              <a:t>57</a:t>
            </a:fld>
            <a:endParaRPr lang="en-US"/>
          </a:p>
        </p:txBody>
      </p:sp>
    </p:spTree>
    <p:extLst>
      <p:ext uri="{BB962C8B-B14F-4D97-AF65-F5344CB8AC3E}">
        <p14:creationId xmlns:p14="http://schemas.microsoft.com/office/powerpoint/2010/main" val="110123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6867-1C0B-4CC5-844B-63F37AFCA059}"/>
              </a:ext>
            </a:extLst>
          </p:cNvPr>
          <p:cNvSpPr>
            <a:spLocks noGrp="1"/>
          </p:cNvSpPr>
          <p:nvPr>
            <p:ph type="title"/>
          </p:nvPr>
        </p:nvSpPr>
        <p:spPr/>
        <p:txBody>
          <a:bodyPr>
            <a:normAutofit/>
          </a:bodyPr>
          <a:lstStyle/>
          <a:p>
            <a:pPr lvl="0"/>
            <a:r>
              <a:rPr lang="en-US" dirty="0"/>
              <a:t>Currency Vs Tokens</a:t>
            </a:r>
          </a:p>
        </p:txBody>
      </p:sp>
      <p:sp>
        <p:nvSpPr>
          <p:cNvPr id="3" name="Content Placeholder 2">
            <a:extLst>
              <a:ext uri="{FF2B5EF4-FFF2-40B4-BE49-F238E27FC236}">
                <a16:creationId xmlns:a16="http://schemas.microsoft.com/office/drawing/2014/main" id="{1826A37C-32D4-45D9-AFD4-FC1A6C435E2E}"/>
              </a:ext>
            </a:extLst>
          </p:cNvPr>
          <p:cNvSpPr>
            <a:spLocks noGrp="1"/>
          </p:cNvSpPr>
          <p:nvPr>
            <p:ph sz="half" idx="1"/>
          </p:nvPr>
        </p:nvSpPr>
        <p:spPr>
          <a:xfrm>
            <a:off x="838200" y="1825625"/>
            <a:ext cx="5181600" cy="1956666"/>
          </a:xfrm>
        </p:spPr>
        <p:txBody>
          <a:bodyPr>
            <a:normAutofit fontScale="92500" lnSpcReduction="20000"/>
          </a:bodyPr>
          <a:lstStyle/>
          <a:p>
            <a:r>
              <a:rPr lang="en-US" dirty="0"/>
              <a:t>Currency</a:t>
            </a:r>
          </a:p>
          <a:p>
            <a:pPr lvl="1"/>
            <a:r>
              <a:rPr lang="en-US" dirty="0"/>
              <a:t>Bitcoin / Bitcoin Blockchain</a:t>
            </a:r>
          </a:p>
          <a:p>
            <a:pPr lvl="1"/>
            <a:r>
              <a:rPr lang="en-US" dirty="0"/>
              <a:t>Ethereum / Ethereum Blockchain</a:t>
            </a:r>
          </a:p>
        </p:txBody>
      </p:sp>
      <p:sp>
        <p:nvSpPr>
          <p:cNvPr id="4" name="Content Placeholder 3">
            <a:extLst>
              <a:ext uri="{FF2B5EF4-FFF2-40B4-BE49-F238E27FC236}">
                <a16:creationId xmlns:a16="http://schemas.microsoft.com/office/drawing/2014/main" id="{D5D61684-6AEF-41FA-ABAF-5C6415261D42}"/>
              </a:ext>
            </a:extLst>
          </p:cNvPr>
          <p:cNvSpPr>
            <a:spLocks noGrp="1"/>
          </p:cNvSpPr>
          <p:nvPr>
            <p:ph sz="half" idx="2"/>
          </p:nvPr>
        </p:nvSpPr>
        <p:spPr>
          <a:xfrm>
            <a:off x="6172199" y="1825625"/>
            <a:ext cx="5683827" cy="1603375"/>
          </a:xfrm>
        </p:spPr>
        <p:txBody>
          <a:bodyPr>
            <a:normAutofit fontScale="92500" lnSpcReduction="20000"/>
          </a:bodyPr>
          <a:lstStyle/>
          <a:p>
            <a:r>
              <a:rPr lang="en-US" dirty="0"/>
              <a:t>Tokens</a:t>
            </a:r>
          </a:p>
          <a:p>
            <a:pPr lvl="1"/>
            <a:r>
              <a:rPr lang="en-US" dirty="0"/>
              <a:t>Chuck E. Cheese (no blockchain)</a:t>
            </a:r>
          </a:p>
          <a:p>
            <a:pPr lvl="1"/>
            <a:r>
              <a:rPr lang="en-US" dirty="0"/>
              <a:t>Mint Health Security Token (MHST)</a:t>
            </a:r>
          </a:p>
          <a:p>
            <a:pPr lvl="2"/>
            <a:r>
              <a:rPr lang="en-US" dirty="0"/>
              <a:t>Rewards patients for healthy behavior</a:t>
            </a:r>
          </a:p>
          <a:p>
            <a:pPr lvl="2"/>
            <a:r>
              <a:rPr lang="en-US" dirty="0"/>
              <a:t>Decentralized healthcare platform</a:t>
            </a:r>
          </a:p>
          <a:p>
            <a:pPr lvl="1"/>
            <a:endParaRPr lang="en-US" dirty="0"/>
          </a:p>
        </p:txBody>
      </p:sp>
      <p:sp>
        <p:nvSpPr>
          <p:cNvPr id="5" name="TextBox 4">
            <a:extLst>
              <a:ext uri="{FF2B5EF4-FFF2-40B4-BE49-F238E27FC236}">
                <a16:creationId xmlns:a16="http://schemas.microsoft.com/office/drawing/2014/main" id="{6D28527F-1F18-444D-A0A8-7B93A70CA404}"/>
              </a:ext>
            </a:extLst>
          </p:cNvPr>
          <p:cNvSpPr txBox="1"/>
          <p:nvPr/>
        </p:nvSpPr>
        <p:spPr>
          <a:xfrm>
            <a:off x="1340427" y="4509655"/>
            <a:ext cx="8853055" cy="369332"/>
          </a:xfrm>
          <a:prstGeom prst="rect">
            <a:avLst/>
          </a:prstGeom>
          <a:noFill/>
        </p:spPr>
        <p:txBody>
          <a:bodyPr wrap="square" rtlCol="0">
            <a:spAutoFit/>
          </a:bodyPr>
          <a:lstStyle/>
          <a:p>
            <a:r>
              <a:rPr lang="en-US" dirty="0"/>
              <a:t>Some blockchains do not have any associated tokens</a:t>
            </a:r>
          </a:p>
        </p:txBody>
      </p:sp>
      <p:sp>
        <p:nvSpPr>
          <p:cNvPr id="6" name="Footer Placeholder 5">
            <a:extLst>
              <a:ext uri="{FF2B5EF4-FFF2-40B4-BE49-F238E27FC236}">
                <a16:creationId xmlns:a16="http://schemas.microsoft.com/office/drawing/2014/main" id="{D2B63326-2D65-40C8-B46F-87DF412F8438}"/>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81A6ECFE-7404-41AB-A33E-071C4A0F3397}"/>
              </a:ext>
            </a:extLst>
          </p:cNvPr>
          <p:cNvSpPr>
            <a:spLocks noGrp="1"/>
          </p:cNvSpPr>
          <p:nvPr>
            <p:ph type="sldNum" sz="quarter" idx="12"/>
          </p:nvPr>
        </p:nvSpPr>
        <p:spPr/>
        <p:txBody>
          <a:bodyPr/>
          <a:lstStyle/>
          <a:p>
            <a:fld id="{1CA58C23-D6BE-4A36-B577-9D537A2A4E0E}" type="slidenum">
              <a:rPr lang="en-US" smtClean="0"/>
              <a:t>58</a:t>
            </a:fld>
            <a:endParaRPr lang="en-US"/>
          </a:p>
        </p:txBody>
      </p:sp>
    </p:spTree>
    <p:extLst>
      <p:ext uri="{BB962C8B-B14F-4D97-AF65-F5344CB8AC3E}">
        <p14:creationId xmlns:p14="http://schemas.microsoft.com/office/powerpoint/2010/main" val="1309960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6D66-6388-479D-9807-40F322715969}"/>
              </a:ext>
            </a:extLst>
          </p:cNvPr>
          <p:cNvSpPr>
            <a:spLocks noGrp="1"/>
          </p:cNvSpPr>
          <p:nvPr>
            <p:ph type="title"/>
          </p:nvPr>
        </p:nvSpPr>
        <p:spPr/>
        <p:txBody>
          <a:bodyPr/>
          <a:lstStyle/>
          <a:p>
            <a:r>
              <a:rPr lang="en-US" dirty="0"/>
              <a:t>Token Standards</a:t>
            </a:r>
          </a:p>
        </p:txBody>
      </p:sp>
      <p:pic>
        <p:nvPicPr>
          <p:cNvPr id="5" name="Picture 4">
            <a:extLst>
              <a:ext uri="{FF2B5EF4-FFF2-40B4-BE49-F238E27FC236}">
                <a16:creationId xmlns:a16="http://schemas.microsoft.com/office/drawing/2014/main" id="{6924BAC9-42D1-4353-B9D6-F79EB3FA2D54}"/>
              </a:ext>
            </a:extLst>
          </p:cNvPr>
          <p:cNvPicPr>
            <a:picLocks noChangeAspect="1"/>
          </p:cNvPicPr>
          <p:nvPr/>
        </p:nvPicPr>
        <p:blipFill rotWithShape="1">
          <a:blip r:embed="rId3"/>
          <a:srcRect t="18637" b="10303"/>
          <a:stretch/>
        </p:blipFill>
        <p:spPr>
          <a:xfrm>
            <a:off x="17317" y="1278081"/>
            <a:ext cx="12295909" cy="4873336"/>
          </a:xfrm>
          <a:prstGeom prst="rect">
            <a:avLst/>
          </a:prstGeom>
        </p:spPr>
      </p:pic>
      <p:sp>
        <p:nvSpPr>
          <p:cNvPr id="6" name="Rectangle 5">
            <a:extLst>
              <a:ext uri="{FF2B5EF4-FFF2-40B4-BE49-F238E27FC236}">
                <a16:creationId xmlns:a16="http://schemas.microsoft.com/office/drawing/2014/main" id="{0AB300BF-D65E-46FF-9B70-F032FAEBBFBF}"/>
              </a:ext>
            </a:extLst>
          </p:cNvPr>
          <p:cNvSpPr/>
          <p:nvPr/>
        </p:nvSpPr>
        <p:spPr>
          <a:xfrm>
            <a:off x="488369" y="3792682"/>
            <a:ext cx="11554693" cy="2308324"/>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ERC 20 - 99% (if not all) issued ICO tokens and supports standard smart contracts</a:t>
            </a:r>
          </a:p>
          <a:p>
            <a:pPr marL="285750" indent="-285750">
              <a:buFont typeface="Arial" panose="020B0604020202020204" pitchFamily="34" charset="0"/>
              <a:buChar char="•"/>
            </a:pPr>
            <a:r>
              <a:rPr lang="en-US" dirty="0">
                <a:solidFill>
                  <a:schemeClr val="bg1"/>
                </a:solidFill>
              </a:rPr>
              <a:t>ERC 223 - Proposal to solve issues with the current ERC-20 standard (protects against remote threat of lost tokens and uses less gas)</a:t>
            </a:r>
          </a:p>
          <a:p>
            <a:pPr marL="285750" indent="-285750">
              <a:buFont typeface="Arial" panose="020B0604020202020204" pitchFamily="34" charset="0"/>
              <a:buChar char="•"/>
            </a:pPr>
            <a:r>
              <a:rPr lang="en-US" dirty="0">
                <a:solidFill>
                  <a:schemeClr val="bg1"/>
                </a:solidFill>
              </a:rPr>
              <a:t>ERC-721 – For non-fungible tokens</a:t>
            </a:r>
          </a:p>
          <a:p>
            <a:pPr marL="285750" indent="-285750">
              <a:buFont typeface="Arial" panose="020B0604020202020204" pitchFamily="34" charset="0"/>
              <a:buChar char="•"/>
            </a:pPr>
            <a:r>
              <a:rPr lang="en-US" dirty="0">
                <a:solidFill>
                  <a:schemeClr val="bg1"/>
                </a:solidFill>
              </a:rPr>
              <a:t>ERC 621 – Modifies the supply of tokens</a:t>
            </a:r>
          </a:p>
          <a:p>
            <a:pPr marL="285750" indent="-285750">
              <a:buFont typeface="Arial" panose="020B0604020202020204" pitchFamily="34" charset="0"/>
              <a:buChar char="•"/>
            </a:pPr>
            <a:r>
              <a:rPr lang="en-US" dirty="0">
                <a:solidFill>
                  <a:schemeClr val="bg1"/>
                </a:solidFill>
              </a:rPr>
              <a:t>ERC 827 – Supports third party spend of tokens</a:t>
            </a:r>
          </a:p>
          <a:p>
            <a:pPr marL="285750" indent="-285750">
              <a:buFont typeface="Arial" panose="020B0604020202020204" pitchFamily="34" charset="0"/>
              <a:buChar char="•"/>
            </a:pPr>
            <a:r>
              <a:rPr lang="en-US" dirty="0">
                <a:solidFill>
                  <a:schemeClr val="bg1"/>
                </a:solidFill>
              </a:rPr>
              <a:t>ERC 1155 – Interfaces with multiple token types</a:t>
            </a:r>
          </a:p>
          <a:p>
            <a:pPr marL="285750" indent="-285750">
              <a:buFont typeface="Arial" panose="020B0604020202020204" pitchFamily="34" charset="0"/>
              <a:buChar char="•"/>
            </a:pPr>
            <a:r>
              <a:rPr lang="en-US" dirty="0">
                <a:solidFill>
                  <a:schemeClr val="bg1"/>
                </a:solidFill>
              </a:rPr>
              <a:t>Many other ERC standards</a:t>
            </a:r>
          </a:p>
        </p:txBody>
      </p:sp>
      <p:sp>
        <p:nvSpPr>
          <p:cNvPr id="3" name="Footer Placeholder 2">
            <a:extLst>
              <a:ext uri="{FF2B5EF4-FFF2-40B4-BE49-F238E27FC236}">
                <a16:creationId xmlns:a16="http://schemas.microsoft.com/office/drawing/2014/main" id="{B818DCCE-634C-4247-BFB7-B1F6FAB046D5}"/>
              </a:ext>
            </a:extLst>
          </p:cNvPr>
          <p:cNvSpPr>
            <a:spLocks noGrp="1"/>
          </p:cNvSpPr>
          <p:nvPr>
            <p:ph type="ftr" sz="quarter" idx="11"/>
          </p:nvPr>
        </p:nvSpPr>
        <p:spPr/>
        <p:txBody>
          <a:bodyPr/>
          <a:lstStyle/>
          <a:p>
            <a:r>
              <a:rPr lang="en-US"/>
              <a:t>www.GBAglobal.org</a:t>
            </a:r>
          </a:p>
        </p:txBody>
      </p:sp>
      <p:sp>
        <p:nvSpPr>
          <p:cNvPr id="4" name="Slide Number Placeholder 3">
            <a:extLst>
              <a:ext uri="{FF2B5EF4-FFF2-40B4-BE49-F238E27FC236}">
                <a16:creationId xmlns:a16="http://schemas.microsoft.com/office/drawing/2014/main" id="{7D6EDDF7-4C7E-407F-A182-D6F28C81AA07}"/>
              </a:ext>
            </a:extLst>
          </p:cNvPr>
          <p:cNvSpPr>
            <a:spLocks noGrp="1"/>
          </p:cNvSpPr>
          <p:nvPr>
            <p:ph type="sldNum" sz="quarter" idx="12"/>
          </p:nvPr>
        </p:nvSpPr>
        <p:spPr/>
        <p:txBody>
          <a:bodyPr/>
          <a:lstStyle/>
          <a:p>
            <a:fld id="{1CA58C23-D6BE-4A36-B577-9D537A2A4E0E}" type="slidenum">
              <a:rPr lang="en-US" smtClean="0"/>
              <a:t>59</a:t>
            </a:fld>
            <a:endParaRPr lang="en-US"/>
          </a:p>
        </p:txBody>
      </p:sp>
    </p:spTree>
    <p:extLst>
      <p:ext uri="{BB962C8B-B14F-4D97-AF65-F5344CB8AC3E}">
        <p14:creationId xmlns:p14="http://schemas.microsoft.com/office/powerpoint/2010/main" val="253058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C9FDF-39FD-4E45-B38D-DEABEBA1ACE4}"/>
              </a:ext>
            </a:extLst>
          </p:cNvPr>
          <p:cNvSpPr>
            <a:spLocks noGrp="1"/>
          </p:cNvSpPr>
          <p:nvPr>
            <p:ph type="title"/>
          </p:nvPr>
        </p:nvSpPr>
        <p:spPr/>
        <p:txBody>
          <a:bodyPr/>
          <a:lstStyle/>
          <a:p>
            <a:r>
              <a:rPr lang="en-US" dirty="0"/>
              <a:t>			About this Course:</a:t>
            </a:r>
          </a:p>
        </p:txBody>
      </p:sp>
      <p:sp>
        <p:nvSpPr>
          <p:cNvPr id="3" name="Text Placeholder 2">
            <a:extLst>
              <a:ext uri="{FF2B5EF4-FFF2-40B4-BE49-F238E27FC236}">
                <a16:creationId xmlns:a16="http://schemas.microsoft.com/office/drawing/2014/main" id="{8584D5FA-782F-418C-850A-A794CDDF5A1A}"/>
              </a:ext>
            </a:extLst>
          </p:cNvPr>
          <p:cNvSpPr>
            <a:spLocks noGrp="1"/>
          </p:cNvSpPr>
          <p:nvPr>
            <p:ph type="body" idx="1"/>
          </p:nvPr>
        </p:nvSpPr>
        <p:spPr>
          <a:xfrm>
            <a:off x="775130" y="1855957"/>
            <a:ext cx="11092908" cy="3764269"/>
          </a:xfrm>
        </p:spPr>
        <p:txBody>
          <a:bodyPr>
            <a:normAutofit fontScale="85000" lnSpcReduction="20000"/>
          </a:bodyPr>
          <a:lstStyle/>
          <a:p>
            <a:pPr>
              <a:lnSpc>
                <a:spcPct val="100000"/>
              </a:lnSpc>
              <a:spcBef>
                <a:spcPts val="800"/>
              </a:spcBef>
              <a:spcAft>
                <a:spcPts val="800"/>
              </a:spcAft>
            </a:pPr>
            <a:r>
              <a:rPr lang="en-US" sz="3200" b="1" dirty="0"/>
              <a:t>            Government Blockchain Consulting </a:t>
            </a:r>
          </a:p>
          <a:p>
            <a:pPr marL="990575" lvl="1" indent="-380990">
              <a:lnSpc>
                <a:spcPct val="100000"/>
              </a:lnSpc>
              <a:spcBef>
                <a:spcPts val="800"/>
              </a:spcBef>
              <a:spcAft>
                <a:spcPts val="800"/>
              </a:spcAft>
              <a:buFont typeface="Arial" panose="020B0604020202020204" pitchFamily="34" charset="0"/>
              <a:buChar char="•"/>
            </a:pPr>
            <a:r>
              <a:rPr lang="en-US" sz="2400" b="1" dirty="0">
                <a:solidFill>
                  <a:srgbClr val="FF0000"/>
                </a:solidFill>
              </a:rPr>
              <a:t>Blockchain Foundations</a:t>
            </a:r>
          </a:p>
          <a:p>
            <a:pPr marL="990575" lvl="1" indent="-380990">
              <a:lnSpc>
                <a:spcPct val="100000"/>
              </a:lnSpc>
              <a:spcBef>
                <a:spcPts val="800"/>
              </a:spcBef>
              <a:spcAft>
                <a:spcPts val="800"/>
              </a:spcAft>
              <a:buFont typeface="Arial" panose="020B0604020202020204" pitchFamily="34" charset="0"/>
              <a:buChar char="•"/>
            </a:pPr>
            <a:r>
              <a:rPr lang="en-US" sz="2400" dirty="0"/>
              <a:t>Blockchain Specialist</a:t>
            </a:r>
          </a:p>
          <a:p>
            <a:pPr marL="990575" lvl="1" indent="-380990">
              <a:lnSpc>
                <a:spcPct val="100000"/>
              </a:lnSpc>
              <a:spcBef>
                <a:spcPts val="800"/>
              </a:spcBef>
              <a:spcAft>
                <a:spcPts val="800"/>
              </a:spcAft>
              <a:buFont typeface="Arial" panose="020B0604020202020204" pitchFamily="34" charset="0"/>
              <a:buChar char="•"/>
            </a:pPr>
            <a:r>
              <a:rPr lang="en-US" sz="2400" dirty="0"/>
              <a:t>Blockchain Executive Consultant</a:t>
            </a:r>
          </a:p>
          <a:p>
            <a:pPr marL="380990" indent="-380990">
              <a:lnSpc>
                <a:spcPct val="100000"/>
              </a:lnSpc>
              <a:spcBef>
                <a:spcPts val="800"/>
              </a:spcBef>
              <a:spcAft>
                <a:spcPts val="800"/>
              </a:spcAft>
              <a:buFont typeface="Arial" panose="020B0604020202020204" pitchFamily="34" charset="0"/>
              <a:buChar char="•"/>
            </a:pPr>
            <a:r>
              <a:rPr lang="en-US" sz="2933" dirty="0"/>
              <a:t>Domain Specific Courses</a:t>
            </a:r>
          </a:p>
          <a:p>
            <a:pPr marL="990575" lvl="1" indent="-380990">
              <a:lnSpc>
                <a:spcPct val="100000"/>
              </a:lnSpc>
              <a:spcBef>
                <a:spcPts val="800"/>
              </a:spcBef>
              <a:spcAft>
                <a:spcPts val="800"/>
              </a:spcAft>
              <a:buFont typeface="Arial" panose="020B0604020202020204" pitchFamily="34" charset="0"/>
              <a:buChar char="•"/>
            </a:pPr>
            <a:r>
              <a:rPr lang="en-US" sz="2400" dirty="0"/>
              <a:t>Healthcare</a:t>
            </a:r>
          </a:p>
          <a:p>
            <a:pPr marL="990575" lvl="1" indent="-380990">
              <a:lnSpc>
                <a:spcPct val="100000"/>
              </a:lnSpc>
              <a:spcBef>
                <a:spcPts val="800"/>
              </a:spcBef>
              <a:spcAft>
                <a:spcPts val="800"/>
              </a:spcAft>
              <a:buFont typeface="Arial" panose="020B0604020202020204" pitchFamily="34" charset="0"/>
              <a:buChar char="•"/>
            </a:pPr>
            <a:r>
              <a:rPr lang="en-US" sz="2400" dirty="0"/>
              <a:t>Legal</a:t>
            </a:r>
          </a:p>
          <a:p>
            <a:pPr marL="990575" lvl="1" indent="-380990">
              <a:lnSpc>
                <a:spcPct val="100000"/>
              </a:lnSpc>
              <a:spcBef>
                <a:spcPts val="800"/>
              </a:spcBef>
              <a:spcAft>
                <a:spcPts val="800"/>
              </a:spcAft>
              <a:buFont typeface="Arial" panose="020B0604020202020204" pitchFamily="34" charset="0"/>
              <a:buChar char="•"/>
            </a:pPr>
            <a:r>
              <a:rPr lang="en-US" sz="2400" dirty="0"/>
              <a:t>Financial</a:t>
            </a:r>
          </a:p>
        </p:txBody>
      </p:sp>
      <p:sp>
        <p:nvSpPr>
          <p:cNvPr id="4" name="Slide Number Placeholder 3">
            <a:extLst>
              <a:ext uri="{FF2B5EF4-FFF2-40B4-BE49-F238E27FC236}">
                <a16:creationId xmlns:a16="http://schemas.microsoft.com/office/drawing/2014/main" id="{53B501BB-FF0A-406D-AD9C-C70241E48210}"/>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6</a:t>
            </a:fld>
            <a:endParaRPr lang="en" sz="1867" dirty="0">
              <a:solidFill>
                <a:srgbClr val="000000"/>
              </a:solidFill>
              <a:latin typeface="Arial"/>
              <a:ea typeface="Arial"/>
              <a:cs typeface="Arial"/>
              <a:sym typeface="Arial"/>
            </a:endParaRPr>
          </a:p>
        </p:txBody>
      </p:sp>
      <p:sp>
        <p:nvSpPr>
          <p:cNvPr id="5" name="Arrow: Left 4">
            <a:extLst>
              <a:ext uri="{FF2B5EF4-FFF2-40B4-BE49-F238E27FC236}">
                <a16:creationId xmlns:a16="http://schemas.microsoft.com/office/drawing/2014/main" id="{4BB80D1A-C178-40C8-BFC2-61385D6AF8EA}"/>
              </a:ext>
            </a:extLst>
          </p:cNvPr>
          <p:cNvSpPr/>
          <p:nvPr/>
        </p:nvSpPr>
        <p:spPr>
          <a:xfrm>
            <a:off x="5095701" y="2219400"/>
            <a:ext cx="3682831" cy="7676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Course</a:t>
            </a:r>
          </a:p>
        </p:txBody>
      </p:sp>
      <p:pic>
        <p:nvPicPr>
          <p:cNvPr id="1030" name="Picture 6" descr="Image result for certified">
            <a:extLst>
              <a:ext uri="{FF2B5EF4-FFF2-40B4-BE49-F238E27FC236}">
                <a16:creationId xmlns:a16="http://schemas.microsoft.com/office/drawing/2014/main" id="{E2E096A5-E59D-4C40-9D46-23CD70711467}"/>
              </a:ext>
            </a:extLst>
          </p:cNvPr>
          <p:cNvPicPr>
            <a:picLocks noChangeAspect="1" noChangeArrowheads="1"/>
          </p:cNvPicPr>
          <p:nvPr/>
        </p:nvPicPr>
        <p:blipFill>
          <a:blip r:embed="rId2">
            <a:clrChange>
              <a:clrFrom>
                <a:srgbClr val="FEFFFA"/>
              </a:clrFrom>
              <a:clrTo>
                <a:srgbClr val="FEFFFA">
                  <a:alpha val="0"/>
                </a:srgbClr>
              </a:clrTo>
            </a:clrChange>
            <a:extLst>
              <a:ext uri="{28A0092B-C50C-407E-A947-70E740481C1C}">
                <a14:useLocalDpi xmlns:a14="http://schemas.microsoft.com/office/drawing/2010/main" val="0"/>
              </a:ext>
            </a:extLst>
          </a:blip>
          <a:srcRect/>
          <a:stretch>
            <a:fillRect/>
          </a:stretch>
        </p:blipFill>
        <p:spPr bwMode="auto">
          <a:xfrm>
            <a:off x="415601" y="3985"/>
            <a:ext cx="2832404" cy="283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000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636F-C715-41FC-99DA-DE739C747CD9}"/>
              </a:ext>
            </a:extLst>
          </p:cNvPr>
          <p:cNvSpPr>
            <a:spLocks noGrp="1"/>
          </p:cNvSpPr>
          <p:nvPr>
            <p:ph type="title"/>
          </p:nvPr>
        </p:nvSpPr>
        <p:spPr/>
        <p:txBody>
          <a:bodyPr/>
          <a:lstStyle/>
          <a:p>
            <a:pPr lvl="0"/>
            <a:r>
              <a:rPr lang="en-US" dirty="0"/>
              <a:t> Token Protocols &amp; Governance</a:t>
            </a:r>
          </a:p>
        </p:txBody>
      </p:sp>
      <p:sp>
        <p:nvSpPr>
          <p:cNvPr id="3" name="Content Placeholder 2">
            <a:extLst>
              <a:ext uri="{FF2B5EF4-FFF2-40B4-BE49-F238E27FC236}">
                <a16:creationId xmlns:a16="http://schemas.microsoft.com/office/drawing/2014/main" id="{C370124A-D61D-415A-92A8-548712DEB9ED}"/>
              </a:ext>
            </a:extLst>
          </p:cNvPr>
          <p:cNvSpPr>
            <a:spLocks noGrp="1"/>
          </p:cNvSpPr>
          <p:nvPr>
            <p:ph idx="1"/>
          </p:nvPr>
        </p:nvSpPr>
        <p:spPr/>
        <p:txBody>
          <a:bodyPr>
            <a:normAutofit fontScale="92500" lnSpcReduction="10000"/>
          </a:bodyPr>
          <a:lstStyle/>
          <a:p>
            <a:r>
              <a:rPr lang="en-US" dirty="0"/>
              <a:t>Why is blockchain different?</a:t>
            </a:r>
          </a:p>
          <a:p>
            <a:pPr lvl="1"/>
            <a:r>
              <a:rPr lang="en-US" dirty="0"/>
              <a:t>Protocols like TCP/IP and HTTP define the rules for devices to interact with the internet</a:t>
            </a:r>
          </a:p>
          <a:p>
            <a:pPr lvl="1"/>
            <a:r>
              <a:rPr lang="en-US" dirty="0"/>
              <a:t>Internet protocol enabled the peer-to-peer movement of information</a:t>
            </a:r>
          </a:p>
          <a:p>
            <a:pPr lvl="1"/>
            <a:r>
              <a:rPr lang="en-US" dirty="0"/>
              <a:t>The blockchain is a</a:t>
            </a:r>
          </a:p>
          <a:p>
            <a:pPr lvl="2"/>
            <a:r>
              <a:rPr lang="en-US" dirty="0"/>
              <a:t>set of rules that computers use to transfer the ownership</a:t>
            </a:r>
          </a:p>
          <a:p>
            <a:pPr lvl="2"/>
            <a:r>
              <a:rPr lang="en-US" dirty="0"/>
              <a:t>of digital assets (value) between peers </a:t>
            </a:r>
          </a:p>
          <a:p>
            <a:pPr lvl="2"/>
            <a:r>
              <a:rPr lang="en-US" dirty="0"/>
              <a:t>without requiring a third-party intermediary to validate or facilitate the transaction.</a:t>
            </a:r>
          </a:p>
          <a:p>
            <a:pPr lvl="1"/>
            <a:r>
              <a:rPr lang="en-US" dirty="0"/>
              <a:t>First protocol in the history of mankind that allows for decentralized control</a:t>
            </a:r>
          </a:p>
          <a:p>
            <a:r>
              <a:rPr lang="en-US" dirty="0"/>
              <a:t>Example:  Bitcoin (Hundreds of billions in transactions)</a:t>
            </a:r>
          </a:p>
          <a:p>
            <a:pPr lvl="1"/>
            <a:r>
              <a:rPr lang="en-US" dirty="0"/>
              <a:t>No employees</a:t>
            </a:r>
          </a:p>
          <a:p>
            <a:pPr lvl="1"/>
            <a:r>
              <a:rPr lang="en-US" dirty="0"/>
              <a:t>No buildings / equipment</a:t>
            </a:r>
          </a:p>
          <a:p>
            <a:pPr lvl="1"/>
            <a:r>
              <a:rPr lang="en-US" dirty="0"/>
              <a:t>No one is in charge, owns anything, has responsibility or liability</a:t>
            </a:r>
          </a:p>
          <a:p>
            <a:pPr lvl="1"/>
            <a:r>
              <a:rPr lang="en-US" dirty="0"/>
              <a:t>Not one nanosecond of downtime / never hacked / </a:t>
            </a:r>
            <a:r>
              <a:rPr lang="en-US"/>
              <a:t>never compromised</a:t>
            </a:r>
            <a:endParaRPr lang="en-US" dirty="0"/>
          </a:p>
          <a:p>
            <a:pPr lvl="1"/>
            <a:endParaRPr lang="en-US" dirty="0"/>
          </a:p>
        </p:txBody>
      </p:sp>
      <p:sp>
        <p:nvSpPr>
          <p:cNvPr id="4" name="Footer Placeholder 3">
            <a:extLst>
              <a:ext uri="{FF2B5EF4-FFF2-40B4-BE49-F238E27FC236}">
                <a16:creationId xmlns:a16="http://schemas.microsoft.com/office/drawing/2014/main" id="{67461F4E-1B0D-46DE-8719-6B54052CDBE2}"/>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BC5E8B6A-D194-49F9-828C-3437D45A879C}"/>
              </a:ext>
            </a:extLst>
          </p:cNvPr>
          <p:cNvSpPr>
            <a:spLocks noGrp="1"/>
          </p:cNvSpPr>
          <p:nvPr>
            <p:ph type="sldNum" sz="quarter" idx="12"/>
          </p:nvPr>
        </p:nvSpPr>
        <p:spPr/>
        <p:txBody>
          <a:bodyPr/>
          <a:lstStyle/>
          <a:p>
            <a:fld id="{1CA58C23-D6BE-4A36-B577-9D537A2A4E0E}" type="slidenum">
              <a:rPr lang="en-US" smtClean="0"/>
              <a:t>60</a:t>
            </a:fld>
            <a:endParaRPr lang="en-US"/>
          </a:p>
        </p:txBody>
      </p:sp>
    </p:spTree>
    <p:extLst>
      <p:ext uri="{BB962C8B-B14F-4D97-AF65-F5344CB8AC3E}">
        <p14:creationId xmlns:p14="http://schemas.microsoft.com/office/powerpoint/2010/main" val="1923394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CC68-EE3E-4DDC-A0BD-3589F1D26612}"/>
              </a:ext>
            </a:extLst>
          </p:cNvPr>
          <p:cNvSpPr>
            <a:spLocks noGrp="1"/>
          </p:cNvSpPr>
          <p:nvPr>
            <p:ph type="title"/>
          </p:nvPr>
        </p:nvSpPr>
        <p:spPr>
          <a:xfrm>
            <a:off x="838200" y="365125"/>
            <a:ext cx="10515600" cy="1325563"/>
          </a:xfrm>
        </p:spPr>
        <p:txBody>
          <a:bodyPr>
            <a:normAutofit/>
          </a:bodyPr>
          <a:lstStyle/>
          <a:p>
            <a:r>
              <a:rPr lang="en-US" dirty="0"/>
              <a:t>Other Cryptocurrency Considerations</a:t>
            </a:r>
          </a:p>
        </p:txBody>
      </p:sp>
      <p:sp>
        <p:nvSpPr>
          <p:cNvPr id="4" name="Footer Placeholder 3">
            <a:extLst>
              <a:ext uri="{FF2B5EF4-FFF2-40B4-BE49-F238E27FC236}">
                <a16:creationId xmlns:a16="http://schemas.microsoft.com/office/drawing/2014/main" id="{172C338E-AF8E-4B13-B761-16D8994051E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www.GBAglobal.org</a:t>
            </a:r>
          </a:p>
        </p:txBody>
      </p:sp>
      <p:sp>
        <p:nvSpPr>
          <p:cNvPr id="5" name="Slide Number Placeholder 4">
            <a:extLst>
              <a:ext uri="{FF2B5EF4-FFF2-40B4-BE49-F238E27FC236}">
                <a16:creationId xmlns:a16="http://schemas.microsoft.com/office/drawing/2014/main" id="{57E19ADA-6778-4FF6-8F10-97A06F3C268F}"/>
              </a:ext>
            </a:extLst>
          </p:cNvPr>
          <p:cNvSpPr>
            <a:spLocks noGrp="1"/>
          </p:cNvSpPr>
          <p:nvPr>
            <p:ph type="sldNum" sz="quarter" idx="12"/>
          </p:nvPr>
        </p:nvSpPr>
        <p:spPr>
          <a:xfrm>
            <a:off x="8610600" y="6356350"/>
            <a:ext cx="2743200" cy="365125"/>
          </a:xfrm>
        </p:spPr>
        <p:txBody>
          <a:bodyPr>
            <a:normAutofit/>
          </a:bodyPr>
          <a:lstStyle/>
          <a:p>
            <a:pPr>
              <a:spcAft>
                <a:spcPts val="600"/>
              </a:spcAft>
            </a:pPr>
            <a:fld id="{1CA58C23-D6BE-4A36-B577-9D537A2A4E0E}" type="slidenum">
              <a:rPr lang="en-US" smtClean="0"/>
              <a:pPr>
                <a:spcAft>
                  <a:spcPts val="600"/>
                </a:spcAft>
              </a:pPr>
              <a:t>61</a:t>
            </a:fld>
            <a:endParaRPr lang="en-US"/>
          </a:p>
        </p:txBody>
      </p:sp>
      <p:graphicFrame>
        <p:nvGraphicFramePr>
          <p:cNvPr id="7" name="Content Placeholder 2">
            <a:extLst>
              <a:ext uri="{FF2B5EF4-FFF2-40B4-BE49-F238E27FC236}">
                <a16:creationId xmlns:a16="http://schemas.microsoft.com/office/drawing/2014/main" id="{6FB7DC81-6804-4484-9A7F-D947AD22D89D}"/>
              </a:ext>
            </a:extLst>
          </p:cNvPr>
          <p:cNvGraphicFramePr>
            <a:graphicFrameLocks noGrp="1"/>
          </p:cNvGraphicFramePr>
          <p:nvPr>
            <p:ph idx="1"/>
            <p:extLst>
              <p:ext uri="{D42A27DB-BD31-4B8C-83A1-F6EECF244321}">
                <p14:modId xmlns:p14="http://schemas.microsoft.com/office/powerpoint/2010/main" val="40949613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918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F21A-020F-4D3A-95E3-862822931998}"/>
              </a:ext>
            </a:extLst>
          </p:cNvPr>
          <p:cNvSpPr>
            <a:spLocks noGrp="1"/>
          </p:cNvSpPr>
          <p:nvPr>
            <p:ph type="title"/>
          </p:nvPr>
        </p:nvSpPr>
        <p:spPr>
          <a:xfrm>
            <a:off x="788301" y="1219196"/>
            <a:ext cx="10515600" cy="1024276"/>
          </a:xfrm>
        </p:spPr>
        <p:txBody>
          <a:bodyPr>
            <a:normAutofit/>
          </a:bodyPr>
          <a:lstStyle/>
          <a:p>
            <a:pPr lvl="0" algn="ctr"/>
            <a:r>
              <a:rPr lang="en-US" b="1" u="sng" dirty="0"/>
              <a:t>Cryptocurrency Uses</a:t>
            </a:r>
            <a:endParaRPr lang="en-US" dirty="0"/>
          </a:p>
        </p:txBody>
      </p:sp>
      <p:sp>
        <p:nvSpPr>
          <p:cNvPr id="5" name="Footer Placeholder 4">
            <a:extLst>
              <a:ext uri="{FF2B5EF4-FFF2-40B4-BE49-F238E27FC236}">
                <a16:creationId xmlns:a16="http://schemas.microsoft.com/office/drawing/2014/main" id="{F9BD9B4C-6901-46AB-A107-BBF83A4E06FE}"/>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F3EAECE5-A142-4749-91DF-257E9EF38941}"/>
              </a:ext>
            </a:extLst>
          </p:cNvPr>
          <p:cNvSpPr>
            <a:spLocks noGrp="1"/>
          </p:cNvSpPr>
          <p:nvPr>
            <p:ph type="sldNum" sz="quarter" idx="12"/>
          </p:nvPr>
        </p:nvSpPr>
        <p:spPr/>
        <p:txBody>
          <a:bodyPr/>
          <a:lstStyle/>
          <a:p>
            <a:fld id="{B8F76141-A522-4F90-BDB2-A159F9DA2835}" type="slidenum">
              <a:rPr lang="en-US" smtClean="0"/>
              <a:t>62</a:t>
            </a:fld>
            <a:endParaRPr lang="en-US"/>
          </a:p>
        </p:txBody>
      </p:sp>
      <p:pic>
        <p:nvPicPr>
          <p:cNvPr id="14" name="Picture 13">
            <a:extLst>
              <a:ext uri="{FF2B5EF4-FFF2-40B4-BE49-F238E27FC236}">
                <a16:creationId xmlns:a16="http://schemas.microsoft.com/office/drawing/2014/main" id="{2E169AB3-0214-42FA-BF38-8A939DAA2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764" y="2264233"/>
            <a:ext cx="9047740" cy="4071483"/>
          </a:xfrm>
          <a:prstGeom prst="rect">
            <a:avLst/>
          </a:prstGeom>
        </p:spPr>
      </p:pic>
    </p:spTree>
    <p:extLst>
      <p:ext uri="{BB962C8B-B14F-4D97-AF65-F5344CB8AC3E}">
        <p14:creationId xmlns:p14="http://schemas.microsoft.com/office/powerpoint/2010/main" val="317629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F21A-020F-4D3A-95E3-862822931998}"/>
              </a:ext>
            </a:extLst>
          </p:cNvPr>
          <p:cNvSpPr>
            <a:spLocks noGrp="1"/>
          </p:cNvSpPr>
          <p:nvPr>
            <p:ph type="title"/>
          </p:nvPr>
        </p:nvSpPr>
        <p:spPr/>
        <p:txBody>
          <a:bodyPr>
            <a:normAutofit/>
          </a:bodyPr>
          <a:lstStyle/>
          <a:p>
            <a:pPr algn="ctr"/>
            <a:r>
              <a:rPr lang="en-US" b="1" u="sng" dirty="0"/>
              <a:t>As a Payment System</a:t>
            </a:r>
          </a:p>
        </p:txBody>
      </p:sp>
      <p:sp>
        <p:nvSpPr>
          <p:cNvPr id="3" name="Content Placeholder 2">
            <a:extLst>
              <a:ext uri="{FF2B5EF4-FFF2-40B4-BE49-F238E27FC236}">
                <a16:creationId xmlns:a16="http://schemas.microsoft.com/office/drawing/2014/main" id="{A094A8A6-EFD0-4EAE-9D82-B70650DBDE06}"/>
              </a:ext>
            </a:extLst>
          </p:cNvPr>
          <p:cNvSpPr>
            <a:spLocks noGrp="1"/>
          </p:cNvSpPr>
          <p:nvPr>
            <p:ph idx="1"/>
          </p:nvPr>
        </p:nvSpPr>
        <p:spPr/>
        <p:txBody>
          <a:bodyPr vert="horz" lIns="91440" tIns="45720" rIns="91440" bIns="45720" rtlCol="0" anchor="t">
            <a:normAutofit/>
          </a:bodyPr>
          <a:lstStyle/>
          <a:p>
            <a:r>
              <a:rPr lang="en-US" sz="3200" dirty="0"/>
              <a:t>Any Cryptocurrency can be used for payment, but the best one in any given situation will have the following characteristics:</a:t>
            </a:r>
          </a:p>
          <a:p>
            <a:pPr lvl="1"/>
            <a:r>
              <a:rPr lang="en-US" sz="2800" dirty="0"/>
              <a:t>Protocol Security</a:t>
            </a:r>
          </a:p>
          <a:p>
            <a:pPr lvl="1"/>
            <a:r>
              <a:rPr lang="en-US" sz="2800" dirty="0"/>
              <a:t>Implementation security</a:t>
            </a:r>
          </a:p>
          <a:p>
            <a:pPr lvl="1"/>
            <a:r>
              <a:rPr lang="en-US" sz="2800" dirty="0"/>
              <a:t>Sufficient liquidity and/or exchange speed among your target market</a:t>
            </a:r>
          </a:p>
          <a:p>
            <a:pPr lvl="1"/>
            <a:r>
              <a:rPr lang="en-US" sz="2800" dirty="0"/>
              <a:t>Demand is stable enough over the life of a transaction (from initial buy in to final sell out)</a:t>
            </a:r>
          </a:p>
          <a:p>
            <a:pPr lvl="1"/>
            <a:r>
              <a:rPr lang="en-US" sz="2800" dirty="0"/>
              <a:t>Performs some domain-specific useful informational function</a:t>
            </a:r>
          </a:p>
        </p:txBody>
      </p:sp>
      <p:sp>
        <p:nvSpPr>
          <p:cNvPr id="5" name="Footer Placeholder 4">
            <a:extLst>
              <a:ext uri="{FF2B5EF4-FFF2-40B4-BE49-F238E27FC236}">
                <a16:creationId xmlns:a16="http://schemas.microsoft.com/office/drawing/2014/main" id="{55372F2D-8C59-4E1C-BFA0-FA8579A9120F}"/>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C9788881-164A-4699-BB9D-C0DDAF8D1D4E}"/>
              </a:ext>
            </a:extLst>
          </p:cNvPr>
          <p:cNvSpPr>
            <a:spLocks noGrp="1"/>
          </p:cNvSpPr>
          <p:nvPr>
            <p:ph type="sldNum" sz="quarter" idx="12"/>
          </p:nvPr>
        </p:nvSpPr>
        <p:spPr/>
        <p:txBody>
          <a:bodyPr/>
          <a:lstStyle/>
          <a:p>
            <a:fld id="{B8F76141-A522-4F90-BDB2-A159F9DA2835}" type="slidenum">
              <a:rPr lang="en-US" smtClean="0"/>
              <a:t>63</a:t>
            </a:fld>
            <a:endParaRPr lang="en-US"/>
          </a:p>
        </p:txBody>
      </p:sp>
    </p:spTree>
    <p:extLst>
      <p:ext uri="{BB962C8B-B14F-4D97-AF65-F5344CB8AC3E}">
        <p14:creationId xmlns:p14="http://schemas.microsoft.com/office/powerpoint/2010/main" val="1912188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500"/>
                                        <p:tgtEl>
                                          <p:spTgt spid="3">
                                            <p:txEl>
                                              <p:pRg st="1" end="1"/>
                                            </p:txEl>
                                          </p:spTgt>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500"/>
                                        <p:tgtEl>
                                          <p:spTgt spid="3">
                                            <p:txEl>
                                              <p:pRg st="2" end="2"/>
                                            </p:txEl>
                                          </p:spTgt>
                                        </p:tgtEl>
                                      </p:cBhvr>
                                    </p:animEffect>
                                  </p:childTnLst>
                                </p:cTn>
                              </p:par>
                            </p:childTnLst>
                          </p:cTn>
                        </p:par>
                        <p:par>
                          <p:cTn id="16" fill="hold">
                            <p:stCondLst>
                              <p:cond delay="4500"/>
                            </p:stCondLst>
                            <p:childTnLst>
                              <p:par>
                                <p:cTn id="17" presetID="22" presetClass="entr" presetSubtype="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1500"/>
                                        <p:tgtEl>
                                          <p:spTgt spid="3">
                                            <p:txEl>
                                              <p:pRg st="3" end="3"/>
                                            </p:txEl>
                                          </p:spTgt>
                                        </p:tgtEl>
                                      </p:cBhvr>
                                    </p:animEffect>
                                  </p:childTnLst>
                                </p:cTn>
                              </p:par>
                            </p:childTnLst>
                          </p:cTn>
                        </p:par>
                        <p:par>
                          <p:cTn id="20" fill="hold">
                            <p:stCondLst>
                              <p:cond delay="6000"/>
                            </p:stCondLst>
                            <p:childTnLst>
                              <p:par>
                                <p:cTn id="21" presetID="22" presetClass="entr" presetSubtype="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1500"/>
                                        <p:tgtEl>
                                          <p:spTgt spid="3">
                                            <p:txEl>
                                              <p:pRg st="4" end="4"/>
                                            </p:txEl>
                                          </p:spTgt>
                                        </p:tgtEl>
                                      </p:cBhvr>
                                    </p:animEffect>
                                  </p:childTnLst>
                                </p:cTn>
                              </p:par>
                            </p:childTnLst>
                          </p:cTn>
                        </p:par>
                        <p:par>
                          <p:cTn id="24" fill="hold">
                            <p:stCondLst>
                              <p:cond delay="7500"/>
                            </p:stCondLst>
                            <p:childTnLst>
                              <p:par>
                                <p:cTn id="25" presetID="22" presetClass="entr" presetSubtype="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1500"/>
                                        <p:tgtEl>
                                          <p:spTgt spid="3">
                                            <p:txEl>
                                              <p:pRg st="5" end="5"/>
                                            </p:txEl>
                                          </p:spTgt>
                                        </p:tgtEl>
                                      </p:cBhvr>
                                    </p:animEffect>
                                  </p:childTnLst>
                                </p:cTn>
                              </p:par>
                            </p:childTnLst>
                          </p:cTn>
                        </p:par>
                        <p:par>
                          <p:cTn id="28" fill="hold">
                            <p:stCondLst>
                              <p:cond delay="9000"/>
                            </p:stCondLst>
                            <p:childTnLst>
                              <p:par>
                                <p:cTn id="29" presetID="22" presetClass="entr" presetSubtype="1" fill="hold" grpId="1"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up)">
                                      <p:cBhvr>
                                        <p:cTn id="31" dur="1500"/>
                                        <p:tgtEl>
                                          <p:spTgt spid="3">
                                            <p:txEl>
                                              <p:pRg st="0" end="0"/>
                                            </p:txEl>
                                          </p:spTgt>
                                        </p:tgtEl>
                                      </p:cBhvr>
                                    </p:animEffect>
                                  </p:childTnLst>
                                </p:cTn>
                              </p:par>
                            </p:childTnLst>
                          </p:cTn>
                        </p:par>
                        <p:par>
                          <p:cTn id="32" fill="hold">
                            <p:stCondLst>
                              <p:cond delay="10500"/>
                            </p:stCondLst>
                            <p:childTnLst>
                              <p:par>
                                <p:cTn id="33" presetID="22" presetClass="entr" presetSubtype="1" fill="hold" grpId="1"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up)">
                                      <p:cBhvr>
                                        <p:cTn id="35" dur="1500"/>
                                        <p:tgtEl>
                                          <p:spTgt spid="3">
                                            <p:txEl>
                                              <p:pRg st="1" end="1"/>
                                            </p:txEl>
                                          </p:spTgt>
                                        </p:tgtEl>
                                      </p:cBhvr>
                                    </p:animEffect>
                                  </p:childTnLst>
                                </p:cTn>
                              </p:par>
                            </p:childTnLst>
                          </p:cTn>
                        </p:par>
                        <p:par>
                          <p:cTn id="36" fill="hold">
                            <p:stCondLst>
                              <p:cond delay="12000"/>
                            </p:stCondLst>
                            <p:childTnLst>
                              <p:par>
                                <p:cTn id="37" presetID="22" presetClass="entr" presetSubtype="1" fill="hold" grpId="1"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up)">
                                      <p:cBhvr>
                                        <p:cTn id="39" dur="1500"/>
                                        <p:tgtEl>
                                          <p:spTgt spid="3">
                                            <p:txEl>
                                              <p:pRg st="2" end="2"/>
                                            </p:txEl>
                                          </p:spTgt>
                                        </p:tgtEl>
                                      </p:cBhvr>
                                    </p:animEffect>
                                  </p:childTnLst>
                                </p:cTn>
                              </p:par>
                            </p:childTnLst>
                          </p:cTn>
                        </p:par>
                        <p:par>
                          <p:cTn id="40" fill="hold">
                            <p:stCondLst>
                              <p:cond delay="13500"/>
                            </p:stCondLst>
                            <p:childTnLst>
                              <p:par>
                                <p:cTn id="41" presetID="22" presetClass="entr" presetSubtype="1" fill="hold" grpId="1"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up)">
                                      <p:cBhvr>
                                        <p:cTn id="43" dur="1500"/>
                                        <p:tgtEl>
                                          <p:spTgt spid="3">
                                            <p:txEl>
                                              <p:pRg st="3" end="3"/>
                                            </p:txEl>
                                          </p:spTgt>
                                        </p:tgtEl>
                                      </p:cBhvr>
                                    </p:animEffect>
                                  </p:childTnLst>
                                </p:cTn>
                              </p:par>
                            </p:childTnLst>
                          </p:cTn>
                        </p:par>
                        <p:par>
                          <p:cTn id="44" fill="hold">
                            <p:stCondLst>
                              <p:cond delay="15000"/>
                            </p:stCondLst>
                            <p:childTnLst>
                              <p:par>
                                <p:cTn id="45" presetID="22" presetClass="entr" presetSubtype="1" fill="hold" grpId="1" nodeType="after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up)">
                                      <p:cBhvr>
                                        <p:cTn id="47" dur="1500"/>
                                        <p:tgtEl>
                                          <p:spTgt spid="3">
                                            <p:txEl>
                                              <p:pRg st="4" end="4"/>
                                            </p:txEl>
                                          </p:spTgt>
                                        </p:tgtEl>
                                      </p:cBhvr>
                                    </p:animEffect>
                                  </p:childTnLst>
                                </p:cTn>
                              </p:par>
                            </p:childTnLst>
                          </p:cTn>
                        </p:par>
                        <p:par>
                          <p:cTn id="48" fill="hold">
                            <p:stCondLst>
                              <p:cond delay="16500"/>
                            </p:stCondLst>
                            <p:childTnLst>
                              <p:par>
                                <p:cTn id="49" presetID="22" presetClass="entr" presetSubtype="1" fill="hold" grpId="1"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wipe(up)">
                                      <p:cBhvr>
                                        <p:cTn id="51" dur="1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F21A-020F-4D3A-95E3-862822931998}"/>
              </a:ext>
            </a:extLst>
          </p:cNvPr>
          <p:cNvSpPr>
            <a:spLocks noGrp="1"/>
          </p:cNvSpPr>
          <p:nvPr>
            <p:ph type="title"/>
          </p:nvPr>
        </p:nvSpPr>
        <p:spPr/>
        <p:txBody>
          <a:bodyPr>
            <a:normAutofit/>
          </a:bodyPr>
          <a:lstStyle/>
          <a:p>
            <a:pPr algn="ctr"/>
            <a:r>
              <a:rPr lang="en-US" b="1" u="sng" dirty="0"/>
              <a:t>Cryptocurrency Characteristics</a:t>
            </a:r>
            <a:endParaRPr lang="en-US" dirty="0" err="1"/>
          </a:p>
        </p:txBody>
      </p:sp>
      <p:pic>
        <p:nvPicPr>
          <p:cNvPr id="6" name="Picture 6" descr="A map of a person&#10;&#10;Description generated with high confidence">
            <a:extLst>
              <a:ext uri="{FF2B5EF4-FFF2-40B4-BE49-F238E27FC236}">
                <a16:creationId xmlns:a16="http://schemas.microsoft.com/office/drawing/2014/main" id="{3C8B2784-BDF3-46C4-BDCE-76167EDD5BC5}"/>
              </a:ext>
            </a:extLst>
          </p:cNvPr>
          <p:cNvPicPr>
            <a:picLocks noChangeAspect="1"/>
          </p:cNvPicPr>
          <p:nvPr/>
        </p:nvPicPr>
        <p:blipFill>
          <a:blip r:embed="rId2"/>
          <a:stretch>
            <a:fillRect/>
          </a:stretch>
        </p:blipFill>
        <p:spPr>
          <a:xfrm>
            <a:off x="838200" y="1314450"/>
            <a:ext cx="9736804" cy="5053139"/>
          </a:xfrm>
          <a:prstGeom prst="rect">
            <a:avLst/>
          </a:prstGeom>
        </p:spPr>
      </p:pic>
      <p:sp>
        <p:nvSpPr>
          <p:cNvPr id="8" name="TextBox 7">
            <a:extLst>
              <a:ext uri="{FF2B5EF4-FFF2-40B4-BE49-F238E27FC236}">
                <a16:creationId xmlns:a16="http://schemas.microsoft.com/office/drawing/2014/main" id="{6DA22EAE-19F7-4977-8981-BE5EFC316A0E}"/>
              </a:ext>
            </a:extLst>
          </p:cNvPr>
          <p:cNvSpPr txBox="1"/>
          <p:nvPr/>
        </p:nvSpPr>
        <p:spPr>
          <a:xfrm>
            <a:off x="6477936" y="2628900"/>
            <a:ext cx="2723214" cy="646113"/>
          </a:xfrm>
          <a:prstGeom prst="rect">
            <a:avLst/>
          </a:prstGeom>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2060"/>
                </a:solidFill>
              </a:rPr>
              <a:t>Bitcoin % decrease of Inflation as supply grows</a:t>
            </a:r>
          </a:p>
        </p:txBody>
      </p:sp>
      <p:sp>
        <p:nvSpPr>
          <p:cNvPr id="4" name="Footer Placeholder 3">
            <a:extLst>
              <a:ext uri="{FF2B5EF4-FFF2-40B4-BE49-F238E27FC236}">
                <a16:creationId xmlns:a16="http://schemas.microsoft.com/office/drawing/2014/main" id="{D316BB3C-7A51-46A6-BA5D-3E312FDFCFA4}"/>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9EBD105F-4C47-4AAE-B759-B13ADF26230D}"/>
              </a:ext>
            </a:extLst>
          </p:cNvPr>
          <p:cNvSpPr>
            <a:spLocks noGrp="1"/>
          </p:cNvSpPr>
          <p:nvPr>
            <p:ph type="sldNum" sz="quarter" idx="12"/>
          </p:nvPr>
        </p:nvSpPr>
        <p:spPr/>
        <p:txBody>
          <a:bodyPr/>
          <a:lstStyle/>
          <a:p>
            <a:fld id="{B8F76141-A522-4F90-BDB2-A159F9DA2835}" type="slidenum">
              <a:rPr lang="en-US" smtClean="0"/>
              <a:t>64</a:t>
            </a:fld>
            <a:endParaRPr lang="en-US"/>
          </a:p>
        </p:txBody>
      </p:sp>
    </p:spTree>
    <p:extLst>
      <p:ext uri="{BB962C8B-B14F-4D97-AF65-F5344CB8AC3E}">
        <p14:creationId xmlns:p14="http://schemas.microsoft.com/office/powerpoint/2010/main" val="2831255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F21A-020F-4D3A-95E3-862822931998}"/>
              </a:ext>
            </a:extLst>
          </p:cNvPr>
          <p:cNvSpPr>
            <a:spLocks noGrp="1"/>
          </p:cNvSpPr>
          <p:nvPr>
            <p:ph type="title"/>
          </p:nvPr>
        </p:nvSpPr>
        <p:spPr/>
        <p:txBody>
          <a:bodyPr>
            <a:normAutofit/>
          </a:bodyPr>
          <a:lstStyle/>
          <a:p>
            <a:pPr algn="ctr"/>
            <a:r>
              <a:rPr lang="en-US" b="1" u="sng" dirty="0"/>
              <a:t>Capital Formation</a:t>
            </a:r>
          </a:p>
        </p:txBody>
      </p:sp>
      <p:sp>
        <p:nvSpPr>
          <p:cNvPr id="3" name="Content Placeholder 2">
            <a:extLst>
              <a:ext uri="{FF2B5EF4-FFF2-40B4-BE49-F238E27FC236}">
                <a16:creationId xmlns:a16="http://schemas.microsoft.com/office/drawing/2014/main" id="{A094A8A6-EFD0-4EAE-9D82-B70650DBDE06}"/>
              </a:ext>
            </a:extLst>
          </p:cNvPr>
          <p:cNvSpPr>
            <a:spLocks noGrp="1"/>
          </p:cNvSpPr>
          <p:nvPr>
            <p:ph idx="1"/>
          </p:nvPr>
        </p:nvSpPr>
        <p:spPr>
          <a:xfrm>
            <a:off x="838200" y="1825625"/>
            <a:ext cx="4527620" cy="2083184"/>
          </a:xfrm>
        </p:spPr>
        <p:txBody>
          <a:bodyPr vert="horz" lIns="91440" tIns="45720" rIns="91440" bIns="45720" rtlCol="0" anchor="t">
            <a:normAutofit/>
          </a:bodyPr>
          <a:lstStyle/>
          <a:p>
            <a:pPr lvl="1"/>
            <a:r>
              <a:rPr lang="en-US" dirty="0"/>
              <a:t>Initial Coin Offering (IC0)</a:t>
            </a:r>
          </a:p>
          <a:p>
            <a:pPr lvl="1"/>
            <a:r>
              <a:rPr lang="en-US" dirty="0"/>
              <a:t>Token Sales</a:t>
            </a:r>
          </a:p>
          <a:p>
            <a:pPr lvl="1"/>
            <a:r>
              <a:rPr lang="en-US" dirty="0"/>
              <a:t>Crowd Sourcing</a:t>
            </a:r>
          </a:p>
          <a:p>
            <a:pPr marL="457200" lvl="1" indent="0">
              <a:buNone/>
            </a:pPr>
            <a:endParaRPr lang="en-US" dirty="0"/>
          </a:p>
          <a:p>
            <a:endParaRPr lang="en-US" dirty="0"/>
          </a:p>
        </p:txBody>
      </p:sp>
      <p:sp>
        <p:nvSpPr>
          <p:cNvPr id="5" name="Footer Placeholder 4">
            <a:extLst>
              <a:ext uri="{FF2B5EF4-FFF2-40B4-BE49-F238E27FC236}">
                <a16:creationId xmlns:a16="http://schemas.microsoft.com/office/drawing/2014/main" id="{91DEFBE7-F589-457A-9BAB-F9014DE81036}"/>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655C5405-B06F-4240-845E-2248F6F1A36F}"/>
              </a:ext>
            </a:extLst>
          </p:cNvPr>
          <p:cNvSpPr>
            <a:spLocks noGrp="1"/>
          </p:cNvSpPr>
          <p:nvPr>
            <p:ph type="sldNum" sz="quarter" idx="12"/>
          </p:nvPr>
        </p:nvSpPr>
        <p:spPr/>
        <p:txBody>
          <a:bodyPr/>
          <a:lstStyle/>
          <a:p>
            <a:fld id="{B8F76141-A522-4F90-BDB2-A159F9DA2835}" type="slidenum">
              <a:rPr lang="en-US" smtClean="0"/>
              <a:t>65</a:t>
            </a:fld>
            <a:endParaRPr lang="en-US"/>
          </a:p>
        </p:txBody>
      </p:sp>
      <p:pic>
        <p:nvPicPr>
          <p:cNvPr id="4098" name="Picture 2" descr="Image result for investment">
            <a:extLst>
              <a:ext uri="{FF2B5EF4-FFF2-40B4-BE49-F238E27FC236}">
                <a16:creationId xmlns:a16="http://schemas.microsoft.com/office/drawing/2014/main" id="{26D23046-3C7B-4D3B-A4B6-DE516E356670}"/>
              </a:ext>
            </a:extLst>
          </p:cNvPr>
          <p:cNvPicPr>
            <a:picLocks noChangeAspect="1" noChangeArrowheads="1"/>
          </p:cNvPicPr>
          <p:nvPr/>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411361" y="2244067"/>
            <a:ext cx="6586151" cy="37883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50331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250"/>
                                        <p:tgtEl>
                                          <p:spTgt spid="3">
                                            <p:txEl>
                                              <p:pRg st="0" end="0"/>
                                            </p:txEl>
                                          </p:spTgt>
                                        </p:tgtEl>
                                      </p:cBhvr>
                                    </p:animEffect>
                                  </p:childTnLst>
                                </p:cTn>
                              </p:par>
                            </p:childTnLst>
                          </p:cTn>
                        </p:par>
                        <p:par>
                          <p:cTn id="8" fill="hold">
                            <p:stCondLst>
                              <p:cond delay="125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1250"/>
                                        <p:tgtEl>
                                          <p:spTgt spid="3">
                                            <p:txEl>
                                              <p:pRg st="1" end="1"/>
                                            </p:txEl>
                                          </p:spTgt>
                                        </p:tgtEl>
                                      </p:cBhvr>
                                    </p:animEffect>
                                  </p:childTnLst>
                                </p:cTn>
                              </p:par>
                            </p:childTnLst>
                          </p:cTn>
                        </p:par>
                        <p:par>
                          <p:cTn id="12" fill="hold">
                            <p:stCondLst>
                              <p:cond delay="25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1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The Complete ICO Cycle</a:t>
            </a:r>
            <a:endParaRPr/>
          </a:p>
        </p:txBody>
      </p:sp>
      <p:sp>
        <p:nvSpPr>
          <p:cNvPr id="55" name="Shape 5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r>
              <a:rPr lang="en"/>
              <a:t>Analyze your particular blockchain business model.</a:t>
            </a:r>
            <a:endParaRPr/>
          </a:p>
          <a:p>
            <a:r>
              <a:rPr lang="en"/>
              <a:t>Determine if you actually need a utility token or not for your implementation.</a:t>
            </a:r>
            <a:endParaRPr/>
          </a:p>
          <a:p>
            <a:pPr lvl="1">
              <a:spcBef>
                <a:spcPts val="0"/>
              </a:spcBef>
            </a:pPr>
            <a:r>
              <a:rPr lang="en"/>
              <a:t>If not, then consider a permission based blockchain platform like Hyperledger.</a:t>
            </a:r>
            <a:endParaRPr/>
          </a:p>
          <a:p>
            <a:pPr lvl="1">
              <a:spcBef>
                <a:spcPts val="0"/>
              </a:spcBef>
            </a:pPr>
            <a:r>
              <a:rPr lang="en"/>
              <a:t>If so, then look at what token platform meets your needs.  Most ICOs in 2017 were based on the Ethereum blockchain as ERC-20 tokens.  There are other emerging Ethereum based token standards like ERC-721.  You can also consider other token standards like NEO.</a:t>
            </a:r>
            <a:endParaRPr/>
          </a:p>
          <a:p>
            <a:r>
              <a:rPr lang="en"/>
              <a:t>For all tokens, whether it’s a utility or security token, please carefully review with your ICO legal counsel how the SEC would potentially view your token from a security issuance standard.</a:t>
            </a:r>
            <a:endParaRPr/>
          </a:p>
        </p:txBody>
      </p:sp>
      <p:sp>
        <p:nvSpPr>
          <p:cNvPr id="2" name="Slide Number Placeholder 1">
            <a:extLst>
              <a:ext uri="{FF2B5EF4-FFF2-40B4-BE49-F238E27FC236}">
                <a16:creationId xmlns:a16="http://schemas.microsoft.com/office/drawing/2014/main" id="{CDD75B18-936B-4F75-A3A5-D133E1D61FCA}"/>
              </a:ext>
            </a:extLst>
          </p:cNvPr>
          <p:cNvSpPr>
            <a:spLocks noGrp="1"/>
          </p:cNvSpPr>
          <p:nvPr>
            <p:ph type="sldNum" idx="12"/>
          </p:nvPr>
        </p:nvSpPr>
        <p:spPr/>
        <p:txBody>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66</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94249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Legal Counsel For An ICO</a:t>
            </a:r>
            <a:endParaRPr/>
          </a:p>
        </p:txBody>
      </p:sp>
      <p:sp>
        <p:nvSpPr>
          <p:cNvPr id="61" name="Shape 61"/>
          <p:cNvSpPr txBox="1">
            <a:spLocks noGrp="1"/>
          </p:cNvSpPr>
          <p:nvPr>
            <p:ph type="body" idx="1"/>
          </p:nvPr>
        </p:nvSpPr>
        <p:spPr>
          <a:xfrm>
            <a:off x="511277" y="1654620"/>
            <a:ext cx="5417575" cy="4555200"/>
          </a:xfrm>
          <a:prstGeom prst="rect">
            <a:avLst/>
          </a:prstGeom>
        </p:spPr>
        <p:txBody>
          <a:bodyPr spcFirstLastPara="1" vert="horz" wrap="square" lIns="121900" tIns="121900" rIns="121900" bIns="121900" rtlCol="0" anchor="t" anchorCtr="0">
            <a:noAutofit/>
          </a:bodyPr>
          <a:lstStyle/>
          <a:p>
            <a:r>
              <a:rPr lang="en" dirty="0"/>
              <a:t>Secure competent legal counsel and have them look at the Howey test and determine if you may want to consider doing a Reg D or Reg A+ type of filing.  (GBA Member Lawfirms like Cogent specialize in ICOs.)</a:t>
            </a:r>
            <a:endParaRPr dirty="0"/>
          </a:p>
          <a:p>
            <a:r>
              <a:rPr lang="en" dirty="0"/>
              <a:t>Work with the lawfirm to develop your white paper and SAFT or token issuance agreement.  </a:t>
            </a:r>
            <a:endParaRPr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011" y="2831690"/>
            <a:ext cx="5144731" cy="1978743"/>
          </a:xfrm>
          <a:prstGeom prst="rect">
            <a:avLst/>
          </a:prstGeom>
        </p:spPr>
      </p:pic>
      <p:sp>
        <p:nvSpPr>
          <p:cNvPr id="3" name="Slide Number Placeholder 2">
            <a:extLst>
              <a:ext uri="{FF2B5EF4-FFF2-40B4-BE49-F238E27FC236}">
                <a16:creationId xmlns:a16="http://schemas.microsoft.com/office/drawing/2014/main" id="{4D081ADE-6091-4252-949D-A8895100C569}"/>
              </a:ext>
            </a:extLst>
          </p:cNvPr>
          <p:cNvSpPr>
            <a:spLocks noGrp="1"/>
          </p:cNvSpPr>
          <p:nvPr>
            <p:ph type="sldNum" idx="12"/>
          </p:nvPr>
        </p:nvSpPr>
        <p:spPr/>
        <p:txBody>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67</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38948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t>Legal Counsel For An ICO (Cont)</a:t>
            </a:r>
            <a:endParaRPr dirty="0"/>
          </a:p>
        </p:txBody>
      </p:sp>
      <p:sp>
        <p:nvSpPr>
          <p:cNvPr id="61" name="Shape 6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r>
              <a:rPr lang="en" dirty="0"/>
              <a:t>Once the lawfirm representing your company’s ICO determines the necessary SEC filings, then you can move on to setting up a multi-sig (multiple signature) wallet for accepting the initial investor pre-sale deposits.  </a:t>
            </a:r>
          </a:p>
          <a:p>
            <a:r>
              <a:rPr lang="en" dirty="0"/>
              <a:t>Depending on the type of filing you may be only able to accept a certain amount of deposits from non-qualified investors, and you need to be concerned about any restrictions on security solicitations that your ICO lawfirm has informed you about.</a:t>
            </a:r>
          </a:p>
          <a:p>
            <a:pPr lvl="1">
              <a:spcBef>
                <a:spcPts val="0"/>
              </a:spcBef>
            </a:pPr>
            <a:r>
              <a:rPr lang="en" dirty="0"/>
              <a:t>Some countries may be excluded</a:t>
            </a:r>
          </a:p>
          <a:p>
            <a:pPr lvl="1">
              <a:spcBef>
                <a:spcPts val="0"/>
              </a:spcBef>
            </a:pPr>
            <a:r>
              <a:rPr lang="en" dirty="0"/>
              <a:t>KYC requirements may apply</a:t>
            </a:r>
          </a:p>
          <a:p>
            <a:pPr lvl="1">
              <a:spcBef>
                <a:spcPts val="0"/>
              </a:spcBef>
            </a:pPr>
            <a:r>
              <a:rPr lang="en" dirty="0"/>
              <a:t>May require registerd investors</a:t>
            </a:r>
            <a:endParaRPr dirty="0"/>
          </a:p>
        </p:txBody>
      </p:sp>
      <p:sp>
        <p:nvSpPr>
          <p:cNvPr id="2" name="Slide Number Placeholder 1">
            <a:extLst>
              <a:ext uri="{FF2B5EF4-FFF2-40B4-BE49-F238E27FC236}">
                <a16:creationId xmlns:a16="http://schemas.microsoft.com/office/drawing/2014/main" id="{AC453041-23E1-471A-B5D2-17C96A8DA6E0}"/>
              </a:ext>
            </a:extLst>
          </p:cNvPr>
          <p:cNvSpPr>
            <a:spLocks noGrp="1"/>
          </p:cNvSpPr>
          <p:nvPr>
            <p:ph type="sldNum" idx="12"/>
          </p:nvPr>
        </p:nvSpPr>
        <p:spPr/>
        <p:txBody>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68</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797916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The ICO Presale</a:t>
            </a:r>
            <a:endParaRPr/>
          </a:p>
        </p:txBody>
      </p:sp>
      <p:sp>
        <p:nvSpPr>
          <p:cNvPr id="67" name="Shape 6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r>
              <a:rPr lang="en" dirty="0"/>
              <a:t>As the ICO presale unfolds, your company may offer discounts to spur interest based on the final token sale price, (e.g. 75% off, 50%, 25%) depending on how early the money goes in, and the amount being invested.</a:t>
            </a:r>
            <a:endParaRPr dirty="0"/>
          </a:p>
          <a:p>
            <a:r>
              <a:rPr lang="en" dirty="0"/>
              <a:t>For ICO presales, there can be restrictions on which countries would allow their citizens to invest in the ICO, i.e. only non-U.S. citizens for several.</a:t>
            </a:r>
          </a:p>
          <a:p>
            <a:r>
              <a:rPr lang="en" dirty="0"/>
              <a:t>Many times you have to affirm your citizenship when participating in an ICO.  Deposits to the multi-sig wallet are usually made by an investor using Bitcoin or Ethereum, and some ICOs will accept Fiat currency via a wire transfer as well.</a:t>
            </a:r>
            <a:endParaRPr dirty="0"/>
          </a:p>
          <a:p>
            <a:r>
              <a:rPr lang="en" dirty="0"/>
              <a:t>Once all of the initial investment capital has been collected and the token sale is completed, the firm will want to then look at listing their token with one of the many exchanges.</a:t>
            </a:r>
            <a:endParaRPr dirty="0"/>
          </a:p>
        </p:txBody>
      </p:sp>
      <p:sp>
        <p:nvSpPr>
          <p:cNvPr id="2" name="Slide Number Placeholder 1">
            <a:extLst>
              <a:ext uri="{FF2B5EF4-FFF2-40B4-BE49-F238E27FC236}">
                <a16:creationId xmlns:a16="http://schemas.microsoft.com/office/drawing/2014/main" id="{A6732D60-B9FC-4862-AE4F-0A6F25C2583B}"/>
              </a:ext>
            </a:extLst>
          </p:cNvPr>
          <p:cNvSpPr>
            <a:spLocks noGrp="1"/>
          </p:cNvSpPr>
          <p:nvPr>
            <p:ph type="sldNum" idx="12"/>
          </p:nvPr>
        </p:nvSpPr>
        <p:spPr/>
        <p:txBody>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69</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8596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66334-12B4-4E4A-A87F-840A4AAE85EE}"/>
              </a:ext>
            </a:extLst>
          </p:cNvPr>
          <p:cNvSpPr>
            <a:spLocks noGrp="1"/>
          </p:cNvSpPr>
          <p:nvPr>
            <p:ph type="ctrTitle"/>
          </p:nvPr>
        </p:nvSpPr>
        <p:spPr>
          <a:xfrm>
            <a:off x="1524000" y="1122362"/>
            <a:ext cx="9144000" cy="2840037"/>
          </a:xfrm>
        </p:spPr>
        <p:txBody>
          <a:bodyPr>
            <a:normAutofit/>
          </a:bodyPr>
          <a:lstStyle/>
          <a:p>
            <a:r>
              <a:rPr lang="en-US" sz="5800"/>
              <a:t>Lesson 1</a:t>
            </a:r>
            <a:br>
              <a:rPr lang="en-US" sz="5800"/>
            </a:br>
            <a:r>
              <a:rPr lang="en-US" sz="5800" b="1"/>
              <a:t>Introduction to Blockchain</a:t>
            </a:r>
          </a:p>
        </p:txBody>
      </p:sp>
      <p:sp>
        <p:nvSpPr>
          <p:cNvPr id="3" name="Subtitle 2">
            <a:extLst>
              <a:ext uri="{FF2B5EF4-FFF2-40B4-BE49-F238E27FC236}">
                <a16:creationId xmlns:a16="http://schemas.microsoft.com/office/drawing/2014/main" id="{DBD6D228-2BB8-4E01-A26C-8030BC335EF6}"/>
              </a:ext>
            </a:extLst>
          </p:cNvPr>
          <p:cNvSpPr>
            <a:spLocks noGrp="1"/>
          </p:cNvSpPr>
          <p:nvPr>
            <p:ph type="subTitle" idx="1"/>
          </p:nvPr>
        </p:nvSpPr>
        <p:spPr>
          <a:xfrm>
            <a:off x="1524000" y="4256436"/>
            <a:ext cx="9144000" cy="1600818"/>
          </a:xfrm>
        </p:spPr>
        <p:txBody>
          <a:bodyPr>
            <a:normAutofit/>
          </a:bodyPr>
          <a:lstStyle/>
          <a:p>
            <a:r>
              <a:rPr lang="en-US" sz="5400" dirty="0">
                <a:solidFill>
                  <a:schemeClr val="accent1"/>
                </a:solidFill>
              </a:rPr>
              <a:t>&amp; Why it is Important</a:t>
            </a: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47085220-8253-4E83-B05D-A267035ADEF8}"/>
              </a:ext>
            </a:extLst>
          </p:cNvPr>
          <p:cNvSpPr>
            <a:spLocks noGrp="1"/>
          </p:cNvSpPr>
          <p:nvPr>
            <p:ph type="ftr" sz="quarter" idx="11"/>
          </p:nvPr>
        </p:nvSpPr>
        <p:spPr>
          <a:xfrm>
            <a:off x="4038600" y="6159710"/>
            <a:ext cx="4114800" cy="365125"/>
          </a:xfrm>
        </p:spPr>
        <p:txBody>
          <a:bodyPr>
            <a:normAutofit/>
          </a:bodyPr>
          <a:lstStyle/>
          <a:p>
            <a:pPr>
              <a:spcAft>
                <a:spcPts val="600"/>
              </a:spcAft>
            </a:pPr>
            <a:r>
              <a:rPr lang="en-US"/>
              <a:t>www.GBAglobal.org</a:t>
            </a:r>
          </a:p>
        </p:txBody>
      </p:sp>
      <p:sp>
        <p:nvSpPr>
          <p:cNvPr id="5" name="Slide Number Placeholder 4">
            <a:extLst>
              <a:ext uri="{FF2B5EF4-FFF2-40B4-BE49-F238E27FC236}">
                <a16:creationId xmlns:a16="http://schemas.microsoft.com/office/drawing/2014/main" id="{E29C2CBC-4476-4D2F-BFEB-56F6CEB673A0}"/>
              </a:ext>
            </a:extLst>
          </p:cNvPr>
          <p:cNvSpPr>
            <a:spLocks noGrp="1"/>
          </p:cNvSpPr>
          <p:nvPr>
            <p:ph type="sldNum" sz="quarter" idx="12"/>
          </p:nvPr>
        </p:nvSpPr>
        <p:spPr>
          <a:xfrm>
            <a:off x="8610600" y="6159710"/>
            <a:ext cx="2743200" cy="365125"/>
          </a:xfrm>
        </p:spPr>
        <p:txBody>
          <a:bodyPr>
            <a:normAutofit/>
          </a:bodyPr>
          <a:lstStyle/>
          <a:p>
            <a:pPr>
              <a:spcAft>
                <a:spcPts val="600"/>
              </a:spcAft>
            </a:pPr>
            <a:fld id="{1CA58C23-D6BE-4A36-B577-9D537A2A4E0E}" type="slidenum">
              <a:rPr lang="en-US" smtClean="0"/>
              <a:pPr>
                <a:spcAft>
                  <a:spcPts val="600"/>
                </a:spcAft>
              </a:pPr>
              <a:t>7</a:t>
            </a:fld>
            <a:endParaRPr lang="en-US"/>
          </a:p>
        </p:txBody>
      </p:sp>
    </p:spTree>
    <p:extLst>
      <p:ext uri="{BB962C8B-B14F-4D97-AF65-F5344CB8AC3E}">
        <p14:creationId xmlns:p14="http://schemas.microsoft.com/office/powerpoint/2010/main" val="2697496303"/>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Listing Tokens With Exchanges</a:t>
            </a:r>
            <a:endParaRPr/>
          </a:p>
        </p:txBody>
      </p:sp>
      <p:sp>
        <p:nvSpPr>
          <p:cNvPr id="73" name="Shape 7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342900" indent="-342900">
              <a:buFont typeface="Arial" panose="020B0604020202020204" pitchFamily="34" charset="0"/>
              <a:buChar char="•"/>
            </a:pPr>
            <a:r>
              <a:rPr lang="en" dirty="0"/>
              <a:t>A well known exchange like ShapeShift is an exchange that deals with a number of Alt tokens.  </a:t>
            </a:r>
          </a:p>
          <a:p>
            <a:pPr marL="342900" indent="-342900">
              <a:buFont typeface="Arial" panose="020B0604020202020204" pitchFamily="34" charset="0"/>
              <a:buChar char="•"/>
            </a:pPr>
            <a:r>
              <a:rPr lang="en" dirty="0"/>
              <a:t>The term Alt tokens is used to define those tokens that are non-standard (i.e. Bitcoin and Ethereum) like Doge coin, Zcash or Dash.</a:t>
            </a:r>
            <a:endParaRPr dirty="0"/>
          </a:p>
          <a:p>
            <a:pPr marL="342900" indent="-342900">
              <a:buFont typeface="Arial" panose="020B0604020202020204" pitchFamily="34" charset="0"/>
              <a:buChar char="•"/>
            </a:pPr>
            <a:r>
              <a:rPr lang="en" dirty="0"/>
              <a:t>The token that a company issues via an ICO will begin life as an alt token, so it’s important to have it listed with exchanges that deal in alt tokens to have tradability going forward.</a:t>
            </a:r>
            <a:endParaRPr dirty="0"/>
          </a:p>
        </p:txBody>
      </p:sp>
      <p:sp>
        <p:nvSpPr>
          <p:cNvPr id="2" name="Slide Number Placeholder 1">
            <a:extLst>
              <a:ext uri="{FF2B5EF4-FFF2-40B4-BE49-F238E27FC236}">
                <a16:creationId xmlns:a16="http://schemas.microsoft.com/office/drawing/2014/main" id="{7D276E5E-259A-4A38-AAC9-D41C4DE075BB}"/>
              </a:ext>
            </a:extLst>
          </p:cNvPr>
          <p:cNvSpPr>
            <a:spLocks noGrp="1"/>
          </p:cNvSpPr>
          <p:nvPr>
            <p:ph type="sldNum" idx="12"/>
          </p:nvPr>
        </p:nvSpPr>
        <p:spPr/>
        <p:txBody>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70</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50844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t>Listing Tokens With Exchanges (</a:t>
            </a:r>
            <a:r>
              <a:rPr lang="en-US" dirty="0" err="1"/>
              <a:t>Cont</a:t>
            </a:r>
            <a:r>
              <a:rPr lang="en-US" dirty="0"/>
              <a:t>)</a:t>
            </a:r>
            <a:endParaRPr dirty="0"/>
          </a:p>
        </p:txBody>
      </p:sp>
      <p:sp>
        <p:nvSpPr>
          <p:cNvPr id="73" name="Shape 7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342900" indent="-342900">
              <a:buFont typeface="Arial" panose="020B0604020202020204" pitchFamily="34" charset="0"/>
              <a:buChar char="•"/>
            </a:pPr>
            <a:r>
              <a:rPr lang="en" dirty="0"/>
              <a:t>All of these exchanges have to be concerned with know your customer (KYC) issues to avoid money laundering with these tokens.</a:t>
            </a:r>
            <a:endParaRPr dirty="0"/>
          </a:p>
          <a:p>
            <a:pPr marL="342900" indent="-342900">
              <a:buFont typeface="Arial" panose="020B0604020202020204" pitchFamily="34" charset="0"/>
              <a:buChar char="•"/>
            </a:pPr>
            <a:r>
              <a:rPr lang="en" dirty="0"/>
              <a:t>Over time the value of a token can vary significantly depending on the perceived value of the token on the secondary market.</a:t>
            </a:r>
            <a:endParaRPr dirty="0"/>
          </a:p>
        </p:txBody>
      </p:sp>
      <p:sp>
        <p:nvSpPr>
          <p:cNvPr id="2" name="Slide Number Placeholder 1">
            <a:extLst>
              <a:ext uri="{FF2B5EF4-FFF2-40B4-BE49-F238E27FC236}">
                <a16:creationId xmlns:a16="http://schemas.microsoft.com/office/drawing/2014/main" id="{B161A046-9637-4BE6-B225-5C6DA0DA099A}"/>
              </a:ext>
            </a:extLst>
          </p:cNvPr>
          <p:cNvSpPr>
            <a:spLocks noGrp="1"/>
          </p:cNvSpPr>
          <p:nvPr>
            <p:ph type="sldNum" idx="12"/>
          </p:nvPr>
        </p:nvSpPr>
        <p:spPr/>
        <p:txBody>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71</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34910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F21A-020F-4D3A-95E3-862822931998}"/>
              </a:ext>
            </a:extLst>
          </p:cNvPr>
          <p:cNvSpPr>
            <a:spLocks noGrp="1"/>
          </p:cNvSpPr>
          <p:nvPr>
            <p:ph type="title"/>
          </p:nvPr>
        </p:nvSpPr>
        <p:spPr/>
        <p:txBody>
          <a:bodyPr>
            <a:normAutofit/>
          </a:bodyPr>
          <a:lstStyle/>
          <a:p>
            <a:pPr algn="ctr"/>
            <a:r>
              <a:rPr lang="en-US" b="1" u="sng" dirty="0"/>
              <a:t>Can I Invest in Cryptocurrencies?</a:t>
            </a:r>
          </a:p>
        </p:txBody>
      </p:sp>
      <p:sp>
        <p:nvSpPr>
          <p:cNvPr id="5" name="Content Placeholder 4">
            <a:extLst>
              <a:ext uri="{FF2B5EF4-FFF2-40B4-BE49-F238E27FC236}">
                <a16:creationId xmlns:a16="http://schemas.microsoft.com/office/drawing/2014/main" id="{F446C587-2D4D-4FE8-BDC1-B9DBED46BB41}"/>
              </a:ext>
            </a:extLst>
          </p:cNvPr>
          <p:cNvSpPr>
            <a:spLocks noGrp="1"/>
          </p:cNvSpPr>
          <p:nvPr>
            <p:ph idx="1"/>
          </p:nvPr>
        </p:nvSpPr>
        <p:spPr>
          <a:xfrm>
            <a:off x="838200" y="1863687"/>
            <a:ext cx="6618288" cy="3820426"/>
          </a:xfrm>
        </p:spPr>
        <p:txBody>
          <a:bodyPr vert="horz" lIns="91440" tIns="45720" rIns="91440" bIns="45720" rtlCol="0" anchor="t">
            <a:noAutofit/>
          </a:bodyPr>
          <a:lstStyle/>
          <a:p>
            <a:pPr>
              <a:lnSpc>
                <a:spcPct val="100000"/>
              </a:lnSpc>
              <a:spcBef>
                <a:spcPts val="600"/>
              </a:spcBef>
              <a:spcAft>
                <a:spcPts val="600"/>
              </a:spcAft>
            </a:pPr>
            <a:r>
              <a:rPr lang="en-US" sz="2000" dirty="0"/>
              <a:t>There is no regulation that prevents one from buying certain cryptos (e.g. bitcoin).</a:t>
            </a:r>
          </a:p>
          <a:p>
            <a:pPr>
              <a:lnSpc>
                <a:spcPct val="100000"/>
              </a:lnSpc>
              <a:spcBef>
                <a:spcPts val="600"/>
              </a:spcBef>
              <a:spcAft>
                <a:spcPts val="600"/>
              </a:spcAft>
            </a:pPr>
            <a:r>
              <a:rPr lang="en-US" sz="2000" dirty="0"/>
              <a:t>However, there are limitations to the ability to purchase certain ICO coins imposed by regulations based on the geographic location of the ICO firm.</a:t>
            </a:r>
          </a:p>
          <a:p>
            <a:pPr>
              <a:lnSpc>
                <a:spcPct val="100000"/>
              </a:lnSpc>
              <a:spcBef>
                <a:spcPts val="600"/>
              </a:spcBef>
              <a:spcAft>
                <a:spcPts val="600"/>
              </a:spcAft>
            </a:pPr>
            <a:r>
              <a:rPr lang="en-US" sz="2000" dirty="0"/>
              <a:t>Measures are put in place to "regulate" buyers, such IP address of the buyer and KYC (you must provide identification, usually a passport or equivalent). While one could use a VPN to hide their IP address location, subverting the KYC rules would be a clear violation of those regulations.</a:t>
            </a:r>
          </a:p>
        </p:txBody>
      </p:sp>
      <p:sp>
        <p:nvSpPr>
          <p:cNvPr id="6" name="Footer Placeholder 5">
            <a:extLst>
              <a:ext uri="{FF2B5EF4-FFF2-40B4-BE49-F238E27FC236}">
                <a16:creationId xmlns:a16="http://schemas.microsoft.com/office/drawing/2014/main" id="{A12550DF-68CB-4E51-ABAD-C0D66C0126B4}"/>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B1822292-0E3F-44E1-BEFF-406F193B7CAD}"/>
              </a:ext>
            </a:extLst>
          </p:cNvPr>
          <p:cNvSpPr>
            <a:spLocks noGrp="1"/>
          </p:cNvSpPr>
          <p:nvPr>
            <p:ph type="sldNum" sz="quarter" idx="12"/>
          </p:nvPr>
        </p:nvSpPr>
        <p:spPr/>
        <p:txBody>
          <a:bodyPr/>
          <a:lstStyle/>
          <a:p>
            <a:fld id="{B8F76141-A522-4F90-BDB2-A159F9DA2835}" type="slidenum">
              <a:rPr lang="en-US" smtClean="0"/>
              <a:t>72</a:t>
            </a:fld>
            <a:endParaRPr lang="en-US"/>
          </a:p>
        </p:txBody>
      </p:sp>
      <p:pic>
        <p:nvPicPr>
          <p:cNvPr id="5126" name="Picture 6" descr="https://en.bitnovosti.com/wp-content/uploads/2018/01/regulations.jpg">
            <a:extLst>
              <a:ext uri="{FF2B5EF4-FFF2-40B4-BE49-F238E27FC236}">
                <a16:creationId xmlns:a16="http://schemas.microsoft.com/office/drawing/2014/main" id="{ACFDA1E5-5593-4261-9F8B-FC9AAC2464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6718" y="1890584"/>
            <a:ext cx="3668695" cy="30768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93072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1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1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F21A-020F-4D3A-95E3-862822931998}"/>
              </a:ext>
            </a:extLst>
          </p:cNvPr>
          <p:cNvSpPr>
            <a:spLocks noGrp="1"/>
          </p:cNvSpPr>
          <p:nvPr>
            <p:ph type="title"/>
          </p:nvPr>
        </p:nvSpPr>
        <p:spPr>
          <a:xfrm>
            <a:off x="838199" y="365125"/>
            <a:ext cx="8837142" cy="1325563"/>
          </a:xfrm>
        </p:spPr>
        <p:txBody>
          <a:bodyPr>
            <a:normAutofit/>
          </a:bodyPr>
          <a:lstStyle/>
          <a:p>
            <a:r>
              <a:rPr lang="en-US" b="1" u="sng" dirty="0"/>
              <a:t>Can I Invest in Cryptocurrencies?</a:t>
            </a:r>
            <a:r>
              <a:rPr lang="en-US" u="sng" dirty="0"/>
              <a:t> </a:t>
            </a:r>
            <a:r>
              <a:rPr lang="en-US" sz="3200" u="sng" dirty="0"/>
              <a:t>(</a:t>
            </a:r>
            <a:r>
              <a:rPr lang="en-US" sz="3200" u="sng" dirty="0" err="1"/>
              <a:t>Cont</a:t>
            </a:r>
            <a:r>
              <a:rPr lang="en-US" sz="3200" u="sng" dirty="0"/>
              <a:t>)</a:t>
            </a:r>
            <a:endParaRPr lang="en-US" u="sng" dirty="0"/>
          </a:p>
        </p:txBody>
      </p:sp>
      <p:sp>
        <p:nvSpPr>
          <p:cNvPr id="5" name="Content Placeholder 4">
            <a:extLst>
              <a:ext uri="{FF2B5EF4-FFF2-40B4-BE49-F238E27FC236}">
                <a16:creationId xmlns:a16="http://schemas.microsoft.com/office/drawing/2014/main" id="{F446C587-2D4D-4FE8-BDC1-B9DBED46BB41}"/>
              </a:ext>
            </a:extLst>
          </p:cNvPr>
          <p:cNvSpPr>
            <a:spLocks noGrp="1"/>
          </p:cNvSpPr>
          <p:nvPr>
            <p:ph idx="1"/>
          </p:nvPr>
        </p:nvSpPr>
        <p:spPr>
          <a:xfrm>
            <a:off x="838200" y="1690688"/>
            <a:ext cx="6618288" cy="4977113"/>
          </a:xfrm>
        </p:spPr>
        <p:txBody>
          <a:bodyPr vert="horz" lIns="91440" tIns="45720" rIns="91440" bIns="45720" rtlCol="0" anchor="t">
            <a:noAutofit/>
          </a:bodyPr>
          <a:lstStyle/>
          <a:p>
            <a:pPr>
              <a:lnSpc>
                <a:spcPct val="100000"/>
              </a:lnSpc>
              <a:spcBef>
                <a:spcPts val="600"/>
              </a:spcBef>
              <a:spcAft>
                <a:spcPts val="600"/>
              </a:spcAft>
            </a:pPr>
            <a:r>
              <a:rPr lang="en-US" sz="2000" dirty="0"/>
              <a:t>Scams and scammers will always exist when there are people that want to give over their money in return for some perceived value.</a:t>
            </a:r>
          </a:p>
          <a:p>
            <a:pPr lvl="1">
              <a:lnSpc>
                <a:spcPct val="100000"/>
              </a:lnSpc>
              <a:spcBef>
                <a:spcPts val="600"/>
              </a:spcBef>
              <a:spcAft>
                <a:spcPts val="600"/>
              </a:spcAft>
            </a:pPr>
            <a:r>
              <a:rPr lang="en-US" sz="2000" dirty="0"/>
              <a:t>There is no magic formula to determine if an ICO or crypto is "legitimate".</a:t>
            </a:r>
          </a:p>
          <a:p>
            <a:pPr lvl="1">
              <a:lnSpc>
                <a:spcPct val="100000"/>
              </a:lnSpc>
              <a:spcBef>
                <a:spcPts val="600"/>
              </a:spcBef>
              <a:spcAft>
                <a:spcPts val="600"/>
              </a:spcAft>
            </a:pPr>
            <a:r>
              <a:rPr lang="en-US" sz="2000" dirty="0"/>
              <a:t>Many regulators believe it is their duty to "protect" investors from themselves. </a:t>
            </a:r>
          </a:p>
          <a:p>
            <a:pPr>
              <a:lnSpc>
                <a:spcPct val="100000"/>
              </a:lnSpc>
              <a:spcBef>
                <a:spcPts val="600"/>
              </a:spcBef>
              <a:spcAft>
                <a:spcPts val="600"/>
              </a:spcAft>
            </a:pPr>
            <a:r>
              <a:rPr lang="en-US" sz="2000" u="sng" dirty="0"/>
              <a:t>Due Diligence</a:t>
            </a:r>
          </a:p>
          <a:p>
            <a:pPr lvl="1">
              <a:lnSpc>
                <a:spcPct val="100000"/>
              </a:lnSpc>
              <a:spcBef>
                <a:spcPts val="600"/>
              </a:spcBef>
              <a:spcAft>
                <a:spcPts val="600"/>
              </a:spcAft>
            </a:pPr>
            <a:r>
              <a:rPr lang="en-US" sz="2000" dirty="0"/>
              <a:t>Read White Papers</a:t>
            </a:r>
          </a:p>
          <a:p>
            <a:pPr lvl="1">
              <a:lnSpc>
                <a:spcPct val="100000"/>
              </a:lnSpc>
              <a:spcBef>
                <a:spcPts val="600"/>
              </a:spcBef>
              <a:spcAft>
                <a:spcPts val="600"/>
              </a:spcAft>
            </a:pPr>
            <a:r>
              <a:rPr lang="en-US" sz="2000" dirty="0"/>
              <a:t>Technical Feasibility</a:t>
            </a:r>
          </a:p>
          <a:p>
            <a:pPr lvl="1">
              <a:lnSpc>
                <a:spcPct val="100000"/>
              </a:lnSpc>
              <a:spcBef>
                <a:spcPts val="600"/>
              </a:spcBef>
              <a:spcAft>
                <a:spcPts val="600"/>
              </a:spcAft>
            </a:pPr>
            <a:r>
              <a:rPr lang="en-US" sz="2000" dirty="0"/>
              <a:t>Management Team</a:t>
            </a:r>
          </a:p>
        </p:txBody>
      </p:sp>
      <p:sp>
        <p:nvSpPr>
          <p:cNvPr id="6" name="Footer Placeholder 5">
            <a:extLst>
              <a:ext uri="{FF2B5EF4-FFF2-40B4-BE49-F238E27FC236}">
                <a16:creationId xmlns:a16="http://schemas.microsoft.com/office/drawing/2014/main" id="{A12550DF-68CB-4E51-ABAD-C0D66C0126B4}"/>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B1822292-0E3F-44E1-BEFF-406F193B7CAD}"/>
              </a:ext>
            </a:extLst>
          </p:cNvPr>
          <p:cNvSpPr>
            <a:spLocks noGrp="1"/>
          </p:cNvSpPr>
          <p:nvPr>
            <p:ph type="sldNum" sz="quarter" idx="12"/>
          </p:nvPr>
        </p:nvSpPr>
        <p:spPr/>
        <p:txBody>
          <a:bodyPr/>
          <a:lstStyle/>
          <a:p>
            <a:fld id="{B8F76141-A522-4F90-BDB2-A159F9DA2835}" type="slidenum">
              <a:rPr lang="en-US" smtClean="0"/>
              <a:t>73</a:t>
            </a:fld>
            <a:endParaRPr lang="en-US"/>
          </a:p>
        </p:txBody>
      </p:sp>
      <p:pic>
        <p:nvPicPr>
          <p:cNvPr id="8" name="Picture 3" descr="A close up of text on a black background&#10;&#10;Description generated with high confidence">
            <a:extLst>
              <a:ext uri="{FF2B5EF4-FFF2-40B4-BE49-F238E27FC236}">
                <a16:creationId xmlns:a16="http://schemas.microsoft.com/office/drawing/2014/main" id="{F651281F-B8E9-4FEF-8C43-6E4189D71F0D}"/>
              </a:ext>
            </a:extLst>
          </p:cNvPr>
          <p:cNvPicPr>
            <a:picLocks noChangeAspect="1"/>
          </p:cNvPicPr>
          <p:nvPr/>
        </p:nvPicPr>
        <p:blipFill>
          <a:blip r:embed="rId2"/>
          <a:stretch>
            <a:fillRect/>
          </a:stretch>
        </p:blipFill>
        <p:spPr>
          <a:xfrm>
            <a:off x="7463663" y="1265373"/>
            <a:ext cx="4719615" cy="4857998"/>
          </a:xfrm>
          <a:prstGeom prst="rect">
            <a:avLst/>
          </a:prstGeom>
        </p:spPr>
      </p:pic>
    </p:spTree>
    <p:extLst>
      <p:ext uri="{BB962C8B-B14F-4D97-AF65-F5344CB8AC3E}">
        <p14:creationId xmlns:p14="http://schemas.microsoft.com/office/powerpoint/2010/main" val="1908013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1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1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175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175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175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up)">
                                      <p:cBhvr>
                                        <p:cTn id="37" dur="175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F21A-020F-4D3A-95E3-862822931998}"/>
              </a:ext>
            </a:extLst>
          </p:cNvPr>
          <p:cNvSpPr>
            <a:spLocks noGrp="1"/>
          </p:cNvSpPr>
          <p:nvPr>
            <p:ph type="title"/>
          </p:nvPr>
        </p:nvSpPr>
        <p:spPr/>
        <p:txBody>
          <a:bodyPr>
            <a:noAutofit/>
          </a:bodyPr>
          <a:lstStyle/>
          <a:p>
            <a:r>
              <a:rPr lang="en-US" sz="4000" b="1" u="sng" dirty="0">
                <a:solidFill>
                  <a:srgbClr val="000000"/>
                </a:solidFill>
              </a:rPr>
              <a:t>Which Cryptocurrencies are Good Investments?</a:t>
            </a:r>
          </a:p>
        </p:txBody>
      </p:sp>
      <p:sp>
        <p:nvSpPr>
          <p:cNvPr id="6" name="Flowchart: Process 5">
            <a:extLst>
              <a:ext uri="{FF2B5EF4-FFF2-40B4-BE49-F238E27FC236}">
                <a16:creationId xmlns:a16="http://schemas.microsoft.com/office/drawing/2014/main" id="{5C154DCF-CC3E-42B0-A961-D0AB362E9459}"/>
              </a:ext>
            </a:extLst>
          </p:cNvPr>
          <p:cNvSpPr/>
          <p:nvPr/>
        </p:nvSpPr>
        <p:spPr>
          <a:xfrm>
            <a:off x="4679764" y="1857375"/>
            <a:ext cx="6642687" cy="69373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Should I invest in an ICO?</a:t>
            </a:r>
          </a:p>
        </p:txBody>
      </p:sp>
      <p:sp>
        <p:nvSpPr>
          <p:cNvPr id="7" name="Flowchart: Decision 6">
            <a:extLst>
              <a:ext uri="{FF2B5EF4-FFF2-40B4-BE49-F238E27FC236}">
                <a16:creationId xmlns:a16="http://schemas.microsoft.com/office/drawing/2014/main" id="{D2D08C1B-7915-46EE-A58E-AC8D2618CCBC}"/>
              </a:ext>
            </a:extLst>
          </p:cNvPr>
          <p:cNvSpPr/>
          <p:nvPr/>
        </p:nvSpPr>
        <p:spPr>
          <a:xfrm>
            <a:off x="4813199" y="3076575"/>
            <a:ext cx="2555950" cy="183393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you trade IPOs and penny stocks?</a:t>
            </a:r>
          </a:p>
        </p:txBody>
      </p:sp>
      <p:sp>
        <p:nvSpPr>
          <p:cNvPr id="8" name="Flowchart: Process 7">
            <a:extLst>
              <a:ext uri="{FF2B5EF4-FFF2-40B4-BE49-F238E27FC236}">
                <a16:creationId xmlns:a16="http://schemas.microsoft.com/office/drawing/2014/main" id="{A4DB9DBF-3763-472A-A2F6-7B7AFE3F8611}"/>
              </a:ext>
            </a:extLst>
          </p:cNvPr>
          <p:cNvSpPr/>
          <p:nvPr/>
        </p:nvSpPr>
        <p:spPr>
          <a:xfrm>
            <a:off x="7901272" y="3686175"/>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9" name="Flowchart: Process 8">
            <a:extLst>
              <a:ext uri="{FF2B5EF4-FFF2-40B4-BE49-F238E27FC236}">
                <a16:creationId xmlns:a16="http://schemas.microsoft.com/office/drawing/2014/main" id="{31C5F7AC-AF48-4263-9DAB-844CB0A14437}"/>
              </a:ext>
            </a:extLst>
          </p:cNvPr>
          <p:cNvSpPr/>
          <p:nvPr/>
        </p:nvSpPr>
        <p:spPr>
          <a:xfrm>
            <a:off x="5642404" y="5391150"/>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10" name="Flowchart: Process 9">
            <a:extLst>
              <a:ext uri="{FF2B5EF4-FFF2-40B4-BE49-F238E27FC236}">
                <a16:creationId xmlns:a16="http://schemas.microsoft.com/office/drawing/2014/main" id="{A2C4F685-7343-4F53-B4FD-5FA046B2BCAC}"/>
              </a:ext>
            </a:extLst>
          </p:cNvPr>
          <p:cNvSpPr/>
          <p:nvPr/>
        </p:nvSpPr>
        <p:spPr>
          <a:xfrm>
            <a:off x="9569211" y="3676650"/>
            <a:ext cx="1978145" cy="61277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Recommended</a:t>
            </a:r>
          </a:p>
        </p:txBody>
      </p:sp>
      <p:sp>
        <p:nvSpPr>
          <p:cNvPr id="11" name="Flowchart: Process 10">
            <a:extLst>
              <a:ext uri="{FF2B5EF4-FFF2-40B4-BE49-F238E27FC236}">
                <a16:creationId xmlns:a16="http://schemas.microsoft.com/office/drawing/2014/main" id="{7D5C43E2-AA8D-4E90-BD09-F2BBDAC0E4E5}"/>
              </a:ext>
            </a:extLst>
          </p:cNvPr>
          <p:cNvSpPr/>
          <p:nvPr/>
        </p:nvSpPr>
        <p:spPr>
          <a:xfrm>
            <a:off x="7176909" y="5314950"/>
            <a:ext cx="1461509" cy="75099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your Due Diligence!</a:t>
            </a:r>
            <a:endParaRPr lang="en-US" dirty="0" err="1"/>
          </a:p>
        </p:txBody>
      </p:sp>
      <p:sp>
        <p:nvSpPr>
          <p:cNvPr id="12" name="Flowchart: Process 11">
            <a:extLst>
              <a:ext uri="{FF2B5EF4-FFF2-40B4-BE49-F238E27FC236}">
                <a16:creationId xmlns:a16="http://schemas.microsoft.com/office/drawing/2014/main" id="{B7C6001D-8F1F-4E1C-AF4C-C511A32D5B38}"/>
              </a:ext>
            </a:extLst>
          </p:cNvPr>
          <p:cNvSpPr/>
          <p:nvPr/>
        </p:nvSpPr>
        <p:spPr>
          <a:xfrm>
            <a:off x="9121251" y="5314950"/>
            <a:ext cx="2443283" cy="75088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Don't risk anything you cannot afford to loose</a:t>
            </a:r>
            <a:endParaRPr lang="en-US" dirty="0" err="1"/>
          </a:p>
        </p:txBody>
      </p:sp>
      <p:sp>
        <p:nvSpPr>
          <p:cNvPr id="15" name="Content Placeholder 14">
            <a:extLst>
              <a:ext uri="{FF2B5EF4-FFF2-40B4-BE49-F238E27FC236}">
                <a16:creationId xmlns:a16="http://schemas.microsoft.com/office/drawing/2014/main" id="{C0A33A6C-271B-446C-9785-57DED668F570}"/>
              </a:ext>
            </a:extLst>
          </p:cNvPr>
          <p:cNvSpPr>
            <a:spLocks noGrp="1"/>
          </p:cNvSpPr>
          <p:nvPr>
            <p:ph idx="1"/>
          </p:nvPr>
        </p:nvSpPr>
        <p:spPr>
          <a:xfrm>
            <a:off x="838200" y="1825625"/>
            <a:ext cx="3761834" cy="4351338"/>
          </a:xfrm>
        </p:spPr>
        <p:txBody>
          <a:bodyPr vert="horz" lIns="91440" tIns="45720" rIns="91440" bIns="45720" rtlCol="0" anchor="t">
            <a:normAutofit/>
          </a:bodyPr>
          <a:lstStyle/>
          <a:p>
            <a:r>
              <a:rPr lang="en-US" sz="2400" dirty="0"/>
              <a:t>Investing in cryptocurrencies is highly volatile and carries the same risks of any speculative investment strategy.</a:t>
            </a:r>
          </a:p>
          <a:p>
            <a:r>
              <a:rPr lang="en-US" sz="2400" dirty="0"/>
              <a:t>Many ICOs, upward to 97%, fail in the first 6 months (some by design)</a:t>
            </a:r>
          </a:p>
          <a:p>
            <a:r>
              <a:rPr lang="en-US" sz="2400" dirty="0"/>
              <a:t>Many are "pump &amp; dump" where the creators are simply running a scam.</a:t>
            </a:r>
          </a:p>
          <a:p>
            <a:endParaRPr lang="en-US" sz="2400" dirty="0"/>
          </a:p>
        </p:txBody>
      </p:sp>
      <p:cxnSp>
        <p:nvCxnSpPr>
          <p:cNvPr id="17" name="Straight Arrow Connector 16">
            <a:extLst>
              <a:ext uri="{FF2B5EF4-FFF2-40B4-BE49-F238E27FC236}">
                <a16:creationId xmlns:a16="http://schemas.microsoft.com/office/drawing/2014/main" id="{C167DB70-E545-4C9F-A7D2-8EA0FB0802C5}"/>
              </a:ext>
            </a:extLst>
          </p:cNvPr>
          <p:cNvCxnSpPr/>
          <p:nvPr/>
        </p:nvCxnSpPr>
        <p:spPr>
          <a:xfrm>
            <a:off x="6073008" y="2505241"/>
            <a:ext cx="7835" cy="590617"/>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22D9B6B8-53DB-4868-947E-3BDEF19541C1}"/>
              </a:ext>
            </a:extLst>
          </p:cNvPr>
          <p:cNvCxnSpPr>
            <a:cxnSpLocks/>
          </p:cNvCxnSpPr>
          <p:nvPr/>
        </p:nvCxnSpPr>
        <p:spPr>
          <a:xfrm flipV="1">
            <a:off x="7310344" y="4000500"/>
            <a:ext cx="588882" cy="544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E53C52AF-46D2-42C6-AFAD-6B85B8C061B5}"/>
              </a:ext>
            </a:extLst>
          </p:cNvPr>
          <p:cNvCxnSpPr>
            <a:cxnSpLocks/>
          </p:cNvCxnSpPr>
          <p:nvPr/>
        </p:nvCxnSpPr>
        <p:spPr>
          <a:xfrm flipV="1">
            <a:off x="8816256" y="3990975"/>
            <a:ext cx="749171" cy="43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89F5CFB0-235B-4F3A-966C-B9542855EFFA}"/>
              </a:ext>
            </a:extLst>
          </p:cNvPr>
          <p:cNvCxnSpPr>
            <a:cxnSpLocks/>
          </p:cNvCxnSpPr>
          <p:nvPr/>
        </p:nvCxnSpPr>
        <p:spPr>
          <a:xfrm flipH="1">
            <a:off x="6090365" y="4867275"/>
            <a:ext cx="2183" cy="51554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62B0C4BB-F699-45C4-8374-7F5BFC6F4B47}"/>
              </a:ext>
            </a:extLst>
          </p:cNvPr>
          <p:cNvCxnSpPr>
            <a:cxnSpLocks/>
          </p:cNvCxnSpPr>
          <p:nvPr/>
        </p:nvCxnSpPr>
        <p:spPr>
          <a:xfrm>
            <a:off x="6519264" y="5705475"/>
            <a:ext cx="669026" cy="4573"/>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4E0099A4-692C-466D-B7A7-A6CEF3FB0735}"/>
              </a:ext>
            </a:extLst>
          </p:cNvPr>
          <p:cNvCxnSpPr>
            <a:cxnSpLocks/>
          </p:cNvCxnSpPr>
          <p:nvPr/>
        </p:nvCxnSpPr>
        <p:spPr>
          <a:xfrm flipV="1">
            <a:off x="8635165" y="5695950"/>
            <a:ext cx="503728" cy="437"/>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 name="Footer Placeholder 3">
            <a:extLst>
              <a:ext uri="{FF2B5EF4-FFF2-40B4-BE49-F238E27FC236}">
                <a16:creationId xmlns:a16="http://schemas.microsoft.com/office/drawing/2014/main" id="{7D672EBF-3654-4D3A-AD2E-7CAC354C953F}"/>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37FECCE7-E264-4B37-8D05-B4FE9C5132BF}"/>
              </a:ext>
            </a:extLst>
          </p:cNvPr>
          <p:cNvSpPr>
            <a:spLocks noGrp="1"/>
          </p:cNvSpPr>
          <p:nvPr>
            <p:ph type="sldNum" sz="quarter" idx="12"/>
          </p:nvPr>
        </p:nvSpPr>
        <p:spPr/>
        <p:txBody>
          <a:bodyPr/>
          <a:lstStyle/>
          <a:p>
            <a:fld id="{B8F76141-A522-4F90-BDB2-A159F9DA2835}" type="slidenum">
              <a:rPr lang="en-US" smtClean="0"/>
              <a:t>74</a:t>
            </a:fld>
            <a:endParaRPr lang="en-US"/>
          </a:p>
        </p:txBody>
      </p:sp>
    </p:spTree>
    <p:extLst>
      <p:ext uri="{BB962C8B-B14F-4D97-AF65-F5344CB8AC3E}">
        <p14:creationId xmlns:p14="http://schemas.microsoft.com/office/powerpoint/2010/main" val="1032982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175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up)">
                                      <p:cBhvr>
                                        <p:cTn id="12" dur="175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up)">
                                      <p:cBhvr>
                                        <p:cTn id="17" dur="175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60D5-68BE-4394-B1D1-018F2B1E9714}"/>
              </a:ext>
            </a:extLst>
          </p:cNvPr>
          <p:cNvSpPr>
            <a:spLocks noGrp="1"/>
          </p:cNvSpPr>
          <p:nvPr>
            <p:ph type="title"/>
          </p:nvPr>
        </p:nvSpPr>
        <p:spPr>
          <a:xfrm>
            <a:off x="338364" y="811209"/>
            <a:ext cx="10515600" cy="1133475"/>
          </a:xfrm>
        </p:spPr>
        <p:txBody>
          <a:bodyPr>
            <a:normAutofit/>
          </a:bodyPr>
          <a:lstStyle/>
          <a:p>
            <a:pPr lvl="0" algn="ctr"/>
            <a:r>
              <a:rPr lang="en-US" b="1" u="sng" dirty="0"/>
              <a:t>Module 4: Utility Tokens</a:t>
            </a:r>
            <a:endParaRPr lang="en-US" dirty="0"/>
          </a:p>
        </p:txBody>
      </p:sp>
      <p:sp>
        <p:nvSpPr>
          <p:cNvPr id="3" name="Content Placeholder 2">
            <a:extLst>
              <a:ext uri="{FF2B5EF4-FFF2-40B4-BE49-F238E27FC236}">
                <a16:creationId xmlns:a16="http://schemas.microsoft.com/office/drawing/2014/main" id="{4F862975-1BC5-45F6-99E3-24F2E4430696}"/>
              </a:ext>
            </a:extLst>
          </p:cNvPr>
          <p:cNvSpPr>
            <a:spLocks noGrp="1"/>
          </p:cNvSpPr>
          <p:nvPr>
            <p:ph type="body" idx="1"/>
          </p:nvPr>
        </p:nvSpPr>
        <p:spPr/>
        <p:txBody>
          <a:bodyPr vert="horz" lIns="91440" tIns="45720" rIns="91440" bIns="45720" rtlCol="0" anchor="t">
            <a:normAutofit/>
          </a:bodyPr>
          <a:lstStyle/>
          <a:p>
            <a:pPr lvl="0"/>
            <a:endParaRPr lang="en-US" dirty="0"/>
          </a:p>
        </p:txBody>
      </p:sp>
      <p:sp>
        <p:nvSpPr>
          <p:cNvPr id="5" name="Footer Placeholder 4">
            <a:extLst>
              <a:ext uri="{FF2B5EF4-FFF2-40B4-BE49-F238E27FC236}">
                <a16:creationId xmlns:a16="http://schemas.microsoft.com/office/drawing/2014/main" id="{942B4848-4DBD-4139-BA02-7CDE970F396B}"/>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DE210A12-DAA0-4448-950C-16FEF70EDB33}"/>
              </a:ext>
            </a:extLst>
          </p:cNvPr>
          <p:cNvSpPr>
            <a:spLocks noGrp="1"/>
          </p:cNvSpPr>
          <p:nvPr>
            <p:ph type="sldNum" sz="quarter" idx="12"/>
          </p:nvPr>
        </p:nvSpPr>
        <p:spPr/>
        <p:txBody>
          <a:bodyPr/>
          <a:lstStyle/>
          <a:p>
            <a:fld id="{B8F76141-A522-4F90-BDB2-A159F9DA2835}" type="slidenum">
              <a:rPr lang="en-US" smtClean="0"/>
              <a:t>75</a:t>
            </a:fld>
            <a:endParaRPr lang="en-US"/>
          </a:p>
        </p:txBody>
      </p:sp>
      <p:pic>
        <p:nvPicPr>
          <p:cNvPr id="8" name="Picture 7">
            <a:extLst>
              <a:ext uri="{FF2B5EF4-FFF2-40B4-BE49-F238E27FC236}">
                <a16:creationId xmlns:a16="http://schemas.microsoft.com/office/drawing/2014/main" id="{A4776ED8-B527-4614-821F-909D59763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698" y="2612894"/>
            <a:ext cx="4450702" cy="3115491"/>
          </a:xfrm>
          <a:prstGeom prst="rect">
            <a:avLst/>
          </a:prstGeom>
        </p:spPr>
      </p:pic>
    </p:spTree>
    <p:extLst>
      <p:ext uri="{BB962C8B-B14F-4D97-AF65-F5344CB8AC3E}">
        <p14:creationId xmlns:p14="http://schemas.microsoft.com/office/powerpoint/2010/main" val="2570004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60D5-68BE-4394-B1D1-018F2B1E9714}"/>
              </a:ext>
            </a:extLst>
          </p:cNvPr>
          <p:cNvSpPr>
            <a:spLocks noGrp="1"/>
          </p:cNvSpPr>
          <p:nvPr>
            <p:ph type="title"/>
          </p:nvPr>
        </p:nvSpPr>
        <p:spPr/>
        <p:txBody>
          <a:bodyPr>
            <a:normAutofit/>
          </a:bodyPr>
          <a:lstStyle/>
          <a:p>
            <a:pPr algn="ctr"/>
            <a:r>
              <a:rPr lang="en-US" b="1" u="sng" dirty="0"/>
              <a:t>Utility Tokens</a:t>
            </a:r>
            <a:endParaRPr lang="en-US" dirty="0"/>
          </a:p>
        </p:txBody>
      </p:sp>
      <p:sp>
        <p:nvSpPr>
          <p:cNvPr id="3" name="Content Placeholder 2">
            <a:extLst>
              <a:ext uri="{FF2B5EF4-FFF2-40B4-BE49-F238E27FC236}">
                <a16:creationId xmlns:a16="http://schemas.microsoft.com/office/drawing/2014/main" id="{4F862975-1BC5-45F6-99E3-24F2E4430696}"/>
              </a:ext>
            </a:extLst>
          </p:cNvPr>
          <p:cNvSpPr>
            <a:spLocks noGrp="1"/>
          </p:cNvSpPr>
          <p:nvPr>
            <p:ph idx="1"/>
          </p:nvPr>
        </p:nvSpPr>
        <p:spPr>
          <a:xfrm>
            <a:off x="838200" y="1825625"/>
            <a:ext cx="10218402" cy="4351338"/>
          </a:xfrm>
        </p:spPr>
        <p:txBody>
          <a:bodyPr vert="horz" lIns="91440" tIns="45720" rIns="91440" bIns="45720" rtlCol="0" anchor="t">
            <a:normAutofit/>
          </a:bodyPr>
          <a:lstStyle/>
          <a:p>
            <a:r>
              <a:rPr lang="en-US" dirty="0"/>
              <a:t>Tokens satisfy one or more of the following functions:</a:t>
            </a:r>
          </a:p>
          <a:p>
            <a:pPr marL="742950" lvl="1"/>
            <a:r>
              <a:rPr lang="en-US" dirty="0"/>
              <a:t>A currency, used as a payment system between participants</a:t>
            </a:r>
          </a:p>
          <a:p>
            <a:pPr marL="742950" lvl="1"/>
            <a:r>
              <a:rPr lang="en-US" dirty="0"/>
              <a:t>A digital asset</a:t>
            </a:r>
          </a:p>
          <a:p>
            <a:pPr marL="742950" lvl="1"/>
            <a:r>
              <a:rPr lang="en-US" dirty="0"/>
              <a:t>A means for accounting (number of API-calls, volume of torrent uploads)</a:t>
            </a:r>
          </a:p>
          <a:p>
            <a:pPr marL="742950" lvl="1"/>
            <a:r>
              <a:rPr lang="en-US" dirty="0"/>
              <a:t>A share (stake) in a company</a:t>
            </a:r>
          </a:p>
          <a:p>
            <a:pPr marL="742950" lvl="1"/>
            <a:r>
              <a:rPr lang="en-US" dirty="0"/>
              <a:t>A reward for contributors (i.e. </a:t>
            </a:r>
            <a:r>
              <a:rPr lang="en-US" dirty="0" err="1"/>
              <a:t>Steemit</a:t>
            </a:r>
            <a:r>
              <a:rPr lang="en-US" dirty="0"/>
              <a:t>)</a:t>
            </a:r>
          </a:p>
          <a:p>
            <a:pPr marL="742950" lvl="1"/>
            <a:r>
              <a:rPr lang="en-US" dirty="0"/>
              <a:t>Payment for using a system/product/service</a:t>
            </a:r>
          </a:p>
          <a:p>
            <a:endParaRPr lang="en-US" sz="2400" dirty="0"/>
          </a:p>
          <a:p>
            <a:pPr marL="0" indent="0">
              <a:buNone/>
            </a:pPr>
            <a:endParaRPr lang="en-US" sz="2400" dirty="0"/>
          </a:p>
          <a:p>
            <a:endParaRPr lang="en-US" dirty="0"/>
          </a:p>
        </p:txBody>
      </p:sp>
      <p:pic>
        <p:nvPicPr>
          <p:cNvPr id="8" name="Picture 8" descr="A picture containing scene, gambling house, room, pool table&#10;&#10;Description generated with very high confidence">
            <a:extLst>
              <a:ext uri="{FF2B5EF4-FFF2-40B4-BE49-F238E27FC236}">
                <a16:creationId xmlns:a16="http://schemas.microsoft.com/office/drawing/2014/main" id="{4A491CB5-29C9-4AE3-BCB4-29F92C8615F4}"/>
              </a:ext>
            </a:extLst>
          </p:cNvPr>
          <p:cNvPicPr>
            <a:picLocks noChangeAspect="1"/>
          </p:cNvPicPr>
          <p:nvPr/>
        </p:nvPicPr>
        <p:blipFill>
          <a:blip r:embed="rId2"/>
          <a:stretch>
            <a:fillRect/>
          </a:stretch>
        </p:blipFill>
        <p:spPr>
          <a:xfrm>
            <a:off x="7863147" y="3943350"/>
            <a:ext cx="3749128" cy="2508679"/>
          </a:xfrm>
          <a:prstGeom prst="rect">
            <a:avLst/>
          </a:prstGeom>
        </p:spPr>
      </p:pic>
      <p:sp>
        <p:nvSpPr>
          <p:cNvPr id="5" name="Footer Placeholder 4">
            <a:extLst>
              <a:ext uri="{FF2B5EF4-FFF2-40B4-BE49-F238E27FC236}">
                <a16:creationId xmlns:a16="http://schemas.microsoft.com/office/drawing/2014/main" id="{DAC32EF8-D090-4501-8C0A-C99EE547210E}"/>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E618D2BC-FE35-4EBB-B769-5ACBADCB933D}"/>
              </a:ext>
            </a:extLst>
          </p:cNvPr>
          <p:cNvSpPr>
            <a:spLocks noGrp="1"/>
          </p:cNvSpPr>
          <p:nvPr>
            <p:ph type="sldNum" sz="quarter" idx="12"/>
          </p:nvPr>
        </p:nvSpPr>
        <p:spPr/>
        <p:txBody>
          <a:bodyPr/>
          <a:lstStyle/>
          <a:p>
            <a:fld id="{B8F76141-A522-4F90-BDB2-A159F9DA2835}" type="slidenum">
              <a:rPr lang="en-US" smtClean="0"/>
              <a:t>76</a:t>
            </a:fld>
            <a:endParaRPr lang="en-US"/>
          </a:p>
        </p:txBody>
      </p:sp>
    </p:spTree>
    <p:extLst>
      <p:ext uri="{BB962C8B-B14F-4D97-AF65-F5344CB8AC3E}">
        <p14:creationId xmlns:p14="http://schemas.microsoft.com/office/powerpoint/2010/main" val="401844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1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1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F329-1835-4F53-ABD6-E774057C3C7D}"/>
              </a:ext>
            </a:extLst>
          </p:cNvPr>
          <p:cNvSpPr>
            <a:spLocks noGrp="1"/>
          </p:cNvSpPr>
          <p:nvPr>
            <p:ph type="title"/>
          </p:nvPr>
        </p:nvSpPr>
        <p:spPr>
          <a:xfrm>
            <a:off x="360817" y="283030"/>
            <a:ext cx="10515600" cy="1325563"/>
          </a:xfrm>
        </p:spPr>
        <p:txBody>
          <a:bodyPr/>
          <a:lstStyle/>
          <a:p>
            <a:pPr algn="ctr"/>
            <a:r>
              <a:rPr lang="en-US" b="1" u="sng" dirty="0"/>
              <a:t>Token Types</a:t>
            </a:r>
          </a:p>
        </p:txBody>
      </p:sp>
      <p:sp>
        <p:nvSpPr>
          <p:cNvPr id="5" name="Text Placeholder 4">
            <a:extLst>
              <a:ext uri="{FF2B5EF4-FFF2-40B4-BE49-F238E27FC236}">
                <a16:creationId xmlns:a16="http://schemas.microsoft.com/office/drawing/2014/main" id="{21CECEAE-C324-437C-BFBB-DD72E86EE99E}"/>
              </a:ext>
            </a:extLst>
          </p:cNvPr>
          <p:cNvSpPr>
            <a:spLocks noGrp="1"/>
          </p:cNvSpPr>
          <p:nvPr>
            <p:ph type="body" idx="1"/>
          </p:nvPr>
        </p:nvSpPr>
        <p:spPr/>
        <p:txBody>
          <a:bodyPr/>
          <a:lstStyle/>
          <a:p>
            <a:r>
              <a:rPr lang="en-US" u="sng" dirty="0"/>
              <a:t>Utility Tokens</a:t>
            </a:r>
          </a:p>
        </p:txBody>
      </p:sp>
      <p:sp>
        <p:nvSpPr>
          <p:cNvPr id="3" name="Content Placeholder 2">
            <a:extLst>
              <a:ext uri="{FF2B5EF4-FFF2-40B4-BE49-F238E27FC236}">
                <a16:creationId xmlns:a16="http://schemas.microsoft.com/office/drawing/2014/main" id="{E52C7FC7-2826-4A08-9C4F-C57FB663B4D5}"/>
              </a:ext>
            </a:extLst>
          </p:cNvPr>
          <p:cNvSpPr>
            <a:spLocks noGrp="1"/>
          </p:cNvSpPr>
          <p:nvPr>
            <p:ph sz="half" idx="2"/>
          </p:nvPr>
        </p:nvSpPr>
        <p:spPr/>
        <p:txBody>
          <a:bodyPr vert="horz" lIns="91440" tIns="45720" rIns="91440" bIns="45720" rtlCol="0" anchor="t">
            <a:normAutofit fontScale="92500" lnSpcReduction="10000"/>
          </a:bodyPr>
          <a:lstStyle/>
          <a:p>
            <a:r>
              <a:rPr lang="en-US" dirty="0"/>
              <a:t>They serve as a (future) access to a product or service and can be best compared to a gift card or software license.</a:t>
            </a:r>
          </a:p>
          <a:p>
            <a:r>
              <a:rPr lang="en-US" dirty="0"/>
              <a:t>They represent a "closed loop" purchasing power. </a:t>
            </a:r>
          </a:p>
          <a:p>
            <a:r>
              <a:rPr lang="en-US" dirty="0"/>
              <a:t>Chuck E. Cheese tokens can get you a stuffed animal, but you can't pay your speeding ticket with that token.</a:t>
            </a:r>
          </a:p>
          <a:p>
            <a:pPr marL="0" indent="0">
              <a:buNone/>
            </a:pPr>
            <a:endParaRPr lang="en-US" dirty="0"/>
          </a:p>
          <a:p>
            <a:endParaRPr lang="en-US" dirty="0"/>
          </a:p>
        </p:txBody>
      </p:sp>
      <p:sp>
        <p:nvSpPr>
          <p:cNvPr id="7" name="Text Placeholder 6">
            <a:extLst>
              <a:ext uri="{FF2B5EF4-FFF2-40B4-BE49-F238E27FC236}">
                <a16:creationId xmlns:a16="http://schemas.microsoft.com/office/drawing/2014/main" id="{B75F3085-0086-43D1-A0BD-914BDB427B37}"/>
              </a:ext>
            </a:extLst>
          </p:cNvPr>
          <p:cNvSpPr>
            <a:spLocks noGrp="1"/>
          </p:cNvSpPr>
          <p:nvPr>
            <p:ph type="body" sz="quarter" idx="3"/>
          </p:nvPr>
        </p:nvSpPr>
        <p:spPr/>
        <p:txBody>
          <a:bodyPr/>
          <a:lstStyle/>
          <a:p>
            <a:r>
              <a:rPr lang="en-US" u="sng" dirty="0"/>
              <a:t>Security Tokens</a:t>
            </a:r>
          </a:p>
        </p:txBody>
      </p:sp>
      <p:sp>
        <p:nvSpPr>
          <p:cNvPr id="9" name="Content Placeholder 8">
            <a:extLst>
              <a:ext uri="{FF2B5EF4-FFF2-40B4-BE49-F238E27FC236}">
                <a16:creationId xmlns:a16="http://schemas.microsoft.com/office/drawing/2014/main" id="{B62C514E-3B2B-4A63-B2E1-5784C9508677}"/>
              </a:ext>
            </a:extLst>
          </p:cNvPr>
          <p:cNvSpPr>
            <a:spLocks noGrp="1"/>
          </p:cNvSpPr>
          <p:nvPr>
            <p:ph sz="quarter" idx="4"/>
          </p:nvPr>
        </p:nvSpPr>
        <p:spPr/>
        <p:txBody>
          <a:bodyPr vert="horz" lIns="91440" tIns="45720" rIns="91440" bIns="45720" rtlCol="0" anchor="t">
            <a:normAutofit/>
          </a:bodyPr>
          <a:lstStyle/>
          <a:p>
            <a:r>
              <a:rPr lang="en-US" dirty="0"/>
              <a:t>These tokens constitute an investment contract.</a:t>
            </a:r>
          </a:p>
          <a:p>
            <a:r>
              <a:rPr lang="en-US" dirty="0"/>
              <a:t>The main use-case, and the reason for the contributors to buy the tokens, is the anticipation of future profits in form of dividends, revenue share or (most commonly) price appreciation.</a:t>
            </a:r>
          </a:p>
        </p:txBody>
      </p:sp>
      <p:sp>
        <p:nvSpPr>
          <p:cNvPr id="6" name="Footer Placeholder 5">
            <a:extLst>
              <a:ext uri="{FF2B5EF4-FFF2-40B4-BE49-F238E27FC236}">
                <a16:creationId xmlns:a16="http://schemas.microsoft.com/office/drawing/2014/main" id="{A01CBD2F-1E11-4281-ACA8-E8F049149C8E}"/>
              </a:ext>
            </a:extLst>
          </p:cNvPr>
          <p:cNvSpPr>
            <a:spLocks noGrp="1"/>
          </p:cNvSpPr>
          <p:nvPr>
            <p:ph type="ftr" sz="quarter" idx="11"/>
          </p:nvPr>
        </p:nvSpPr>
        <p:spPr/>
        <p:txBody>
          <a:bodyPr/>
          <a:lstStyle/>
          <a:p>
            <a:r>
              <a:rPr lang="en-US"/>
              <a:t>www.GBAglobal.org</a:t>
            </a:r>
          </a:p>
        </p:txBody>
      </p:sp>
      <p:sp>
        <p:nvSpPr>
          <p:cNvPr id="8" name="Slide Number Placeholder 7">
            <a:extLst>
              <a:ext uri="{FF2B5EF4-FFF2-40B4-BE49-F238E27FC236}">
                <a16:creationId xmlns:a16="http://schemas.microsoft.com/office/drawing/2014/main" id="{EA46FFA8-E393-4451-9D0B-FC64C169F1EF}"/>
              </a:ext>
            </a:extLst>
          </p:cNvPr>
          <p:cNvSpPr>
            <a:spLocks noGrp="1"/>
          </p:cNvSpPr>
          <p:nvPr>
            <p:ph type="sldNum" sz="quarter" idx="12"/>
          </p:nvPr>
        </p:nvSpPr>
        <p:spPr/>
        <p:txBody>
          <a:bodyPr/>
          <a:lstStyle/>
          <a:p>
            <a:fld id="{B8F76141-A522-4F90-BDB2-A159F9DA2835}" type="slidenum">
              <a:rPr lang="en-US" smtClean="0"/>
              <a:t>77</a:t>
            </a:fld>
            <a:endParaRPr lang="en-US"/>
          </a:p>
        </p:txBody>
      </p:sp>
    </p:spTree>
    <p:extLst>
      <p:ext uri="{BB962C8B-B14F-4D97-AF65-F5344CB8AC3E}">
        <p14:creationId xmlns:p14="http://schemas.microsoft.com/office/powerpoint/2010/main" val="185109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1750"/>
                                        <p:tgtEl>
                                          <p:spTgt spid="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up)">
                                      <p:cBhvr>
                                        <p:cTn id="10" dur="175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125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125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125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up)">
                                      <p:cBhvr>
                                        <p:cTn id="30" dur="125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wipe(up)">
                                      <p:cBhvr>
                                        <p:cTn id="35" dur="125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P spid="7" grpId="0" build="p"/>
      <p:bldP spid="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B08E-D22A-4F65-9B66-CDB6620AA8DF}"/>
              </a:ext>
            </a:extLst>
          </p:cNvPr>
          <p:cNvSpPr>
            <a:spLocks noGrp="1"/>
          </p:cNvSpPr>
          <p:nvPr>
            <p:ph type="title"/>
          </p:nvPr>
        </p:nvSpPr>
        <p:spPr/>
        <p:txBody>
          <a:bodyPr/>
          <a:lstStyle/>
          <a:p>
            <a:r>
              <a:rPr lang="en-US" b="1" u="sng" dirty="0"/>
              <a:t>Security or Utility Token (Howey Test)</a:t>
            </a:r>
          </a:p>
        </p:txBody>
      </p:sp>
      <p:sp>
        <p:nvSpPr>
          <p:cNvPr id="3" name="Content Placeholder 2">
            <a:extLst>
              <a:ext uri="{FF2B5EF4-FFF2-40B4-BE49-F238E27FC236}">
                <a16:creationId xmlns:a16="http://schemas.microsoft.com/office/drawing/2014/main" id="{A5672B0D-5111-4B96-8396-6A4232816B5A}"/>
              </a:ext>
            </a:extLst>
          </p:cNvPr>
          <p:cNvSpPr>
            <a:spLocks noGrp="1"/>
          </p:cNvSpPr>
          <p:nvPr>
            <p:ph idx="1"/>
          </p:nvPr>
        </p:nvSpPr>
        <p:spPr/>
        <p:txBody>
          <a:bodyPr vert="horz" lIns="91440" tIns="45720" rIns="91440" bIns="45720" rtlCol="0" anchor="t">
            <a:normAutofit/>
          </a:bodyPr>
          <a:lstStyle/>
          <a:p>
            <a:r>
              <a:rPr lang="en-US" dirty="0"/>
              <a:t>Established by the SEC in 1946</a:t>
            </a:r>
          </a:p>
          <a:p>
            <a:r>
              <a:rPr lang="en-US" dirty="0"/>
              <a:t>Flexible test to determine when something qualifies as a security</a:t>
            </a:r>
          </a:p>
          <a:p>
            <a:r>
              <a:rPr lang="en-US" dirty="0"/>
              <a:t>Two questions, both need to answered with “yes” for the token to qualify as a security</a:t>
            </a:r>
          </a:p>
          <a:p>
            <a:pPr lvl="1"/>
            <a:r>
              <a:rPr lang="en-US" b="1" dirty="0"/>
              <a:t>Is the token being sold as an investment?</a:t>
            </a:r>
            <a:endParaRPr lang="en-US" dirty="0"/>
          </a:p>
          <a:p>
            <a:pPr lvl="1"/>
            <a:r>
              <a:rPr lang="en-US" b="1" dirty="0"/>
              <a:t>Is there a person upon whom investors rely?</a:t>
            </a:r>
          </a:p>
          <a:p>
            <a:r>
              <a:rPr lang="en-US" dirty="0"/>
              <a:t>In practical use, the answers tend to be more nuanced</a:t>
            </a:r>
          </a:p>
          <a:p>
            <a:endParaRPr lang="en-US" dirty="0"/>
          </a:p>
          <a:p>
            <a:endParaRPr lang="en-US" dirty="0"/>
          </a:p>
        </p:txBody>
      </p:sp>
      <p:sp>
        <p:nvSpPr>
          <p:cNvPr id="5" name="Footer Placeholder 4">
            <a:extLst>
              <a:ext uri="{FF2B5EF4-FFF2-40B4-BE49-F238E27FC236}">
                <a16:creationId xmlns:a16="http://schemas.microsoft.com/office/drawing/2014/main" id="{A8E60EBF-E98B-4F5E-A2AB-A12BDA2C6A24}"/>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92A2F624-86D6-4AC2-8724-53F2D9A9F165}"/>
              </a:ext>
            </a:extLst>
          </p:cNvPr>
          <p:cNvSpPr>
            <a:spLocks noGrp="1"/>
          </p:cNvSpPr>
          <p:nvPr>
            <p:ph type="sldNum" sz="quarter" idx="12"/>
          </p:nvPr>
        </p:nvSpPr>
        <p:spPr/>
        <p:txBody>
          <a:bodyPr/>
          <a:lstStyle/>
          <a:p>
            <a:fld id="{B8F76141-A522-4F90-BDB2-A159F9DA2835}" type="slidenum">
              <a:rPr lang="en-US" smtClean="0"/>
              <a:t>78</a:t>
            </a:fld>
            <a:endParaRPr lang="en-US"/>
          </a:p>
        </p:txBody>
      </p:sp>
    </p:spTree>
    <p:extLst>
      <p:ext uri="{BB962C8B-B14F-4D97-AF65-F5344CB8AC3E}">
        <p14:creationId xmlns:p14="http://schemas.microsoft.com/office/powerpoint/2010/main" val="78955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7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7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7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17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635D3-B594-497D-A497-1508EFD465D4}"/>
              </a:ext>
            </a:extLst>
          </p:cNvPr>
          <p:cNvSpPr>
            <a:spLocks noGrp="1"/>
          </p:cNvSpPr>
          <p:nvPr>
            <p:ph type="title"/>
          </p:nvPr>
        </p:nvSpPr>
        <p:spPr/>
        <p:txBody>
          <a:bodyPr/>
          <a:lstStyle/>
          <a:p>
            <a:pPr algn="ctr"/>
            <a:r>
              <a:rPr lang="en-US" b="1" u="sng" dirty="0"/>
              <a:t>Howey Test (Continued)</a:t>
            </a:r>
          </a:p>
        </p:txBody>
      </p:sp>
      <p:sp>
        <p:nvSpPr>
          <p:cNvPr id="3" name="Text Placeholder 2">
            <a:extLst>
              <a:ext uri="{FF2B5EF4-FFF2-40B4-BE49-F238E27FC236}">
                <a16:creationId xmlns:a16="http://schemas.microsoft.com/office/drawing/2014/main" id="{7FD81860-7643-44D2-8FA2-430995922827}"/>
              </a:ext>
            </a:extLst>
          </p:cNvPr>
          <p:cNvSpPr>
            <a:spLocks noGrp="1"/>
          </p:cNvSpPr>
          <p:nvPr>
            <p:ph type="body" idx="1"/>
          </p:nvPr>
        </p:nvSpPr>
        <p:spPr>
          <a:xfrm>
            <a:off x="609600" y="1687513"/>
            <a:ext cx="5157788" cy="433706"/>
          </a:xfrm>
        </p:spPr>
        <p:txBody>
          <a:bodyPr/>
          <a:lstStyle/>
          <a:p>
            <a:pPr algn="ctr"/>
            <a:r>
              <a:rPr lang="en-US" u="sng" dirty="0"/>
              <a:t>Investment</a:t>
            </a:r>
          </a:p>
        </p:txBody>
      </p:sp>
      <p:sp>
        <p:nvSpPr>
          <p:cNvPr id="4" name="Content Placeholder 3">
            <a:extLst>
              <a:ext uri="{FF2B5EF4-FFF2-40B4-BE49-F238E27FC236}">
                <a16:creationId xmlns:a16="http://schemas.microsoft.com/office/drawing/2014/main" id="{3EF6A704-7203-4293-809C-AE377629523F}"/>
              </a:ext>
            </a:extLst>
          </p:cNvPr>
          <p:cNvSpPr>
            <a:spLocks noGrp="1"/>
          </p:cNvSpPr>
          <p:nvPr>
            <p:ph sz="half" idx="2"/>
          </p:nvPr>
        </p:nvSpPr>
        <p:spPr>
          <a:xfrm>
            <a:off x="839788" y="2084585"/>
            <a:ext cx="5157787" cy="3684588"/>
          </a:xfrm>
        </p:spPr>
        <p:txBody>
          <a:bodyPr vert="horz" lIns="91440" tIns="45720" rIns="91440" bIns="45720" rtlCol="0" anchor="t">
            <a:noAutofit/>
          </a:bodyPr>
          <a:lstStyle/>
          <a:p>
            <a:r>
              <a:rPr lang="en-US" sz="2000" dirty="0"/>
              <a:t>Desirable because buyers anticipate future profits or price appreciation or if the token is being bought because it provides some sort of use-value to the buyer. </a:t>
            </a:r>
            <a:endParaRPr lang="en-US" dirty="0"/>
          </a:p>
          <a:p>
            <a:r>
              <a:rPr lang="en-US" sz="2000" dirty="0"/>
              <a:t>Money goes in...What comes out?</a:t>
            </a:r>
            <a:endParaRPr lang="en-US" dirty="0"/>
          </a:p>
          <a:p>
            <a:pPr lvl="1"/>
            <a:r>
              <a:rPr lang="en-US" sz="1600" dirty="0"/>
              <a:t>More money or </a:t>
            </a:r>
          </a:p>
          <a:p>
            <a:pPr lvl="1"/>
            <a:r>
              <a:rPr lang="en-US" sz="1600" dirty="0"/>
              <a:t>Product/service</a:t>
            </a:r>
            <a:endParaRPr lang="en-US" dirty="0"/>
          </a:p>
        </p:txBody>
      </p:sp>
      <p:sp>
        <p:nvSpPr>
          <p:cNvPr id="5" name="Text Placeholder 4">
            <a:extLst>
              <a:ext uri="{FF2B5EF4-FFF2-40B4-BE49-F238E27FC236}">
                <a16:creationId xmlns:a16="http://schemas.microsoft.com/office/drawing/2014/main" id="{70973556-0825-4F4D-8EB4-1B46CAC0A5B6}"/>
              </a:ext>
            </a:extLst>
          </p:cNvPr>
          <p:cNvSpPr>
            <a:spLocks noGrp="1"/>
          </p:cNvSpPr>
          <p:nvPr>
            <p:ph type="body" sz="quarter" idx="3"/>
          </p:nvPr>
        </p:nvSpPr>
        <p:spPr>
          <a:xfrm>
            <a:off x="6172201" y="1370801"/>
            <a:ext cx="5183188" cy="823912"/>
          </a:xfrm>
        </p:spPr>
        <p:txBody>
          <a:bodyPr/>
          <a:lstStyle/>
          <a:p>
            <a:r>
              <a:rPr lang="en-US" u="sng" dirty="0"/>
              <a:t>Reliance on Single Entity (or network)</a:t>
            </a:r>
          </a:p>
        </p:txBody>
      </p:sp>
      <p:pic>
        <p:nvPicPr>
          <p:cNvPr id="7" name="Picture 7" descr="A screenshot of a cell phone&#10;&#10;Description generated with very high confidence">
            <a:extLst>
              <a:ext uri="{FF2B5EF4-FFF2-40B4-BE49-F238E27FC236}">
                <a16:creationId xmlns:a16="http://schemas.microsoft.com/office/drawing/2014/main" id="{8FF9A34E-B30D-4B50-B7D4-9D6A1682890B}"/>
              </a:ext>
            </a:extLst>
          </p:cNvPr>
          <p:cNvPicPr>
            <a:picLocks noGrp="1" noChangeAspect="1"/>
          </p:cNvPicPr>
          <p:nvPr>
            <p:ph sz="quarter" idx="4"/>
          </p:nvPr>
        </p:nvPicPr>
        <p:blipFill rotWithShape="1">
          <a:blip r:embed="rId2"/>
          <a:srcRect l="15271" t="22323" r="16943" b="10303"/>
          <a:stretch/>
        </p:blipFill>
        <p:spPr>
          <a:xfrm>
            <a:off x="1486850" y="4301476"/>
            <a:ext cx="3513482" cy="1963091"/>
          </a:xfrm>
          <a:prstGeom prst="rect">
            <a:avLst/>
          </a:prstGeom>
        </p:spPr>
      </p:pic>
      <p:pic>
        <p:nvPicPr>
          <p:cNvPr id="9" name="Picture 9" descr="A screenshot of a cell phone&#10;&#10;Description generated with very high confidence">
            <a:extLst>
              <a:ext uri="{FF2B5EF4-FFF2-40B4-BE49-F238E27FC236}">
                <a16:creationId xmlns:a16="http://schemas.microsoft.com/office/drawing/2014/main" id="{38755524-76E1-497D-8AB1-55EE09631AA5}"/>
              </a:ext>
            </a:extLst>
          </p:cNvPr>
          <p:cNvPicPr>
            <a:picLocks noChangeAspect="1"/>
          </p:cNvPicPr>
          <p:nvPr/>
        </p:nvPicPr>
        <p:blipFill rotWithShape="1">
          <a:blip r:embed="rId3"/>
          <a:srcRect l="21896" t="18655" r="14784" b="18322"/>
          <a:stretch/>
        </p:blipFill>
        <p:spPr>
          <a:xfrm>
            <a:off x="7133222" y="4344582"/>
            <a:ext cx="3453369" cy="1931721"/>
          </a:xfrm>
          <a:prstGeom prst="rect">
            <a:avLst/>
          </a:prstGeom>
        </p:spPr>
      </p:pic>
      <p:sp>
        <p:nvSpPr>
          <p:cNvPr id="11" name="TextBox 10">
            <a:extLst>
              <a:ext uri="{FF2B5EF4-FFF2-40B4-BE49-F238E27FC236}">
                <a16:creationId xmlns:a16="http://schemas.microsoft.com/office/drawing/2014/main" id="{A692E151-6A56-4102-9D0E-B5CAAE206E3E}"/>
              </a:ext>
            </a:extLst>
          </p:cNvPr>
          <p:cNvSpPr txBox="1"/>
          <p:nvPr/>
        </p:nvSpPr>
        <p:spPr>
          <a:xfrm>
            <a:off x="6172200" y="2362200"/>
            <a:ext cx="518477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edium-content-serif-font"/>
              </a:rPr>
              <a:t>Example:  Amazon for cloud storage (single Entity) compared to Decentralized cloud storage (</a:t>
            </a:r>
            <a:r>
              <a:rPr lang="en-US" dirty="0" err="1">
                <a:latin typeface="medium-content-serif-font"/>
              </a:rPr>
              <a:t>Storj</a:t>
            </a:r>
            <a:r>
              <a:rPr lang="en-US" dirty="0">
                <a:latin typeface="medium-content-serif-font"/>
              </a:rPr>
              <a:t>)</a:t>
            </a:r>
          </a:p>
        </p:txBody>
      </p:sp>
      <p:sp>
        <p:nvSpPr>
          <p:cNvPr id="8" name="Footer Placeholder 7">
            <a:extLst>
              <a:ext uri="{FF2B5EF4-FFF2-40B4-BE49-F238E27FC236}">
                <a16:creationId xmlns:a16="http://schemas.microsoft.com/office/drawing/2014/main" id="{F7FF2F38-7231-4D47-845D-DBC1F0500C69}"/>
              </a:ext>
            </a:extLst>
          </p:cNvPr>
          <p:cNvSpPr>
            <a:spLocks noGrp="1"/>
          </p:cNvSpPr>
          <p:nvPr>
            <p:ph type="ftr" sz="quarter" idx="11"/>
          </p:nvPr>
        </p:nvSpPr>
        <p:spPr/>
        <p:txBody>
          <a:bodyPr/>
          <a:lstStyle/>
          <a:p>
            <a:r>
              <a:rPr lang="en-US"/>
              <a:t>www.GBAglobal.org</a:t>
            </a:r>
          </a:p>
        </p:txBody>
      </p:sp>
      <p:sp>
        <p:nvSpPr>
          <p:cNvPr id="10" name="Slide Number Placeholder 9">
            <a:extLst>
              <a:ext uri="{FF2B5EF4-FFF2-40B4-BE49-F238E27FC236}">
                <a16:creationId xmlns:a16="http://schemas.microsoft.com/office/drawing/2014/main" id="{9A0E7AD8-3FE2-4212-A21A-26F3AA47E463}"/>
              </a:ext>
            </a:extLst>
          </p:cNvPr>
          <p:cNvSpPr>
            <a:spLocks noGrp="1"/>
          </p:cNvSpPr>
          <p:nvPr>
            <p:ph type="sldNum" sz="quarter" idx="12"/>
          </p:nvPr>
        </p:nvSpPr>
        <p:spPr/>
        <p:txBody>
          <a:bodyPr/>
          <a:lstStyle/>
          <a:p>
            <a:fld id="{B8F76141-A522-4F90-BDB2-A159F9DA2835}" type="slidenum">
              <a:rPr lang="en-US" smtClean="0"/>
              <a:t>79</a:t>
            </a:fld>
            <a:endParaRPr lang="en-US"/>
          </a:p>
        </p:txBody>
      </p:sp>
    </p:spTree>
    <p:extLst>
      <p:ext uri="{BB962C8B-B14F-4D97-AF65-F5344CB8AC3E}">
        <p14:creationId xmlns:p14="http://schemas.microsoft.com/office/powerpoint/2010/main" val="1162593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750"/>
                                        <p:tgtEl>
                                          <p:spTgt spid="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75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up)">
                                      <p:cBhvr>
                                        <p:cTn id="15" dur="125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125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up)">
                                      <p:cBhvr>
                                        <p:cTn id="25" dur="125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up)">
                                      <p:cBhvr>
                                        <p:cTn id="30" dur="125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2A74E-DED3-4E92-954B-CD32C875557C}"/>
              </a:ext>
            </a:extLst>
          </p:cNvPr>
          <p:cNvSpPr>
            <a:spLocks noGrp="1"/>
          </p:cNvSpPr>
          <p:nvPr>
            <p:ph type="title"/>
          </p:nvPr>
        </p:nvSpPr>
        <p:spPr>
          <a:xfrm>
            <a:off x="415601" y="409612"/>
            <a:ext cx="11360799" cy="810400"/>
          </a:xfrm>
        </p:spPr>
        <p:txBody>
          <a:bodyPr>
            <a:normAutofit fontScale="90000"/>
          </a:bodyPr>
          <a:lstStyle/>
          <a:p>
            <a:r>
              <a:rPr lang="en-US" dirty="0"/>
              <a:t>The Bitcoin Whitepaper</a:t>
            </a:r>
            <a:br>
              <a:rPr lang="en-US" dirty="0"/>
            </a:br>
            <a:endParaRPr lang="en-US" dirty="0"/>
          </a:p>
        </p:txBody>
      </p:sp>
      <p:sp>
        <p:nvSpPr>
          <p:cNvPr id="4" name="Slide Number Placeholder 3">
            <a:extLst>
              <a:ext uri="{FF2B5EF4-FFF2-40B4-BE49-F238E27FC236}">
                <a16:creationId xmlns:a16="http://schemas.microsoft.com/office/drawing/2014/main" id="{2E0E5747-15EE-4931-A08E-2FFB7A670975}"/>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8</a:t>
            </a:fld>
            <a:endParaRPr lang="en" sz="1867" dirty="0">
              <a:solidFill>
                <a:srgbClr val="000000"/>
              </a:solidFill>
              <a:latin typeface="Arial"/>
              <a:ea typeface="Arial"/>
              <a:cs typeface="Arial"/>
              <a:sym typeface="Arial"/>
            </a:endParaRPr>
          </a:p>
        </p:txBody>
      </p:sp>
      <p:pic>
        <p:nvPicPr>
          <p:cNvPr id="2052" name="Picture 4" descr="Image result for 2008 financial crisis">
            <a:extLst>
              <a:ext uri="{FF2B5EF4-FFF2-40B4-BE49-F238E27FC236}">
                <a16:creationId xmlns:a16="http://schemas.microsoft.com/office/drawing/2014/main" id="{DF0DCFA5-0E86-4689-A6C3-4CB8583F5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71" y="1585451"/>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satoshi nakamoto">
            <a:extLst>
              <a:ext uri="{FF2B5EF4-FFF2-40B4-BE49-F238E27FC236}">
                <a16:creationId xmlns:a16="http://schemas.microsoft.com/office/drawing/2014/main" id="{DBB82C16-FB76-4303-BD0C-E2E99381D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71" y="3719050"/>
            <a:ext cx="3810000" cy="23446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215" y="1585451"/>
            <a:ext cx="5623256" cy="4478213"/>
          </a:xfrm>
          <a:prstGeom prst="rect">
            <a:avLst/>
          </a:prstGeom>
        </p:spPr>
      </p:pic>
    </p:spTree>
    <p:extLst>
      <p:ext uri="{BB962C8B-B14F-4D97-AF65-F5344CB8AC3E}">
        <p14:creationId xmlns:p14="http://schemas.microsoft.com/office/powerpoint/2010/main" val="27013473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E303-5C66-4A31-A549-FB1A3E5E120D}"/>
              </a:ext>
            </a:extLst>
          </p:cNvPr>
          <p:cNvSpPr>
            <a:spLocks noGrp="1"/>
          </p:cNvSpPr>
          <p:nvPr>
            <p:ph type="title"/>
          </p:nvPr>
        </p:nvSpPr>
        <p:spPr/>
        <p:txBody>
          <a:bodyPr/>
          <a:lstStyle/>
          <a:p>
            <a:r>
              <a:rPr lang="en-US" b="1" u="sng" dirty="0"/>
              <a:t>Howey Test (Continued)</a:t>
            </a:r>
          </a:p>
        </p:txBody>
      </p:sp>
      <p:pic>
        <p:nvPicPr>
          <p:cNvPr id="3" name="Picture 3" descr="A screenshot of a cell phone&#10;&#10;Description generated with very high confidence">
            <a:extLst>
              <a:ext uri="{FF2B5EF4-FFF2-40B4-BE49-F238E27FC236}">
                <a16:creationId xmlns:a16="http://schemas.microsoft.com/office/drawing/2014/main" id="{5E5A0174-E71D-418B-9A44-B403EBED87D6}"/>
              </a:ext>
            </a:extLst>
          </p:cNvPr>
          <p:cNvPicPr>
            <a:picLocks noChangeAspect="1"/>
          </p:cNvPicPr>
          <p:nvPr/>
        </p:nvPicPr>
        <p:blipFill rotWithShape="1">
          <a:blip r:embed="rId2"/>
          <a:srcRect l="15273" t="11958" r="13830" b="11531"/>
          <a:stretch/>
        </p:blipFill>
        <p:spPr>
          <a:xfrm>
            <a:off x="1496381" y="1600200"/>
            <a:ext cx="8016596" cy="4863587"/>
          </a:xfrm>
          <a:prstGeom prst="rect">
            <a:avLst/>
          </a:prstGeom>
        </p:spPr>
      </p:pic>
      <p:sp>
        <p:nvSpPr>
          <p:cNvPr id="5" name="Arrow: Right 4">
            <a:extLst>
              <a:ext uri="{FF2B5EF4-FFF2-40B4-BE49-F238E27FC236}">
                <a16:creationId xmlns:a16="http://schemas.microsoft.com/office/drawing/2014/main" id="{F0A57273-82E9-4A61-B178-D4E388DB118A}"/>
              </a:ext>
            </a:extLst>
          </p:cNvPr>
          <p:cNvSpPr/>
          <p:nvPr/>
        </p:nvSpPr>
        <p:spPr>
          <a:xfrm rot="-2100000">
            <a:off x="5585217" y="2952750"/>
            <a:ext cx="2809875" cy="82329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Security</a:t>
            </a:r>
          </a:p>
        </p:txBody>
      </p:sp>
      <p:sp>
        <p:nvSpPr>
          <p:cNvPr id="6" name="Thought Bubble: Cloud 5">
            <a:extLst>
              <a:ext uri="{FF2B5EF4-FFF2-40B4-BE49-F238E27FC236}">
                <a16:creationId xmlns:a16="http://schemas.microsoft.com/office/drawing/2014/main" id="{A2C1D553-AC53-45FC-B20E-AB6C334805C5}"/>
              </a:ext>
            </a:extLst>
          </p:cNvPr>
          <p:cNvSpPr/>
          <p:nvPr/>
        </p:nvSpPr>
        <p:spPr>
          <a:xfrm>
            <a:off x="7396124" y="933450"/>
            <a:ext cx="3897313" cy="181339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rules are not clear.  But, the further up and to the right, the more it is likely to be a security.</a:t>
            </a:r>
          </a:p>
        </p:txBody>
      </p:sp>
      <p:sp>
        <p:nvSpPr>
          <p:cNvPr id="7" name="Rectangle 6">
            <a:extLst>
              <a:ext uri="{FF2B5EF4-FFF2-40B4-BE49-F238E27FC236}">
                <a16:creationId xmlns:a16="http://schemas.microsoft.com/office/drawing/2014/main" id="{92D8CD64-3B42-4721-8EF7-CF6543089AFD}"/>
              </a:ext>
            </a:extLst>
          </p:cNvPr>
          <p:cNvSpPr/>
          <p:nvPr/>
        </p:nvSpPr>
        <p:spPr>
          <a:xfrm>
            <a:off x="9515965" y="2952750"/>
            <a:ext cx="159451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May change over time</a:t>
            </a:r>
          </a:p>
        </p:txBody>
      </p:sp>
      <p:sp>
        <p:nvSpPr>
          <p:cNvPr id="8" name="Footer Placeholder 7">
            <a:extLst>
              <a:ext uri="{FF2B5EF4-FFF2-40B4-BE49-F238E27FC236}">
                <a16:creationId xmlns:a16="http://schemas.microsoft.com/office/drawing/2014/main" id="{9C3E9B6B-77A1-4C15-8CE7-E368C07FA635}"/>
              </a:ext>
            </a:extLst>
          </p:cNvPr>
          <p:cNvSpPr>
            <a:spLocks noGrp="1"/>
          </p:cNvSpPr>
          <p:nvPr>
            <p:ph type="ftr" sz="quarter" idx="11"/>
          </p:nvPr>
        </p:nvSpPr>
        <p:spPr/>
        <p:txBody>
          <a:bodyPr/>
          <a:lstStyle/>
          <a:p>
            <a:r>
              <a:rPr lang="en-US"/>
              <a:t>www.GBAglobal.org</a:t>
            </a:r>
          </a:p>
        </p:txBody>
      </p:sp>
      <p:sp>
        <p:nvSpPr>
          <p:cNvPr id="9" name="Slide Number Placeholder 8">
            <a:extLst>
              <a:ext uri="{FF2B5EF4-FFF2-40B4-BE49-F238E27FC236}">
                <a16:creationId xmlns:a16="http://schemas.microsoft.com/office/drawing/2014/main" id="{FD74957D-38EC-461A-AA2E-04D32BB84D65}"/>
              </a:ext>
            </a:extLst>
          </p:cNvPr>
          <p:cNvSpPr>
            <a:spLocks noGrp="1"/>
          </p:cNvSpPr>
          <p:nvPr>
            <p:ph type="sldNum" sz="quarter" idx="12"/>
          </p:nvPr>
        </p:nvSpPr>
        <p:spPr/>
        <p:txBody>
          <a:bodyPr/>
          <a:lstStyle/>
          <a:p>
            <a:fld id="{B8F76141-A522-4F90-BDB2-A159F9DA2835}" type="slidenum">
              <a:rPr lang="en-US" smtClean="0"/>
              <a:t>80</a:t>
            </a:fld>
            <a:endParaRPr lang="en-US"/>
          </a:p>
        </p:txBody>
      </p:sp>
    </p:spTree>
    <p:extLst>
      <p:ext uri="{BB962C8B-B14F-4D97-AF65-F5344CB8AC3E}">
        <p14:creationId xmlns:p14="http://schemas.microsoft.com/office/powerpoint/2010/main" val="1076656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E95E-628B-465E-B555-86EABCAF147C}"/>
              </a:ext>
            </a:extLst>
          </p:cNvPr>
          <p:cNvSpPr>
            <a:spLocks noGrp="1"/>
          </p:cNvSpPr>
          <p:nvPr>
            <p:ph type="title"/>
          </p:nvPr>
        </p:nvSpPr>
        <p:spPr/>
        <p:txBody>
          <a:bodyPr/>
          <a:lstStyle/>
          <a:p>
            <a:pPr algn="ctr"/>
            <a:r>
              <a:rPr lang="en-US" b="1" u="sng" dirty="0"/>
              <a:t>Currency or Token (alt-coin)?</a:t>
            </a:r>
          </a:p>
        </p:txBody>
      </p:sp>
      <p:sp>
        <p:nvSpPr>
          <p:cNvPr id="3" name="Content Placeholder 2">
            <a:extLst>
              <a:ext uri="{FF2B5EF4-FFF2-40B4-BE49-F238E27FC236}">
                <a16:creationId xmlns:a16="http://schemas.microsoft.com/office/drawing/2014/main" id="{9B90C555-D5F4-4875-B824-DA9702C4F08A}"/>
              </a:ext>
            </a:extLst>
          </p:cNvPr>
          <p:cNvSpPr>
            <a:spLocks noGrp="1"/>
          </p:cNvSpPr>
          <p:nvPr>
            <p:ph sz="half" idx="1"/>
          </p:nvPr>
        </p:nvSpPr>
        <p:spPr/>
        <p:txBody>
          <a:bodyPr vert="horz" lIns="91440" tIns="45720" rIns="91440" bIns="45720" rtlCol="0" anchor="t">
            <a:normAutofit/>
          </a:bodyPr>
          <a:lstStyle/>
          <a:p>
            <a:r>
              <a:rPr lang="en-US" b="1" u="sng" dirty="0"/>
              <a:t>Coins</a:t>
            </a:r>
          </a:p>
          <a:p>
            <a:pPr lvl="1"/>
            <a:r>
              <a:rPr lang="en-US" dirty="0"/>
              <a:t>Decentralized</a:t>
            </a:r>
          </a:p>
          <a:p>
            <a:pPr lvl="1"/>
            <a:r>
              <a:rPr lang="en-US" dirty="0"/>
              <a:t>Own blockchain algorithms</a:t>
            </a:r>
          </a:p>
        </p:txBody>
      </p:sp>
      <p:sp>
        <p:nvSpPr>
          <p:cNvPr id="6" name="Content Placeholder 5">
            <a:extLst>
              <a:ext uri="{FF2B5EF4-FFF2-40B4-BE49-F238E27FC236}">
                <a16:creationId xmlns:a16="http://schemas.microsoft.com/office/drawing/2014/main" id="{6B6AF3D0-9649-4E81-8F3A-4B1824404D2F}"/>
              </a:ext>
            </a:extLst>
          </p:cNvPr>
          <p:cNvSpPr>
            <a:spLocks noGrp="1"/>
          </p:cNvSpPr>
          <p:nvPr>
            <p:ph sz="half" idx="2"/>
          </p:nvPr>
        </p:nvSpPr>
        <p:spPr/>
        <p:txBody>
          <a:bodyPr vert="horz" lIns="91440" tIns="45720" rIns="91440" bIns="45720" rtlCol="0" anchor="t">
            <a:normAutofit/>
          </a:bodyPr>
          <a:lstStyle/>
          <a:p>
            <a:r>
              <a:rPr lang="en-US" b="1" u="sng" dirty="0"/>
              <a:t>Token</a:t>
            </a:r>
          </a:p>
          <a:p>
            <a:r>
              <a:rPr lang="en-US" dirty="0"/>
              <a:t>Centralized</a:t>
            </a:r>
          </a:p>
          <a:p>
            <a:r>
              <a:rPr lang="en-US" dirty="0"/>
              <a:t>Operated on top of a blockchain algorithm</a:t>
            </a:r>
          </a:p>
          <a:p>
            <a:r>
              <a:rPr lang="en-US" dirty="0"/>
              <a:t>With unique changes</a:t>
            </a:r>
          </a:p>
        </p:txBody>
      </p:sp>
      <p:sp>
        <p:nvSpPr>
          <p:cNvPr id="5" name="Footer Placeholder 4">
            <a:extLst>
              <a:ext uri="{FF2B5EF4-FFF2-40B4-BE49-F238E27FC236}">
                <a16:creationId xmlns:a16="http://schemas.microsoft.com/office/drawing/2014/main" id="{63FF3A9C-6B5F-4AA3-B952-E412BF0A7795}"/>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C133B9B7-A801-40C0-B663-E36098F4DBE1}"/>
              </a:ext>
            </a:extLst>
          </p:cNvPr>
          <p:cNvSpPr>
            <a:spLocks noGrp="1"/>
          </p:cNvSpPr>
          <p:nvPr>
            <p:ph type="sldNum" sz="quarter" idx="12"/>
          </p:nvPr>
        </p:nvSpPr>
        <p:spPr/>
        <p:txBody>
          <a:bodyPr/>
          <a:lstStyle/>
          <a:p>
            <a:fld id="{B8F76141-A522-4F90-BDB2-A159F9DA2835}" type="slidenum">
              <a:rPr lang="en-US" smtClean="0"/>
              <a:t>81</a:t>
            </a:fld>
            <a:endParaRPr lang="en-US"/>
          </a:p>
        </p:txBody>
      </p:sp>
    </p:spTree>
    <p:extLst>
      <p:ext uri="{BB962C8B-B14F-4D97-AF65-F5344CB8AC3E}">
        <p14:creationId xmlns:p14="http://schemas.microsoft.com/office/powerpoint/2010/main" val="2956098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1750"/>
                                        <p:tgtEl>
                                          <p:spTgt spid="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1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up)">
                                      <p:cBhvr>
                                        <p:cTn id="25" dur="175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up)">
                                      <p:cBhvr>
                                        <p:cTn id="30" dur="175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up)">
                                      <p:cBhvr>
                                        <p:cTn id="35" dur="1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60D5-68BE-4394-B1D1-018F2B1E9714}"/>
              </a:ext>
            </a:extLst>
          </p:cNvPr>
          <p:cNvSpPr>
            <a:spLocks noGrp="1"/>
          </p:cNvSpPr>
          <p:nvPr>
            <p:ph type="title"/>
          </p:nvPr>
        </p:nvSpPr>
        <p:spPr/>
        <p:txBody>
          <a:bodyPr>
            <a:normAutofit/>
          </a:bodyPr>
          <a:lstStyle/>
          <a:p>
            <a:pPr algn="ctr"/>
            <a:r>
              <a:rPr lang="en-US" b="1" u="sng" dirty="0"/>
              <a:t>Utility Tokens - Examples</a:t>
            </a:r>
            <a:endParaRPr lang="en-US" dirty="0"/>
          </a:p>
        </p:txBody>
      </p:sp>
      <p:sp>
        <p:nvSpPr>
          <p:cNvPr id="3" name="Content Placeholder 2">
            <a:extLst>
              <a:ext uri="{FF2B5EF4-FFF2-40B4-BE49-F238E27FC236}">
                <a16:creationId xmlns:a16="http://schemas.microsoft.com/office/drawing/2014/main" id="{4F862975-1BC5-45F6-99E3-24F2E4430696}"/>
              </a:ext>
            </a:extLst>
          </p:cNvPr>
          <p:cNvSpPr>
            <a:spLocks noGrp="1"/>
          </p:cNvSpPr>
          <p:nvPr>
            <p:ph idx="1"/>
          </p:nvPr>
        </p:nvSpPr>
        <p:spPr>
          <a:xfrm>
            <a:off x="838200" y="1825625"/>
            <a:ext cx="10218402" cy="4351338"/>
          </a:xfrm>
        </p:spPr>
        <p:txBody>
          <a:bodyPr vert="horz" lIns="91440" tIns="45720" rIns="91440" bIns="45720" rtlCol="0" anchor="t">
            <a:normAutofit/>
          </a:bodyPr>
          <a:lstStyle/>
          <a:p>
            <a:r>
              <a:rPr lang="en-US" sz="2400" b="1" dirty="0" err="1"/>
              <a:t>OmiseGO</a:t>
            </a:r>
            <a:r>
              <a:rPr lang="en-US" sz="2400" b="1" dirty="0"/>
              <a:t> </a:t>
            </a:r>
            <a:r>
              <a:rPr lang="en-US" sz="2400" dirty="0"/>
              <a:t>- Enables financial inclusion and interoperability through the public, decentralized network.</a:t>
            </a:r>
            <a:endParaRPr lang="en-US" dirty="0"/>
          </a:p>
          <a:p>
            <a:r>
              <a:rPr lang="en-US" sz="2400" b="1" dirty="0"/>
              <a:t>Tron </a:t>
            </a:r>
            <a:r>
              <a:rPr lang="en-US" sz="2400" dirty="0"/>
              <a:t>- A decentralized content entertainment protocol based on blockchain technology.</a:t>
            </a:r>
            <a:endParaRPr lang="en-US" dirty="0"/>
          </a:p>
          <a:p>
            <a:r>
              <a:rPr lang="en-US" sz="2400" b="1" dirty="0"/>
              <a:t>Tether</a:t>
            </a:r>
            <a:r>
              <a:rPr lang="en-US" sz="2400" dirty="0"/>
              <a:t> – Stable Cryptocurrency Transactions</a:t>
            </a:r>
          </a:p>
          <a:p>
            <a:r>
              <a:rPr lang="en-US" sz="2400" b="1" dirty="0"/>
              <a:t>EOS</a:t>
            </a:r>
            <a:r>
              <a:rPr lang="en-US" sz="2400" dirty="0"/>
              <a:t> - Distributed Application (</a:t>
            </a:r>
            <a:r>
              <a:rPr lang="en-US" sz="2400" dirty="0" err="1"/>
              <a:t>DApp</a:t>
            </a:r>
            <a:r>
              <a:rPr lang="en-US" sz="2400" dirty="0"/>
              <a:t>) Platform</a:t>
            </a:r>
          </a:p>
          <a:p>
            <a:r>
              <a:rPr lang="en-US" sz="2400" b="1" dirty="0" err="1"/>
              <a:t>VeChain</a:t>
            </a:r>
            <a:r>
              <a:rPr lang="en-US" sz="2400" dirty="0"/>
              <a:t> – Supply Chain Management</a:t>
            </a:r>
            <a:endParaRPr lang="en-US" dirty="0"/>
          </a:p>
          <a:p>
            <a:pPr marL="0" indent="0">
              <a:buNone/>
            </a:pPr>
            <a:endParaRPr lang="en-US" sz="2400" dirty="0"/>
          </a:p>
          <a:p>
            <a:endParaRPr lang="en-US" dirty="0"/>
          </a:p>
        </p:txBody>
      </p:sp>
      <p:pic>
        <p:nvPicPr>
          <p:cNvPr id="6" name="Picture 6" descr="A screenshot of a cell phone&#10;&#10;Description generated with very high confidence">
            <a:extLst>
              <a:ext uri="{FF2B5EF4-FFF2-40B4-BE49-F238E27FC236}">
                <a16:creationId xmlns:a16="http://schemas.microsoft.com/office/drawing/2014/main" id="{CA98646D-6EC4-4005-BF00-653B64B0A55F}"/>
              </a:ext>
            </a:extLst>
          </p:cNvPr>
          <p:cNvPicPr>
            <a:picLocks noChangeAspect="1"/>
          </p:cNvPicPr>
          <p:nvPr/>
        </p:nvPicPr>
        <p:blipFill>
          <a:blip r:embed="rId2"/>
          <a:stretch>
            <a:fillRect/>
          </a:stretch>
        </p:blipFill>
        <p:spPr>
          <a:xfrm>
            <a:off x="6986287" y="3076575"/>
            <a:ext cx="4926650" cy="3004157"/>
          </a:xfrm>
          <a:prstGeom prst="rect">
            <a:avLst/>
          </a:prstGeom>
        </p:spPr>
      </p:pic>
      <p:sp>
        <p:nvSpPr>
          <p:cNvPr id="5" name="Footer Placeholder 4">
            <a:extLst>
              <a:ext uri="{FF2B5EF4-FFF2-40B4-BE49-F238E27FC236}">
                <a16:creationId xmlns:a16="http://schemas.microsoft.com/office/drawing/2014/main" id="{9AC36494-40E8-4D4D-807F-8182BD238A1B}"/>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9CE0855E-9F73-4A9F-BA6D-F895B110CF06}"/>
              </a:ext>
            </a:extLst>
          </p:cNvPr>
          <p:cNvSpPr>
            <a:spLocks noGrp="1"/>
          </p:cNvSpPr>
          <p:nvPr>
            <p:ph type="sldNum" sz="quarter" idx="12"/>
          </p:nvPr>
        </p:nvSpPr>
        <p:spPr/>
        <p:txBody>
          <a:bodyPr/>
          <a:lstStyle/>
          <a:p>
            <a:fld id="{B8F76141-A522-4F90-BDB2-A159F9DA2835}" type="slidenum">
              <a:rPr lang="en-US" smtClean="0"/>
              <a:t>82</a:t>
            </a:fld>
            <a:endParaRPr lang="en-US"/>
          </a:p>
        </p:txBody>
      </p:sp>
    </p:spTree>
    <p:extLst>
      <p:ext uri="{BB962C8B-B14F-4D97-AF65-F5344CB8AC3E}">
        <p14:creationId xmlns:p14="http://schemas.microsoft.com/office/powerpoint/2010/main" val="112161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E7D4-C518-411B-B11F-12A6B3CF99BD}"/>
              </a:ext>
            </a:extLst>
          </p:cNvPr>
          <p:cNvSpPr>
            <a:spLocks noGrp="1"/>
          </p:cNvSpPr>
          <p:nvPr>
            <p:ph type="title"/>
          </p:nvPr>
        </p:nvSpPr>
        <p:spPr/>
        <p:txBody>
          <a:bodyPr/>
          <a:lstStyle/>
          <a:p>
            <a:pPr algn="ctr"/>
            <a:r>
              <a:rPr lang="en-US" b="1" u="sng" dirty="0"/>
              <a:t>Governing Regulations</a:t>
            </a:r>
          </a:p>
        </p:txBody>
      </p:sp>
      <p:sp>
        <p:nvSpPr>
          <p:cNvPr id="3" name="Content Placeholder 2">
            <a:extLst>
              <a:ext uri="{FF2B5EF4-FFF2-40B4-BE49-F238E27FC236}">
                <a16:creationId xmlns:a16="http://schemas.microsoft.com/office/drawing/2014/main" id="{5C9BD432-FF34-4539-8DEE-BACF96CA8E91}"/>
              </a:ext>
            </a:extLst>
          </p:cNvPr>
          <p:cNvSpPr>
            <a:spLocks noGrp="1"/>
          </p:cNvSpPr>
          <p:nvPr>
            <p:ph idx="1"/>
          </p:nvPr>
        </p:nvSpPr>
        <p:spPr/>
        <p:txBody>
          <a:bodyPr vert="horz" lIns="91440" tIns="45720" rIns="91440" bIns="45720" rtlCol="0" anchor="t">
            <a:normAutofit fontScale="92500" lnSpcReduction="20000"/>
          </a:bodyPr>
          <a:lstStyle/>
          <a:p>
            <a:r>
              <a:rPr lang="en-US" dirty="0"/>
              <a:t>Section 2(a)(1) of the </a:t>
            </a:r>
            <a:r>
              <a:rPr lang="en-US" dirty="0">
                <a:hlinkClick r:id="rId2"/>
              </a:rPr>
              <a:t>Securities Act of 1933</a:t>
            </a:r>
            <a:r>
              <a:rPr lang="en-US" dirty="0"/>
              <a:t> (1933 Act)</a:t>
            </a:r>
          </a:p>
          <a:p>
            <a:r>
              <a:rPr lang="en-US" dirty="0"/>
              <a:t>Section 3(a)(1) of the Securities Exchange Act of 1934 (1934 Act). </a:t>
            </a:r>
          </a:p>
          <a:p>
            <a:endParaRPr lang="en-US" dirty="0"/>
          </a:p>
          <a:p>
            <a:r>
              <a:rPr lang="en-US" dirty="0"/>
              <a:t>Utility tokens can be considered a security </a:t>
            </a:r>
          </a:p>
          <a:p>
            <a:r>
              <a:rPr lang="en-US" dirty="0"/>
              <a:t>A security token has a significant utility in the operation of the application, it may be less likely to be considered a security (since this characteristic may help the token to fail the Howey test, as discussed above).</a:t>
            </a:r>
          </a:p>
          <a:p>
            <a:r>
              <a:rPr lang="en-US" dirty="0"/>
              <a:t>Otherwise, every investment contract could just escape securities law jurisdiction simply by building in a trivial utility to the token. Imagine a tokenized share of stock, except the token also enables you to redeem it for a cat GIF.</a:t>
            </a:r>
          </a:p>
          <a:p>
            <a:r>
              <a:rPr lang="en-US" dirty="0"/>
              <a:t>Until the SEC delivers thorough guidance through, no one can say for certain that utility tokens are not securities.</a:t>
            </a:r>
          </a:p>
          <a:p>
            <a:pPr marL="0" indent="0">
              <a:buNone/>
            </a:pPr>
            <a:endParaRPr lang="en-US" dirty="0"/>
          </a:p>
        </p:txBody>
      </p:sp>
      <p:sp>
        <p:nvSpPr>
          <p:cNvPr id="5" name="Footer Placeholder 4">
            <a:extLst>
              <a:ext uri="{FF2B5EF4-FFF2-40B4-BE49-F238E27FC236}">
                <a16:creationId xmlns:a16="http://schemas.microsoft.com/office/drawing/2014/main" id="{C19C7403-F758-4C50-9ECF-EDFA290617BD}"/>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6EF306DF-3AF8-41D9-9A59-9FD02EE43AD7}"/>
              </a:ext>
            </a:extLst>
          </p:cNvPr>
          <p:cNvSpPr>
            <a:spLocks noGrp="1"/>
          </p:cNvSpPr>
          <p:nvPr>
            <p:ph type="sldNum" sz="quarter" idx="12"/>
          </p:nvPr>
        </p:nvSpPr>
        <p:spPr/>
        <p:txBody>
          <a:bodyPr/>
          <a:lstStyle/>
          <a:p>
            <a:fld id="{B8F76141-A522-4F90-BDB2-A159F9DA2835}" type="slidenum">
              <a:rPr lang="en-US" smtClean="0"/>
              <a:t>83</a:t>
            </a:fld>
            <a:endParaRPr lang="en-US"/>
          </a:p>
        </p:txBody>
      </p:sp>
    </p:spTree>
    <p:extLst>
      <p:ext uri="{BB962C8B-B14F-4D97-AF65-F5344CB8AC3E}">
        <p14:creationId xmlns:p14="http://schemas.microsoft.com/office/powerpoint/2010/main" val="1068095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1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1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125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up)">
                                      <p:cBhvr>
                                        <p:cTn id="32" dur="1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5CCA0-8224-47E9-82E7-E669EF8EF532}"/>
              </a:ext>
            </a:extLst>
          </p:cNvPr>
          <p:cNvSpPr>
            <a:spLocks noGrp="1"/>
          </p:cNvSpPr>
          <p:nvPr>
            <p:ph type="title"/>
          </p:nvPr>
        </p:nvSpPr>
        <p:spPr/>
        <p:txBody>
          <a:bodyPr/>
          <a:lstStyle/>
          <a:p>
            <a:pPr algn="ctr"/>
            <a:r>
              <a:rPr lang="en-US" b="1" u="sng" dirty="0"/>
              <a:t>More Regulated Uncertainty</a:t>
            </a:r>
          </a:p>
        </p:txBody>
      </p:sp>
      <p:sp>
        <p:nvSpPr>
          <p:cNvPr id="3" name="Content Placeholder 2">
            <a:extLst>
              <a:ext uri="{FF2B5EF4-FFF2-40B4-BE49-F238E27FC236}">
                <a16:creationId xmlns:a16="http://schemas.microsoft.com/office/drawing/2014/main" id="{16D7FC2E-6F49-4728-BB9E-40A9DDB45DBD}"/>
              </a:ext>
            </a:extLst>
          </p:cNvPr>
          <p:cNvSpPr>
            <a:spLocks noGrp="1"/>
          </p:cNvSpPr>
          <p:nvPr>
            <p:ph idx="1"/>
          </p:nvPr>
        </p:nvSpPr>
        <p:spPr/>
        <p:txBody>
          <a:bodyPr vert="horz" lIns="91440" tIns="45720" rIns="91440" bIns="45720" rtlCol="0" anchor="t">
            <a:normAutofit/>
          </a:bodyPr>
          <a:lstStyle/>
          <a:p>
            <a:r>
              <a:rPr lang="en-US" dirty="0"/>
              <a:t>Can you invest in a utility?  If so, what is it?</a:t>
            </a:r>
          </a:p>
          <a:p>
            <a:r>
              <a:rPr lang="en-US" dirty="0"/>
              <a:t>Structured like a utility, used as a security?</a:t>
            </a:r>
          </a:p>
          <a:p>
            <a:r>
              <a:rPr lang="en-US" dirty="0"/>
              <a:t>The SEC goes by the philosophy of “substance over form”, so the commission looks at tokens according to the way they are actually used rather than the way they were intended to be used.</a:t>
            </a:r>
          </a:p>
          <a:p>
            <a:r>
              <a:rPr lang="en-US" dirty="0"/>
              <a:t>This might lead to many projects being classified as securities even though they initially setup their tokens as a utility, just because the economic reality is that the contributors invest primarily because of anticipation of profits.</a:t>
            </a:r>
          </a:p>
          <a:p>
            <a:endParaRPr lang="en-US" dirty="0"/>
          </a:p>
          <a:p>
            <a:endParaRPr lang="en-US" dirty="0"/>
          </a:p>
        </p:txBody>
      </p:sp>
      <p:sp>
        <p:nvSpPr>
          <p:cNvPr id="5" name="Footer Placeholder 4">
            <a:extLst>
              <a:ext uri="{FF2B5EF4-FFF2-40B4-BE49-F238E27FC236}">
                <a16:creationId xmlns:a16="http://schemas.microsoft.com/office/drawing/2014/main" id="{E345FA8C-5AC2-449F-81E3-28AD898AB5A3}"/>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534E3EC3-7029-4018-BBFC-C154B9A1CE2A}"/>
              </a:ext>
            </a:extLst>
          </p:cNvPr>
          <p:cNvSpPr>
            <a:spLocks noGrp="1"/>
          </p:cNvSpPr>
          <p:nvPr>
            <p:ph type="sldNum" sz="quarter" idx="12"/>
          </p:nvPr>
        </p:nvSpPr>
        <p:spPr/>
        <p:txBody>
          <a:bodyPr/>
          <a:lstStyle/>
          <a:p>
            <a:fld id="{B8F76141-A522-4F90-BDB2-A159F9DA2835}" type="slidenum">
              <a:rPr lang="en-US" smtClean="0"/>
              <a:t>84</a:t>
            </a:fld>
            <a:endParaRPr lang="en-US"/>
          </a:p>
        </p:txBody>
      </p:sp>
    </p:spTree>
    <p:extLst>
      <p:ext uri="{BB962C8B-B14F-4D97-AF65-F5344CB8AC3E}">
        <p14:creationId xmlns:p14="http://schemas.microsoft.com/office/powerpoint/2010/main" val="174966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02F7-DC4A-43CA-9AE3-2838F73F0F0F}"/>
              </a:ext>
            </a:extLst>
          </p:cNvPr>
          <p:cNvSpPr>
            <a:spLocks noGrp="1"/>
          </p:cNvSpPr>
          <p:nvPr>
            <p:ph type="title"/>
          </p:nvPr>
        </p:nvSpPr>
        <p:spPr/>
        <p:txBody>
          <a:bodyPr>
            <a:normAutofit/>
          </a:bodyPr>
          <a:lstStyle/>
          <a:p>
            <a:pPr algn="ctr"/>
            <a:r>
              <a:rPr lang="en-US" b="1" u="sng" dirty="0"/>
              <a:t>Module 5: Regulatory Framework</a:t>
            </a:r>
            <a:endParaRPr lang="en-US" dirty="0"/>
          </a:p>
        </p:txBody>
      </p:sp>
      <p:sp>
        <p:nvSpPr>
          <p:cNvPr id="3" name="Content Placeholder 2">
            <a:extLst>
              <a:ext uri="{FF2B5EF4-FFF2-40B4-BE49-F238E27FC236}">
                <a16:creationId xmlns:a16="http://schemas.microsoft.com/office/drawing/2014/main" id="{6FB8A9D8-4FD9-4D4A-A3CF-DB03AF874F4A}"/>
              </a:ext>
            </a:extLst>
          </p:cNvPr>
          <p:cNvSpPr>
            <a:spLocks noGrp="1"/>
          </p:cNvSpPr>
          <p:nvPr>
            <p:ph idx="1"/>
          </p:nvPr>
        </p:nvSpPr>
        <p:spPr/>
        <p:txBody>
          <a:bodyPr vert="horz" lIns="91440" tIns="45720" rIns="91440" bIns="45720" rtlCol="0" anchor="t">
            <a:normAutofit/>
          </a:bodyPr>
          <a:lstStyle/>
          <a:p>
            <a:pPr lvl="0"/>
            <a:r>
              <a:rPr lang="en-US" u="sng" dirty="0"/>
              <a:t>Concerns</a:t>
            </a:r>
          </a:p>
          <a:p>
            <a:pPr lvl="1"/>
            <a:r>
              <a:rPr lang="en-US" dirty="0"/>
              <a:t>Anti-Money Laundering</a:t>
            </a:r>
          </a:p>
          <a:p>
            <a:pPr lvl="1"/>
            <a:r>
              <a:rPr lang="en-US" dirty="0"/>
              <a:t>Know Your Customer (KYC) and Know your Business (KYB)</a:t>
            </a:r>
          </a:p>
          <a:p>
            <a:pPr lvl="1"/>
            <a:r>
              <a:rPr lang="en-US" dirty="0"/>
              <a:t>Consumer Protection</a:t>
            </a:r>
          </a:p>
          <a:p>
            <a:pPr lvl="1"/>
            <a:r>
              <a:rPr lang="en-US" dirty="0"/>
              <a:t>Tax Collection and Payments</a:t>
            </a:r>
          </a:p>
          <a:p>
            <a:r>
              <a:rPr lang="en-US" u="sng" dirty="0"/>
              <a:t>Opportunities</a:t>
            </a:r>
          </a:p>
          <a:p>
            <a:pPr lvl="1"/>
            <a:r>
              <a:rPr lang="en-US" dirty="0"/>
              <a:t>Economic Development</a:t>
            </a:r>
          </a:p>
          <a:p>
            <a:pPr lvl="1"/>
            <a:r>
              <a:rPr lang="en-US" dirty="0"/>
              <a:t>Reduced Friction</a:t>
            </a:r>
          </a:p>
          <a:p>
            <a:pPr lvl="1"/>
            <a:r>
              <a:rPr lang="en-US" dirty="0"/>
              <a:t>Efficiencies</a:t>
            </a:r>
          </a:p>
          <a:p>
            <a:pPr lvl="2"/>
            <a:r>
              <a:rPr lang="en-US" dirty="0"/>
              <a:t>Cost</a:t>
            </a:r>
          </a:p>
          <a:p>
            <a:pPr lvl="2"/>
            <a:r>
              <a:rPr lang="en-US" dirty="0"/>
              <a:t>Time</a:t>
            </a:r>
          </a:p>
          <a:p>
            <a:pPr lvl="2"/>
            <a:r>
              <a:rPr lang="en-US" dirty="0"/>
              <a:t>Integrity</a:t>
            </a:r>
          </a:p>
        </p:txBody>
      </p:sp>
      <p:sp>
        <p:nvSpPr>
          <p:cNvPr id="5" name="Footer Placeholder 4">
            <a:extLst>
              <a:ext uri="{FF2B5EF4-FFF2-40B4-BE49-F238E27FC236}">
                <a16:creationId xmlns:a16="http://schemas.microsoft.com/office/drawing/2014/main" id="{B98A02FC-DF91-4883-BE55-2C8FE7B637BB}"/>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BD024573-1309-4983-9B41-915876B9DC74}"/>
              </a:ext>
            </a:extLst>
          </p:cNvPr>
          <p:cNvSpPr>
            <a:spLocks noGrp="1"/>
          </p:cNvSpPr>
          <p:nvPr>
            <p:ph type="sldNum" sz="quarter" idx="12"/>
          </p:nvPr>
        </p:nvSpPr>
        <p:spPr/>
        <p:txBody>
          <a:bodyPr/>
          <a:lstStyle/>
          <a:p>
            <a:fld id="{B8F76141-A522-4F90-BDB2-A159F9DA2835}" type="slidenum">
              <a:rPr lang="en-US" smtClean="0"/>
              <a:t>85</a:t>
            </a:fld>
            <a:endParaRPr lang="en-US"/>
          </a:p>
        </p:txBody>
      </p:sp>
      <p:pic>
        <p:nvPicPr>
          <p:cNvPr id="6146" name="Picture 2" descr="http://www.worldacademy.org/files/Multi-and-Trans-disciplinarity.png">
            <a:extLst>
              <a:ext uri="{FF2B5EF4-FFF2-40B4-BE49-F238E27FC236}">
                <a16:creationId xmlns:a16="http://schemas.microsoft.com/office/drawing/2014/main" id="{EEC3BAE8-503E-439D-969D-BA8A19005B0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3842" y="2210637"/>
            <a:ext cx="4232528" cy="37426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83088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up)">
                                      <p:cBhvr>
                                        <p:cTn id="7" dur="1750"/>
                                        <p:tgtEl>
                                          <p:spTgt spid="3">
                                            <p:txEl>
                                              <p:pRg st="5" end="5"/>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75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75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175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175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175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up)">
                                      <p:cBhvr>
                                        <p:cTn id="35" dur="175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up)">
                                      <p:cBhvr>
                                        <p:cTn id="40" dur="175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ipe(up)">
                                      <p:cBhvr>
                                        <p:cTn id="45" dur="175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up)">
                                      <p:cBhvr>
                                        <p:cTn id="50" dur="1750"/>
                                        <p:tgtEl>
                                          <p:spTgt spid="3">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wipe(up)">
                                      <p:cBhvr>
                                        <p:cTn id="55" dur="1750"/>
                                        <p:tgtEl>
                                          <p:spTgt spid="3">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wipe(up)">
                                      <p:cBhvr>
                                        <p:cTn id="60" dur="175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A103-ED42-4190-A7BF-1BEE88F6062C}"/>
              </a:ext>
            </a:extLst>
          </p:cNvPr>
          <p:cNvSpPr>
            <a:spLocks noGrp="1"/>
          </p:cNvSpPr>
          <p:nvPr>
            <p:ph type="title"/>
          </p:nvPr>
        </p:nvSpPr>
        <p:spPr/>
        <p:txBody>
          <a:bodyPr>
            <a:normAutofit/>
          </a:bodyPr>
          <a:lstStyle/>
          <a:p>
            <a:pPr algn="ctr"/>
            <a:r>
              <a:rPr lang="en-US" b="1" u="sng" dirty="0"/>
              <a:t>Legal Framework</a:t>
            </a:r>
            <a:endParaRPr lang="en-US" dirty="0"/>
          </a:p>
        </p:txBody>
      </p:sp>
      <p:sp>
        <p:nvSpPr>
          <p:cNvPr id="3" name="Content Placeholder 2">
            <a:extLst>
              <a:ext uri="{FF2B5EF4-FFF2-40B4-BE49-F238E27FC236}">
                <a16:creationId xmlns:a16="http://schemas.microsoft.com/office/drawing/2014/main" id="{D6FBBA03-D952-448F-AE5E-822DFC60C718}"/>
              </a:ext>
            </a:extLst>
          </p:cNvPr>
          <p:cNvSpPr>
            <a:spLocks noGrp="1"/>
          </p:cNvSpPr>
          <p:nvPr>
            <p:ph idx="1"/>
          </p:nvPr>
        </p:nvSpPr>
        <p:spPr/>
        <p:txBody>
          <a:bodyPr vert="horz" lIns="91440" tIns="45720" rIns="91440" bIns="45720" rtlCol="0" anchor="t">
            <a:normAutofit/>
          </a:bodyPr>
          <a:lstStyle/>
          <a:p>
            <a:pPr lvl="0"/>
            <a:r>
              <a:rPr lang="en-US" dirty="0"/>
              <a:t>European Union</a:t>
            </a:r>
          </a:p>
          <a:p>
            <a:pPr lvl="0"/>
            <a:r>
              <a:rPr lang="en-US" dirty="0"/>
              <a:t>United Nations</a:t>
            </a:r>
          </a:p>
          <a:p>
            <a:pPr lvl="0"/>
            <a:r>
              <a:rPr lang="en-US" dirty="0"/>
              <a:t>International Standards Organization</a:t>
            </a:r>
          </a:p>
        </p:txBody>
      </p:sp>
      <p:sp>
        <p:nvSpPr>
          <p:cNvPr id="5" name="Footer Placeholder 4">
            <a:extLst>
              <a:ext uri="{FF2B5EF4-FFF2-40B4-BE49-F238E27FC236}">
                <a16:creationId xmlns:a16="http://schemas.microsoft.com/office/drawing/2014/main" id="{B3865604-AF85-4D41-9218-EEDE092457FF}"/>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44623D76-EF7D-4F5E-9C23-058A607BDC61}"/>
              </a:ext>
            </a:extLst>
          </p:cNvPr>
          <p:cNvSpPr>
            <a:spLocks noGrp="1"/>
          </p:cNvSpPr>
          <p:nvPr>
            <p:ph type="sldNum" sz="quarter" idx="12"/>
          </p:nvPr>
        </p:nvSpPr>
        <p:spPr/>
        <p:txBody>
          <a:bodyPr/>
          <a:lstStyle/>
          <a:p>
            <a:fld id="{B8F76141-A522-4F90-BDB2-A159F9DA2835}" type="slidenum">
              <a:rPr lang="en-US" smtClean="0"/>
              <a:t>86</a:t>
            </a:fld>
            <a:endParaRPr lang="en-US"/>
          </a:p>
        </p:txBody>
      </p:sp>
    </p:spTree>
    <p:extLst>
      <p:ext uri="{BB962C8B-B14F-4D97-AF65-F5344CB8AC3E}">
        <p14:creationId xmlns:p14="http://schemas.microsoft.com/office/powerpoint/2010/main" val="3250720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500"/>
                                        <p:tgtEl>
                                          <p:spTgt spid="3">
                                            <p:txEl>
                                              <p:pRg st="1" end="1"/>
                                            </p:txEl>
                                          </p:spTgt>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107A-027C-40B9-906A-088E0D81C85F}"/>
              </a:ext>
            </a:extLst>
          </p:cNvPr>
          <p:cNvSpPr>
            <a:spLocks noGrp="1"/>
          </p:cNvSpPr>
          <p:nvPr>
            <p:ph type="title"/>
          </p:nvPr>
        </p:nvSpPr>
        <p:spPr/>
        <p:txBody>
          <a:bodyPr>
            <a:normAutofit/>
          </a:bodyPr>
          <a:lstStyle/>
          <a:p>
            <a:pPr algn="ctr"/>
            <a:r>
              <a:rPr lang="en-US" sz="4800" b="1" u="sng" dirty="0"/>
              <a:t>Federal Law - Taxes for Individuals</a:t>
            </a:r>
          </a:p>
        </p:txBody>
      </p:sp>
      <p:sp>
        <p:nvSpPr>
          <p:cNvPr id="3" name="Content Placeholder 2">
            <a:extLst>
              <a:ext uri="{FF2B5EF4-FFF2-40B4-BE49-F238E27FC236}">
                <a16:creationId xmlns:a16="http://schemas.microsoft.com/office/drawing/2014/main" id="{1E50875D-A811-4FC0-9491-2FF1E77E3B33}"/>
              </a:ext>
            </a:extLst>
          </p:cNvPr>
          <p:cNvSpPr>
            <a:spLocks noGrp="1"/>
          </p:cNvSpPr>
          <p:nvPr>
            <p:ph idx="1"/>
          </p:nvPr>
        </p:nvSpPr>
        <p:spPr/>
        <p:txBody>
          <a:bodyPr/>
          <a:lstStyle/>
          <a:p>
            <a:pPr>
              <a:spcAft>
                <a:spcPts val="1000"/>
              </a:spcAft>
            </a:pPr>
            <a:r>
              <a:rPr lang="en-US" dirty="0"/>
              <a:t>IRS published the following guidelines:</a:t>
            </a:r>
          </a:p>
          <a:p>
            <a:pPr>
              <a:spcAft>
                <a:spcPts val="1000"/>
              </a:spcAft>
            </a:pPr>
            <a:r>
              <a:rPr lang="en-US" dirty="0"/>
              <a:t>Virtual Currency Is Treated as Property for U.S. Federal Tax Purposes; General Rules for Property Transactions Apply</a:t>
            </a:r>
          </a:p>
          <a:p>
            <a:pPr>
              <a:spcAft>
                <a:spcPts val="1000"/>
              </a:spcAft>
            </a:pPr>
            <a:r>
              <a:rPr lang="en-US" dirty="0"/>
              <a:t>This means if you accept bitcoin as payment for goods, you must report the market value of the bitcoins as income</a:t>
            </a:r>
          </a:p>
        </p:txBody>
      </p:sp>
      <p:sp>
        <p:nvSpPr>
          <p:cNvPr id="6" name="Footer Placeholder 5">
            <a:extLst>
              <a:ext uri="{FF2B5EF4-FFF2-40B4-BE49-F238E27FC236}">
                <a16:creationId xmlns:a16="http://schemas.microsoft.com/office/drawing/2014/main" id="{DC7E98D8-DA4D-49C8-B2A7-2BA2DB540246}"/>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990E0315-1F02-4796-ADF6-759E79CC6DE5}"/>
              </a:ext>
            </a:extLst>
          </p:cNvPr>
          <p:cNvSpPr>
            <a:spLocks noGrp="1"/>
          </p:cNvSpPr>
          <p:nvPr>
            <p:ph type="sldNum" sz="quarter" idx="12"/>
          </p:nvPr>
        </p:nvSpPr>
        <p:spPr/>
        <p:txBody>
          <a:bodyPr/>
          <a:lstStyle/>
          <a:p>
            <a:fld id="{B8F76141-A522-4F90-BDB2-A159F9DA2835}" type="slidenum">
              <a:rPr lang="en-US" smtClean="0"/>
              <a:pPr/>
              <a:t>87</a:t>
            </a:fld>
            <a:endParaRPr lang="en-US"/>
          </a:p>
        </p:txBody>
      </p:sp>
      <p:pic>
        <p:nvPicPr>
          <p:cNvPr id="4" name="Picture 4" descr="A close up of a piece of paper&#10;&#10;Description generated with high confidence">
            <a:extLst>
              <a:ext uri="{FF2B5EF4-FFF2-40B4-BE49-F238E27FC236}">
                <a16:creationId xmlns:a16="http://schemas.microsoft.com/office/drawing/2014/main" id="{F655223F-7916-49B9-88D8-476DFE7E1872}"/>
              </a:ext>
            </a:extLst>
          </p:cNvPr>
          <p:cNvPicPr>
            <a:picLocks noChangeAspect="1"/>
          </p:cNvPicPr>
          <p:nvPr/>
        </p:nvPicPr>
        <p:blipFill>
          <a:blip r:embed="rId3"/>
          <a:stretch>
            <a:fillRect/>
          </a:stretch>
        </p:blipFill>
        <p:spPr>
          <a:xfrm>
            <a:off x="9099516" y="4119563"/>
            <a:ext cx="2744953" cy="2057400"/>
          </a:xfrm>
          <a:prstGeom prst="rect">
            <a:avLst/>
          </a:prstGeom>
        </p:spPr>
      </p:pic>
    </p:spTree>
    <p:extLst>
      <p:ext uri="{BB962C8B-B14F-4D97-AF65-F5344CB8AC3E}">
        <p14:creationId xmlns:p14="http://schemas.microsoft.com/office/powerpoint/2010/main" val="8125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107A-027C-40B9-906A-088E0D81C85F}"/>
              </a:ext>
            </a:extLst>
          </p:cNvPr>
          <p:cNvSpPr>
            <a:spLocks noGrp="1"/>
          </p:cNvSpPr>
          <p:nvPr>
            <p:ph type="title"/>
          </p:nvPr>
        </p:nvSpPr>
        <p:spPr/>
        <p:txBody>
          <a:bodyPr>
            <a:normAutofit/>
          </a:bodyPr>
          <a:lstStyle/>
          <a:p>
            <a:pPr algn="ctr"/>
            <a:r>
              <a:rPr lang="en-US" sz="4000" b="1" u="sng" dirty="0"/>
              <a:t>Federal Law - Taxes for Individuals </a:t>
            </a:r>
            <a:r>
              <a:rPr lang="en-US" sz="4000" dirty="0"/>
              <a:t>(</a:t>
            </a:r>
            <a:r>
              <a:rPr lang="en-US" sz="4000" dirty="0" err="1"/>
              <a:t>Cont</a:t>
            </a:r>
            <a:r>
              <a:rPr lang="en-US" sz="4000" dirty="0"/>
              <a:t>)</a:t>
            </a:r>
          </a:p>
        </p:txBody>
      </p:sp>
      <p:sp>
        <p:nvSpPr>
          <p:cNvPr id="3" name="Content Placeholder 2">
            <a:extLst>
              <a:ext uri="{FF2B5EF4-FFF2-40B4-BE49-F238E27FC236}">
                <a16:creationId xmlns:a16="http://schemas.microsoft.com/office/drawing/2014/main" id="{1E50875D-A811-4FC0-9491-2FF1E77E3B33}"/>
              </a:ext>
            </a:extLst>
          </p:cNvPr>
          <p:cNvSpPr>
            <a:spLocks noGrp="1"/>
          </p:cNvSpPr>
          <p:nvPr>
            <p:ph idx="1"/>
          </p:nvPr>
        </p:nvSpPr>
        <p:spPr>
          <a:xfrm>
            <a:off x="838200" y="1825625"/>
            <a:ext cx="8737879" cy="4351338"/>
          </a:xfrm>
        </p:spPr>
        <p:txBody>
          <a:bodyPr>
            <a:normAutofit/>
          </a:bodyPr>
          <a:lstStyle/>
          <a:p>
            <a:pPr>
              <a:lnSpc>
                <a:spcPct val="100000"/>
              </a:lnSpc>
              <a:spcAft>
                <a:spcPts val="1000"/>
              </a:spcAft>
            </a:pPr>
            <a:r>
              <a:rPr lang="en-US" sz="2400" dirty="0"/>
              <a:t>If/when you later sell the bitcoins, you must report the sale to the IRS and calculate a capital gain or capital loss, and report/pay taxes on that as well</a:t>
            </a:r>
          </a:p>
          <a:p>
            <a:pPr>
              <a:lnSpc>
                <a:spcPct val="100000"/>
              </a:lnSpc>
              <a:spcAft>
                <a:spcPts val="1000"/>
              </a:spcAft>
            </a:pPr>
            <a:r>
              <a:rPr lang="en-US" sz="2400" dirty="0"/>
              <a:t>If you don't have comprehensive records of all of your bitcoin transactions, you may be able to get away with not paying the full capital gain rate on bitcoin sales in accordance with the Cohan Rule</a:t>
            </a:r>
          </a:p>
          <a:p>
            <a:pPr>
              <a:lnSpc>
                <a:spcPct val="100000"/>
              </a:lnSpc>
              <a:spcAft>
                <a:spcPts val="1000"/>
              </a:spcAft>
            </a:pPr>
            <a:r>
              <a:rPr lang="en-US" sz="2400" dirty="0"/>
              <a:t>The Cohan Rule states that the IRS may accept reasonable estimates for expenses incurred provided there is some factual basis for it</a:t>
            </a:r>
          </a:p>
        </p:txBody>
      </p:sp>
      <p:sp>
        <p:nvSpPr>
          <p:cNvPr id="6" name="Footer Placeholder 5">
            <a:extLst>
              <a:ext uri="{FF2B5EF4-FFF2-40B4-BE49-F238E27FC236}">
                <a16:creationId xmlns:a16="http://schemas.microsoft.com/office/drawing/2014/main" id="{DC7E98D8-DA4D-49C8-B2A7-2BA2DB540246}"/>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990E0315-1F02-4796-ADF6-759E79CC6DE5}"/>
              </a:ext>
            </a:extLst>
          </p:cNvPr>
          <p:cNvSpPr>
            <a:spLocks noGrp="1"/>
          </p:cNvSpPr>
          <p:nvPr>
            <p:ph type="sldNum" sz="quarter" idx="12"/>
          </p:nvPr>
        </p:nvSpPr>
        <p:spPr/>
        <p:txBody>
          <a:bodyPr/>
          <a:lstStyle/>
          <a:p>
            <a:fld id="{B8F76141-A522-4F90-BDB2-A159F9DA2835}" type="slidenum">
              <a:rPr lang="en-US" smtClean="0"/>
              <a:pPr/>
              <a:t>88</a:t>
            </a:fld>
            <a:endParaRPr lang="en-US"/>
          </a:p>
        </p:txBody>
      </p:sp>
      <p:pic>
        <p:nvPicPr>
          <p:cNvPr id="4" name="Picture 4" descr="A close up of a piece of paper&#10;&#10;Description generated with high confidence">
            <a:extLst>
              <a:ext uri="{FF2B5EF4-FFF2-40B4-BE49-F238E27FC236}">
                <a16:creationId xmlns:a16="http://schemas.microsoft.com/office/drawing/2014/main" id="{F655223F-7916-49B9-88D8-476DFE7E1872}"/>
              </a:ext>
            </a:extLst>
          </p:cNvPr>
          <p:cNvPicPr>
            <a:picLocks noChangeAspect="1"/>
          </p:cNvPicPr>
          <p:nvPr/>
        </p:nvPicPr>
        <p:blipFill>
          <a:blip r:embed="rId3"/>
          <a:stretch>
            <a:fillRect/>
          </a:stretch>
        </p:blipFill>
        <p:spPr>
          <a:xfrm>
            <a:off x="9405836" y="4461467"/>
            <a:ext cx="2187425" cy="1639521"/>
          </a:xfrm>
          <a:prstGeom prst="rect">
            <a:avLst/>
          </a:prstGeom>
        </p:spPr>
      </p:pic>
    </p:spTree>
    <p:extLst>
      <p:ext uri="{BB962C8B-B14F-4D97-AF65-F5344CB8AC3E}">
        <p14:creationId xmlns:p14="http://schemas.microsoft.com/office/powerpoint/2010/main" val="4104710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1648AD8-2AAE-44C5-8E02-DC9D260CE616}"/>
              </a:ext>
            </a:extLst>
          </p:cNvPr>
          <p:cNvPicPr>
            <a:picLocks noChangeAspect="1"/>
          </p:cNvPicPr>
          <p:nvPr/>
        </p:nvPicPr>
        <p:blipFill>
          <a:blip r:embed="rId3"/>
          <a:stretch>
            <a:fillRect/>
          </a:stretch>
        </p:blipFill>
        <p:spPr>
          <a:xfrm>
            <a:off x="9252700" y="4597519"/>
            <a:ext cx="2558300" cy="1714381"/>
          </a:xfrm>
          <a:prstGeom prst="rect">
            <a:avLst/>
          </a:prstGeom>
        </p:spPr>
      </p:pic>
      <p:sp>
        <p:nvSpPr>
          <p:cNvPr id="2" name="Title 1">
            <a:extLst>
              <a:ext uri="{FF2B5EF4-FFF2-40B4-BE49-F238E27FC236}">
                <a16:creationId xmlns:a16="http://schemas.microsoft.com/office/drawing/2014/main" id="{7E45107A-027C-40B9-906A-088E0D81C85F}"/>
              </a:ext>
            </a:extLst>
          </p:cNvPr>
          <p:cNvSpPr>
            <a:spLocks noGrp="1"/>
          </p:cNvSpPr>
          <p:nvPr>
            <p:ph type="title"/>
          </p:nvPr>
        </p:nvSpPr>
        <p:spPr/>
        <p:txBody>
          <a:bodyPr>
            <a:normAutofit/>
          </a:bodyPr>
          <a:lstStyle/>
          <a:p>
            <a:pPr algn="ctr"/>
            <a:r>
              <a:rPr lang="en-US" sz="4000" b="1" u="sng" dirty="0"/>
              <a:t>Federal Law  - Money Service Businesses</a:t>
            </a:r>
            <a:endParaRPr lang="en-US" sz="4000" dirty="0"/>
          </a:p>
        </p:txBody>
      </p:sp>
      <p:sp>
        <p:nvSpPr>
          <p:cNvPr id="3" name="Content Placeholder 2">
            <a:extLst>
              <a:ext uri="{FF2B5EF4-FFF2-40B4-BE49-F238E27FC236}">
                <a16:creationId xmlns:a16="http://schemas.microsoft.com/office/drawing/2014/main" id="{1E50875D-A811-4FC0-9491-2FF1E77E3B33}"/>
              </a:ext>
            </a:extLst>
          </p:cNvPr>
          <p:cNvSpPr>
            <a:spLocks noGrp="1"/>
          </p:cNvSpPr>
          <p:nvPr>
            <p:ph idx="1"/>
          </p:nvPr>
        </p:nvSpPr>
        <p:spPr/>
        <p:txBody>
          <a:bodyPr vert="horz" lIns="91440" tIns="45720" rIns="91440" bIns="45720" rtlCol="0" anchor="t">
            <a:normAutofit/>
          </a:bodyPr>
          <a:lstStyle/>
          <a:p>
            <a:pPr>
              <a:lnSpc>
                <a:spcPct val="100000"/>
              </a:lnSpc>
              <a:spcBef>
                <a:spcPts val="600"/>
              </a:spcBef>
              <a:spcAft>
                <a:spcPts val="600"/>
              </a:spcAft>
            </a:pPr>
            <a:r>
              <a:rPr lang="en-US" dirty="0">
                <a:latin typeface="Calibri"/>
                <a:cs typeface="+mn-ea"/>
              </a:rPr>
              <a:t>Cryptocurrency</a:t>
            </a:r>
            <a:r>
              <a:rPr lang="en-US" dirty="0"/>
              <a:t> exchanges must register as Money Service Businesses (MSB)</a:t>
            </a:r>
          </a:p>
          <a:p>
            <a:pPr>
              <a:lnSpc>
                <a:spcPct val="100000"/>
              </a:lnSpc>
              <a:spcBef>
                <a:spcPts val="600"/>
              </a:spcBef>
              <a:spcAft>
                <a:spcPts val="600"/>
              </a:spcAft>
            </a:pPr>
            <a:r>
              <a:rPr lang="en-US" dirty="0"/>
              <a:t>Exchanges and Centralized Cryptocurrency operators must:</a:t>
            </a:r>
          </a:p>
          <a:p>
            <a:pPr lvl="1">
              <a:lnSpc>
                <a:spcPct val="100000"/>
              </a:lnSpc>
              <a:spcBef>
                <a:spcPts val="600"/>
              </a:spcBef>
              <a:spcAft>
                <a:spcPts val="600"/>
              </a:spcAft>
            </a:pPr>
            <a:r>
              <a:rPr lang="en-US" dirty="0"/>
              <a:t>Develop and document an Anti-money laundering program for their business</a:t>
            </a:r>
          </a:p>
          <a:p>
            <a:pPr lvl="1">
              <a:lnSpc>
                <a:spcPct val="100000"/>
              </a:lnSpc>
              <a:spcBef>
                <a:spcPts val="600"/>
              </a:spcBef>
              <a:spcAft>
                <a:spcPts val="600"/>
              </a:spcAft>
            </a:pPr>
            <a:r>
              <a:rPr lang="en-US" dirty="0"/>
              <a:t>Register their business with FinCEN, and regularly renew registration</a:t>
            </a:r>
          </a:p>
          <a:p>
            <a:pPr lvl="1">
              <a:lnSpc>
                <a:spcPct val="100000"/>
              </a:lnSpc>
              <a:spcBef>
                <a:spcPts val="600"/>
              </a:spcBef>
              <a:spcAft>
                <a:spcPts val="600"/>
              </a:spcAft>
            </a:pPr>
            <a:r>
              <a:rPr lang="en-US" dirty="0"/>
              <a:t>Report suspicious activity to FinCEN</a:t>
            </a:r>
          </a:p>
          <a:p>
            <a:pPr lvl="1">
              <a:lnSpc>
                <a:spcPct val="100000"/>
              </a:lnSpc>
              <a:spcBef>
                <a:spcPts val="600"/>
              </a:spcBef>
              <a:spcAft>
                <a:spcPts val="600"/>
              </a:spcAft>
            </a:pPr>
            <a:r>
              <a:rPr lang="en-US" dirty="0"/>
              <a:t>Collect, record, and verify customer identity information</a:t>
            </a:r>
          </a:p>
          <a:p>
            <a:pPr lvl="1">
              <a:lnSpc>
                <a:spcPct val="100000"/>
              </a:lnSpc>
              <a:spcBef>
                <a:spcPts val="600"/>
              </a:spcBef>
              <a:spcAft>
                <a:spcPts val="600"/>
              </a:spcAft>
            </a:pPr>
            <a:r>
              <a:rPr lang="en-US" dirty="0"/>
              <a:t>Keep transaction records for five years</a:t>
            </a:r>
          </a:p>
        </p:txBody>
      </p:sp>
      <p:sp>
        <p:nvSpPr>
          <p:cNvPr id="6" name="Footer Placeholder 5">
            <a:extLst>
              <a:ext uri="{FF2B5EF4-FFF2-40B4-BE49-F238E27FC236}">
                <a16:creationId xmlns:a16="http://schemas.microsoft.com/office/drawing/2014/main" id="{50F981BF-E112-413C-B917-1534BBCCBF1E}"/>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59824E4B-1495-4312-BD3E-5FA7BBF78BEE}"/>
              </a:ext>
            </a:extLst>
          </p:cNvPr>
          <p:cNvSpPr>
            <a:spLocks noGrp="1"/>
          </p:cNvSpPr>
          <p:nvPr>
            <p:ph type="sldNum" sz="quarter" idx="12"/>
          </p:nvPr>
        </p:nvSpPr>
        <p:spPr/>
        <p:txBody>
          <a:bodyPr/>
          <a:lstStyle/>
          <a:p>
            <a:fld id="{B8F76141-A522-4F90-BDB2-A159F9DA2835}" type="slidenum">
              <a:rPr lang="en-US" smtClean="0"/>
              <a:t>89</a:t>
            </a:fld>
            <a:endParaRPr lang="en-US"/>
          </a:p>
        </p:txBody>
      </p:sp>
    </p:spTree>
    <p:extLst>
      <p:ext uri="{BB962C8B-B14F-4D97-AF65-F5344CB8AC3E}">
        <p14:creationId xmlns:p14="http://schemas.microsoft.com/office/powerpoint/2010/main" val="2487300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125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1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54C1-CC5D-4EE0-84BD-D9A38ABD76DB}"/>
              </a:ext>
            </a:extLst>
          </p:cNvPr>
          <p:cNvSpPr>
            <a:spLocks noGrp="1"/>
          </p:cNvSpPr>
          <p:nvPr>
            <p:ph type="title"/>
          </p:nvPr>
        </p:nvSpPr>
        <p:spPr/>
        <p:txBody>
          <a:bodyPr/>
          <a:lstStyle/>
          <a:p>
            <a:r>
              <a:rPr lang="en-US" dirty="0"/>
              <a:t>Cryptocurrency Adoption</a:t>
            </a:r>
          </a:p>
        </p:txBody>
      </p:sp>
      <p:sp>
        <p:nvSpPr>
          <p:cNvPr id="4" name="Slide Number Placeholder 3">
            <a:extLst>
              <a:ext uri="{FF2B5EF4-FFF2-40B4-BE49-F238E27FC236}">
                <a16:creationId xmlns:a16="http://schemas.microsoft.com/office/drawing/2014/main" id="{6BBB5460-A507-408C-949B-4333B58F7565}"/>
              </a:ext>
            </a:extLst>
          </p:cNvPr>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9</a:t>
            </a:fld>
            <a:endParaRPr lang="en" sz="1867" dirty="0">
              <a:solidFill>
                <a:srgbClr val="000000"/>
              </a:solidFill>
              <a:latin typeface="Arial"/>
              <a:ea typeface="Arial"/>
              <a:cs typeface="Arial"/>
              <a:sym typeface="Arial"/>
            </a:endParaRPr>
          </a:p>
        </p:txBody>
      </p:sp>
      <p:pic>
        <p:nvPicPr>
          <p:cNvPr id="3074" name="Picture 2" descr="Image result for cryptocurrency acceptance">
            <a:extLst>
              <a:ext uri="{FF2B5EF4-FFF2-40B4-BE49-F238E27FC236}">
                <a16:creationId xmlns:a16="http://schemas.microsoft.com/office/drawing/2014/main" id="{57EC4790-AD40-48B6-A893-D78331697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040" y="1932659"/>
            <a:ext cx="2460133" cy="1842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bitcoin ATM">
            <a:extLst>
              <a:ext uri="{FF2B5EF4-FFF2-40B4-BE49-F238E27FC236}">
                <a16:creationId xmlns:a16="http://schemas.microsoft.com/office/drawing/2014/main" id="{4C277353-065B-4463-B26C-31D3510CE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9312" y="1467887"/>
            <a:ext cx="4832688" cy="21966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bitcoin pizza">
            <a:extLst>
              <a:ext uri="{FF2B5EF4-FFF2-40B4-BE49-F238E27FC236}">
                <a16:creationId xmlns:a16="http://schemas.microsoft.com/office/drawing/2014/main" id="{C2062E1F-5132-4877-A256-0367CB2CD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942" y="2677045"/>
            <a:ext cx="3519948" cy="263996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companies accept bitcoins">
            <a:extLst>
              <a:ext uri="{FF2B5EF4-FFF2-40B4-BE49-F238E27FC236}">
                <a16:creationId xmlns:a16="http://schemas.microsoft.com/office/drawing/2014/main" id="{6233A9D9-B8E9-4E19-9144-E9E7BCA187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0043" y="3775384"/>
            <a:ext cx="4388260" cy="2507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28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indoor, man&#10;&#10;Description generated with very high confidence">
            <a:extLst>
              <a:ext uri="{FF2B5EF4-FFF2-40B4-BE49-F238E27FC236}">
                <a16:creationId xmlns:a16="http://schemas.microsoft.com/office/drawing/2014/main" id="{C30EEF2E-2DBD-438A-9B9B-CFAFC1C883BC}"/>
              </a:ext>
            </a:extLst>
          </p:cNvPr>
          <p:cNvPicPr>
            <a:picLocks noChangeAspect="1"/>
          </p:cNvPicPr>
          <p:nvPr/>
        </p:nvPicPr>
        <p:blipFill>
          <a:blip r:embed="rId3"/>
          <a:stretch>
            <a:fillRect/>
          </a:stretch>
        </p:blipFill>
        <p:spPr>
          <a:xfrm>
            <a:off x="7343177" y="3601038"/>
            <a:ext cx="4882161" cy="3256962"/>
          </a:xfrm>
          <a:prstGeom prst="rect">
            <a:avLst/>
          </a:prstGeom>
        </p:spPr>
      </p:pic>
      <p:sp>
        <p:nvSpPr>
          <p:cNvPr id="2" name="Title 1">
            <a:extLst>
              <a:ext uri="{FF2B5EF4-FFF2-40B4-BE49-F238E27FC236}">
                <a16:creationId xmlns:a16="http://schemas.microsoft.com/office/drawing/2014/main" id="{7E45107A-027C-40B9-906A-088E0D81C85F}"/>
              </a:ext>
            </a:extLst>
          </p:cNvPr>
          <p:cNvSpPr>
            <a:spLocks noGrp="1"/>
          </p:cNvSpPr>
          <p:nvPr>
            <p:ph type="title"/>
          </p:nvPr>
        </p:nvSpPr>
        <p:spPr/>
        <p:txBody>
          <a:bodyPr>
            <a:normAutofit/>
          </a:bodyPr>
          <a:lstStyle/>
          <a:p>
            <a:pPr algn="ctr"/>
            <a:r>
              <a:rPr lang="en-US" sz="2800" b="1" u="sng" dirty="0"/>
              <a:t>Federal Law  - Money Service Businesses – Bitcoin Miners?</a:t>
            </a:r>
            <a:endParaRPr lang="en-US" sz="2800" dirty="0"/>
          </a:p>
        </p:txBody>
      </p:sp>
      <p:sp>
        <p:nvSpPr>
          <p:cNvPr id="3" name="Content Placeholder 2">
            <a:extLst>
              <a:ext uri="{FF2B5EF4-FFF2-40B4-BE49-F238E27FC236}">
                <a16:creationId xmlns:a16="http://schemas.microsoft.com/office/drawing/2014/main" id="{1E50875D-A811-4FC0-9491-2FF1E77E3B33}"/>
              </a:ext>
            </a:extLst>
          </p:cNvPr>
          <p:cNvSpPr>
            <a:spLocks noGrp="1"/>
          </p:cNvSpPr>
          <p:nvPr>
            <p:ph idx="1"/>
          </p:nvPr>
        </p:nvSpPr>
        <p:spPr>
          <a:xfrm>
            <a:off x="838200" y="1825625"/>
            <a:ext cx="7329732" cy="4351338"/>
          </a:xfrm>
        </p:spPr>
        <p:txBody>
          <a:bodyPr vert="horz" lIns="91440" tIns="45720" rIns="91440" bIns="45720" rtlCol="0" anchor="t">
            <a:normAutofit/>
          </a:bodyPr>
          <a:lstStyle/>
          <a:p>
            <a:r>
              <a:rPr lang="en-US" dirty="0"/>
              <a:t>FinCEN released guidance in 2013 stating that Bitcoin miners (and miners of other decentralized cryptocurrency) are MSBs and must comply with the bank secrecy Act if they sell their bitcoins, but not if they use their bitcoins directly on goods and services</a:t>
            </a:r>
          </a:p>
          <a:p>
            <a:r>
              <a:rPr lang="en-US" dirty="0"/>
              <a:t>This has never been enforced against any cryptocurrency miner and is not expected to hold up against bitcoin miners in a court of law</a:t>
            </a:r>
          </a:p>
        </p:txBody>
      </p:sp>
      <p:sp>
        <p:nvSpPr>
          <p:cNvPr id="6" name="Footer Placeholder 5">
            <a:extLst>
              <a:ext uri="{FF2B5EF4-FFF2-40B4-BE49-F238E27FC236}">
                <a16:creationId xmlns:a16="http://schemas.microsoft.com/office/drawing/2014/main" id="{B0E5D788-028E-4F3D-AC8A-2F552F9EB36C}"/>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6789F541-7EBE-410B-9864-2416CFBBE8A9}"/>
              </a:ext>
            </a:extLst>
          </p:cNvPr>
          <p:cNvSpPr>
            <a:spLocks noGrp="1"/>
          </p:cNvSpPr>
          <p:nvPr>
            <p:ph type="sldNum" sz="quarter" idx="12"/>
          </p:nvPr>
        </p:nvSpPr>
        <p:spPr/>
        <p:txBody>
          <a:bodyPr/>
          <a:lstStyle/>
          <a:p>
            <a:fld id="{B8F76141-A522-4F90-BDB2-A159F9DA2835}" type="slidenum">
              <a:rPr lang="en-US" smtClean="0"/>
              <a:t>90</a:t>
            </a:fld>
            <a:endParaRPr lang="en-US"/>
          </a:p>
        </p:txBody>
      </p:sp>
    </p:spTree>
    <p:extLst>
      <p:ext uri="{BB962C8B-B14F-4D97-AF65-F5344CB8AC3E}">
        <p14:creationId xmlns:p14="http://schemas.microsoft.com/office/powerpoint/2010/main" val="130305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107A-027C-40B9-906A-088E0D81C85F}"/>
              </a:ext>
            </a:extLst>
          </p:cNvPr>
          <p:cNvSpPr>
            <a:spLocks noGrp="1"/>
          </p:cNvSpPr>
          <p:nvPr>
            <p:ph type="title"/>
          </p:nvPr>
        </p:nvSpPr>
        <p:spPr/>
        <p:txBody>
          <a:bodyPr>
            <a:normAutofit/>
          </a:bodyPr>
          <a:lstStyle/>
          <a:p>
            <a:pPr algn="ctr"/>
            <a:r>
              <a:rPr lang="en-US" b="1" u="sng" dirty="0"/>
              <a:t>Federal Law  - ICOs</a:t>
            </a:r>
            <a:endParaRPr lang="en-US" dirty="0"/>
          </a:p>
        </p:txBody>
      </p:sp>
      <p:sp>
        <p:nvSpPr>
          <p:cNvPr id="3" name="Content Placeholder 2">
            <a:extLst>
              <a:ext uri="{FF2B5EF4-FFF2-40B4-BE49-F238E27FC236}">
                <a16:creationId xmlns:a16="http://schemas.microsoft.com/office/drawing/2014/main" id="{1E50875D-A811-4FC0-9491-2FF1E77E3B33}"/>
              </a:ext>
            </a:extLst>
          </p:cNvPr>
          <p:cNvSpPr>
            <a:spLocks noGrp="1"/>
          </p:cNvSpPr>
          <p:nvPr>
            <p:ph idx="1"/>
          </p:nvPr>
        </p:nvSpPr>
        <p:spPr/>
        <p:txBody>
          <a:bodyPr vert="horz" lIns="91440" tIns="45720" rIns="91440" bIns="45720" rtlCol="0" anchor="t">
            <a:normAutofit/>
          </a:bodyPr>
          <a:lstStyle/>
          <a:p>
            <a:r>
              <a:rPr lang="en-US" dirty="0">
                <a:latin typeface="Calibri"/>
                <a:cs typeface="+mn-ea"/>
              </a:rPr>
              <a:t>Coins sold in ICOs could be utility tokens or security tokens</a:t>
            </a:r>
          </a:p>
          <a:p>
            <a:r>
              <a:rPr lang="en-US" dirty="0">
                <a:latin typeface="Calibri"/>
                <a:cs typeface="+mn-ea"/>
              </a:rPr>
              <a:t>A utility token represents the product or services a company plans to develop</a:t>
            </a:r>
          </a:p>
          <a:p>
            <a:r>
              <a:rPr lang="en-US" dirty="0">
                <a:latin typeface="Calibri"/>
                <a:cs typeface="+mn-ea"/>
              </a:rPr>
              <a:t>A security token represents real money, debt, or company ownership</a:t>
            </a:r>
          </a:p>
          <a:p>
            <a:r>
              <a:rPr lang="en-US" dirty="0"/>
              <a:t>Anyone who issues and markets securities to US investors must register with the Securities and Exchange commission</a:t>
            </a:r>
          </a:p>
        </p:txBody>
      </p:sp>
      <p:pic>
        <p:nvPicPr>
          <p:cNvPr id="4" name="Picture 4" descr="A picture of an empty scroll">
            <a:extLst>
              <a:ext uri="{FF2B5EF4-FFF2-40B4-BE49-F238E27FC236}">
                <a16:creationId xmlns:a16="http://schemas.microsoft.com/office/drawing/2014/main" id="{5F9FCEFB-1A2D-44B0-ABE9-CEDAA8D4AB66}"/>
              </a:ext>
            </a:extLst>
          </p:cNvPr>
          <p:cNvPicPr>
            <a:picLocks noChangeAspect="1"/>
          </p:cNvPicPr>
          <p:nvPr/>
        </p:nvPicPr>
        <p:blipFill>
          <a:blip r:embed="rId3"/>
          <a:stretch>
            <a:fillRect/>
          </a:stretch>
        </p:blipFill>
        <p:spPr>
          <a:xfrm>
            <a:off x="7825022" y="179705"/>
            <a:ext cx="1275958" cy="1378194"/>
          </a:xfrm>
          <a:prstGeom prst="rect">
            <a:avLst/>
          </a:prstGeom>
        </p:spPr>
      </p:pic>
      <p:sp>
        <p:nvSpPr>
          <p:cNvPr id="6" name="Footer Placeholder 5">
            <a:extLst>
              <a:ext uri="{FF2B5EF4-FFF2-40B4-BE49-F238E27FC236}">
                <a16:creationId xmlns:a16="http://schemas.microsoft.com/office/drawing/2014/main" id="{E7CF2E1D-D821-4E48-8C9D-F95509D5B2D2}"/>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192D7522-BF1F-49F6-B7DC-E0CAF6EBF6EE}"/>
              </a:ext>
            </a:extLst>
          </p:cNvPr>
          <p:cNvSpPr>
            <a:spLocks noGrp="1"/>
          </p:cNvSpPr>
          <p:nvPr>
            <p:ph type="sldNum" sz="quarter" idx="12"/>
          </p:nvPr>
        </p:nvSpPr>
        <p:spPr/>
        <p:txBody>
          <a:bodyPr/>
          <a:lstStyle/>
          <a:p>
            <a:fld id="{B8F76141-A522-4F90-BDB2-A159F9DA2835}" type="slidenum">
              <a:rPr lang="en-US" smtClean="0"/>
              <a:t>91</a:t>
            </a:fld>
            <a:endParaRPr lang="en-US"/>
          </a:p>
        </p:txBody>
      </p:sp>
    </p:spTree>
    <p:extLst>
      <p:ext uri="{BB962C8B-B14F-4D97-AF65-F5344CB8AC3E}">
        <p14:creationId xmlns:p14="http://schemas.microsoft.com/office/powerpoint/2010/main" val="285541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107A-027C-40B9-906A-088E0D81C85F}"/>
              </a:ext>
            </a:extLst>
          </p:cNvPr>
          <p:cNvSpPr>
            <a:spLocks noGrp="1"/>
          </p:cNvSpPr>
          <p:nvPr>
            <p:ph type="title"/>
          </p:nvPr>
        </p:nvSpPr>
        <p:spPr/>
        <p:txBody>
          <a:bodyPr>
            <a:normAutofit fontScale="90000"/>
          </a:bodyPr>
          <a:lstStyle/>
          <a:p>
            <a:r>
              <a:rPr lang="en-US" b="1" u="sng" dirty="0"/>
              <a:t>Federal Law  - ICOs – Requirements for ICO issuers</a:t>
            </a:r>
            <a:endParaRPr lang="en-US" dirty="0"/>
          </a:p>
        </p:txBody>
      </p:sp>
      <p:sp>
        <p:nvSpPr>
          <p:cNvPr id="3" name="Content Placeholder 2">
            <a:extLst>
              <a:ext uri="{FF2B5EF4-FFF2-40B4-BE49-F238E27FC236}">
                <a16:creationId xmlns:a16="http://schemas.microsoft.com/office/drawing/2014/main" id="{1E50875D-A811-4FC0-9491-2FF1E77E3B33}"/>
              </a:ext>
            </a:extLst>
          </p:cNvPr>
          <p:cNvSpPr>
            <a:spLocks noGrp="1"/>
          </p:cNvSpPr>
          <p:nvPr>
            <p:ph idx="1"/>
          </p:nvPr>
        </p:nvSpPr>
        <p:spPr/>
        <p:txBody>
          <a:bodyPr vert="horz" lIns="91440" tIns="45720" rIns="91440" bIns="45720" rtlCol="0" anchor="t">
            <a:normAutofit/>
          </a:bodyPr>
          <a:lstStyle/>
          <a:p>
            <a:r>
              <a:rPr lang="en-US" dirty="0">
                <a:latin typeface="Calibri"/>
                <a:cs typeface="+mn-ea"/>
              </a:rPr>
              <a:t>If an </a:t>
            </a:r>
            <a:r>
              <a:rPr lang="en-US" dirty="0"/>
              <a:t>ICO issuer wants to sell equity tokens to the public, it must do a registered public offering, just like it was doing an IPO</a:t>
            </a:r>
          </a:p>
          <a:p>
            <a:pPr lvl="1"/>
            <a:r>
              <a:rPr lang="en-US" dirty="0"/>
              <a:t>Fill out SEC Form S-1</a:t>
            </a:r>
          </a:p>
          <a:p>
            <a:pPr lvl="1"/>
            <a:r>
              <a:rPr lang="en-US" dirty="0"/>
              <a:t>Create a prospectus</a:t>
            </a:r>
          </a:p>
          <a:p>
            <a:pPr lvl="1"/>
            <a:r>
              <a:rPr lang="en-US" b="1" dirty="0"/>
              <a:t>Very</a:t>
            </a:r>
            <a:r>
              <a:rPr lang="en-US" dirty="0"/>
              <a:t> expensive</a:t>
            </a:r>
          </a:p>
          <a:p>
            <a:pPr lvl="1"/>
            <a:r>
              <a:rPr lang="en-US" dirty="0"/>
              <a:t>No ICO issuer has done this</a:t>
            </a:r>
          </a:p>
          <a:p>
            <a:r>
              <a:rPr lang="en-US" dirty="0"/>
              <a:t>If an ICO issuer wants to sell privately or only to accredited investors, it can do a simplified offering</a:t>
            </a:r>
          </a:p>
          <a:p>
            <a:pPr lvl="1"/>
            <a:r>
              <a:rPr lang="en-US" dirty="0"/>
              <a:t>Still some paperwork</a:t>
            </a:r>
          </a:p>
          <a:p>
            <a:pPr lvl="1"/>
            <a:r>
              <a:rPr lang="en-US" dirty="0"/>
              <a:t>No public solicitation allowed</a:t>
            </a:r>
          </a:p>
        </p:txBody>
      </p:sp>
      <p:sp>
        <p:nvSpPr>
          <p:cNvPr id="5" name="Footer Placeholder 4">
            <a:extLst>
              <a:ext uri="{FF2B5EF4-FFF2-40B4-BE49-F238E27FC236}">
                <a16:creationId xmlns:a16="http://schemas.microsoft.com/office/drawing/2014/main" id="{3966C5B5-7F06-478A-AF35-03367CB3FE85}"/>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1C8BD61C-A5A6-4494-B17D-D5258B7F63E6}"/>
              </a:ext>
            </a:extLst>
          </p:cNvPr>
          <p:cNvSpPr>
            <a:spLocks noGrp="1"/>
          </p:cNvSpPr>
          <p:nvPr>
            <p:ph type="sldNum" sz="quarter" idx="12"/>
          </p:nvPr>
        </p:nvSpPr>
        <p:spPr/>
        <p:txBody>
          <a:bodyPr/>
          <a:lstStyle/>
          <a:p>
            <a:fld id="{B8F76141-A522-4F90-BDB2-A159F9DA2835}" type="slidenum">
              <a:rPr lang="en-US" smtClean="0"/>
              <a:t>92</a:t>
            </a:fld>
            <a:endParaRPr lang="en-US"/>
          </a:p>
        </p:txBody>
      </p:sp>
    </p:spTree>
    <p:extLst>
      <p:ext uri="{BB962C8B-B14F-4D97-AF65-F5344CB8AC3E}">
        <p14:creationId xmlns:p14="http://schemas.microsoft.com/office/powerpoint/2010/main" val="2018390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1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1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1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107A-027C-40B9-906A-088E0D81C85F}"/>
              </a:ext>
            </a:extLst>
          </p:cNvPr>
          <p:cNvSpPr>
            <a:spLocks noGrp="1"/>
          </p:cNvSpPr>
          <p:nvPr>
            <p:ph type="title"/>
          </p:nvPr>
        </p:nvSpPr>
        <p:spPr/>
        <p:txBody>
          <a:bodyPr>
            <a:normAutofit/>
          </a:bodyPr>
          <a:lstStyle/>
          <a:p>
            <a:r>
              <a:rPr lang="en-US" b="1" u="sng" dirty="0"/>
              <a:t>Federal Law  - ICOs – Utility Tokens?</a:t>
            </a:r>
            <a:endParaRPr lang="en-US" dirty="0"/>
          </a:p>
        </p:txBody>
      </p:sp>
      <p:sp>
        <p:nvSpPr>
          <p:cNvPr id="3" name="Content Placeholder 2">
            <a:extLst>
              <a:ext uri="{FF2B5EF4-FFF2-40B4-BE49-F238E27FC236}">
                <a16:creationId xmlns:a16="http://schemas.microsoft.com/office/drawing/2014/main" id="{1E50875D-A811-4FC0-9491-2FF1E77E3B33}"/>
              </a:ext>
            </a:extLst>
          </p:cNvPr>
          <p:cNvSpPr>
            <a:spLocks noGrp="1"/>
          </p:cNvSpPr>
          <p:nvPr>
            <p:ph idx="1"/>
          </p:nvPr>
        </p:nvSpPr>
        <p:spPr/>
        <p:txBody>
          <a:bodyPr vert="horz" lIns="91440" tIns="45720" rIns="91440" bIns="45720" rtlCol="0" anchor="t">
            <a:normAutofit/>
          </a:bodyPr>
          <a:lstStyle/>
          <a:p>
            <a:r>
              <a:rPr lang="en-US" dirty="0"/>
              <a:t>If a ICO issuer is selling a utility token, it is not clear if it is subject to the same requirements as a security</a:t>
            </a:r>
          </a:p>
          <a:p>
            <a:r>
              <a:rPr lang="en-US" dirty="0"/>
              <a:t>Many ICOs claim they're not subject to registration or other SEC requirements because their tokens are not securities</a:t>
            </a:r>
          </a:p>
          <a:p>
            <a:r>
              <a:rPr lang="en-US" dirty="0"/>
              <a:t>The SEC has said that "most" ICOs, which are operating as if they are not subject to securities registration requirements, are in fact subject</a:t>
            </a:r>
          </a:p>
          <a:p>
            <a:r>
              <a:rPr lang="en-US" dirty="0"/>
              <a:t>SEC Chairman Clayton gave an example of a book club token as one that would not be a security and would not require registration</a:t>
            </a:r>
          </a:p>
          <a:p>
            <a:endParaRPr lang="en-US" dirty="0"/>
          </a:p>
        </p:txBody>
      </p:sp>
      <p:sp>
        <p:nvSpPr>
          <p:cNvPr id="5" name="Footer Placeholder 4">
            <a:extLst>
              <a:ext uri="{FF2B5EF4-FFF2-40B4-BE49-F238E27FC236}">
                <a16:creationId xmlns:a16="http://schemas.microsoft.com/office/drawing/2014/main" id="{7ECF17AE-05D3-4F34-A977-B197B742882C}"/>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45BF4485-B15E-40C9-8EB0-FC24C9C554D4}"/>
              </a:ext>
            </a:extLst>
          </p:cNvPr>
          <p:cNvSpPr>
            <a:spLocks noGrp="1"/>
          </p:cNvSpPr>
          <p:nvPr>
            <p:ph type="sldNum" sz="quarter" idx="12"/>
          </p:nvPr>
        </p:nvSpPr>
        <p:spPr/>
        <p:txBody>
          <a:bodyPr/>
          <a:lstStyle/>
          <a:p>
            <a:fld id="{B8F76141-A522-4F90-BDB2-A159F9DA2835}" type="slidenum">
              <a:rPr lang="en-US" smtClean="0"/>
              <a:t>93</a:t>
            </a:fld>
            <a:endParaRPr lang="en-US"/>
          </a:p>
        </p:txBody>
      </p:sp>
    </p:spTree>
    <p:extLst>
      <p:ext uri="{BB962C8B-B14F-4D97-AF65-F5344CB8AC3E}">
        <p14:creationId xmlns:p14="http://schemas.microsoft.com/office/powerpoint/2010/main" val="2400691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6C942-F6BB-4A28-A467-87DB66DD94E4}"/>
              </a:ext>
            </a:extLst>
          </p:cNvPr>
          <p:cNvSpPr>
            <a:spLocks noGrp="1"/>
          </p:cNvSpPr>
          <p:nvPr>
            <p:ph type="title"/>
          </p:nvPr>
        </p:nvSpPr>
        <p:spPr>
          <a:xfrm>
            <a:off x="332123" y="285769"/>
            <a:ext cx="10515600" cy="1325563"/>
          </a:xfrm>
        </p:spPr>
        <p:txBody>
          <a:bodyPr>
            <a:normAutofit/>
          </a:bodyPr>
          <a:lstStyle/>
          <a:p>
            <a:pPr algn="ctr"/>
            <a:r>
              <a:rPr lang="en-US" b="1" u="sng" dirty="0"/>
              <a:t>State and Provincial Law</a:t>
            </a:r>
            <a:endParaRPr lang="en-US" dirty="0"/>
          </a:p>
        </p:txBody>
      </p:sp>
      <p:sp>
        <p:nvSpPr>
          <p:cNvPr id="7" name="Text Placeholder 6">
            <a:extLst>
              <a:ext uri="{FF2B5EF4-FFF2-40B4-BE49-F238E27FC236}">
                <a16:creationId xmlns:a16="http://schemas.microsoft.com/office/drawing/2014/main" id="{1BD9D7C2-EB66-498D-ABCE-2AAB9802B128}"/>
              </a:ext>
            </a:extLst>
          </p:cNvPr>
          <p:cNvSpPr>
            <a:spLocks noGrp="1"/>
          </p:cNvSpPr>
          <p:nvPr>
            <p:ph type="body" idx="1"/>
          </p:nvPr>
        </p:nvSpPr>
        <p:spPr/>
        <p:txBody>
          <a:bodyPr/>
          <a:lstStyle/>
          <a:p>
            <a:r>
              <a:rPr lang="en-US" u="sng" dirty="0"/>
              <a:t>States Have Their Own Laws</a:t>
            </a:r>
          </a:p>
        </p:txBody>
      </p:sp>
      <p:sp>
        <p:nvSpPr>
          <p:cNvPr id="3" name="Content Placeholder 2">
            <a:extLst>
              <a:ext uri="{FF2B5EF4-FFF2-40B4-BE49-F238E27FC236}">
                <a16:creationId xmlns:a16="http://schemas.microsoft.com/office/drawing/2014/main" id="{6C4A545E-16F6-48B9-A21E-50BD87095044}"/>
              </a:ext>
            </a:extLst>
          </p:cNvPr>
          <p:cNvSpPr>
            <a:spLocks noGrp="1"/>
          </p:cNvSpPr>
          <p:nvPr>
            <p:ph sz="half" idx="2"/>
          </p:nvPr>
        </p:nvSpPr>
        <p:spPr/>
        <p:txBody>
          <a:bodyPr vert="horz" lIns="91440" tIns="45720" rIns="91440" bIns="45720" rtlCol="0" anchor="t">
            <a:normAutofit fontScale="85000" lnSpcReduction="20000"/>
          </a:bodyPr>
          <a:lstStyle/>
          <a:p>
            <a:pPr lvl="0"/>
            <a:r>
              <a:rPr lang="en-US" dirty="0"/>
              <a:t>Colorado</a:t>
            </a:r>
          </a:p>
          <a:p>
            <a:pPr lvl="0"/>
            <a:r>
              <a:rPr lang="en-US" dirty="0"/>
              <a:t>Delaware</a:t>
            </a:r>
          </a:p>
          <a:p>
            <a:pPr lvl="0"/>
            <a:r>
              <a:rPr lang="en-US" dirty="0"/>
              <a:t>Florida</a:t>
            </a:r>
          </a:p>
          <a:p>
            <a:pPr lvl="0"/>
            <a:r>
              <a:rPr lang="en-US" dirty="0"/>
              <a:t>Georgia</a:t>
            </a:r>
          </a:p>
          <a:p>
            <a:pPr lvl="0"/>
            <a:r>
              <a:rPr lang="en-US" dirty="0"/>
              <a:t>Illinois</a:t>
            </a:r>
          </a:p>
          <a:p>
            <a:r>
              <a:rPr lang="en-US" dirty="0"/>
              <a:t>New York</a:t>
            </a:r>
          </a:p>
          <a:p>
            <a:pPr lvl="0"/>
            <a:r>
              <a:rPr lang="en-US" dirty="0"/>
              <a:t>Vermont</a:t>
            </a:r>
          </a:p>
          <a:p>
            <a:pPr lvl="0"/>
            <a:r>
              <a:rPr lang="en-US" dirty="0"/>
              <a:t>Washington</a:t>
            </a:r>
          </a:p>
          <a:p>
            <a:pPr lvl="0"/>
            <a:r>
              <a:rPr lang="en-US" dirty="0"/>
              <a:t>Wyoming</a:t>
            </a:r>
            <a:br>
              <a:rPr lang="en-US" dirty="0">
                <a:latin typeface="+mn-ea"/>
                <a:cs typeface="+mn-ea"/>
              </a:rPr>
            </a:br>
            <a:endParaRPr lang="en-US" dirty="0"/>
          </a:p>
        </p:txBody>
      </p:sp>
      <p:sp>
        <p:nvSpPr>
          <p:cNvPr id="8" name="Text Placeholder 7">
            <a:extLst>
              <a:ext uri="{FF2B5EF4-FFF2-40B4-BE49-F238E27FC236}">
                <a16:creationId xmlns:a16="http://schemas.microsoft.com/office/drawing/2014/main" id="{DD8E5928-E5BF-4E60-9048-D58F1387E211}"/>
              </a:ext>
            </a:extLst>
          </p:cNvPr>
          <p:cNvSpPr>
            <a:spLocks noGrp="1"/>
          </p:cNvSpPr>
          <p:nvPr>
            <p:ph type="body" sz="quarter" idx="3"/>
          </p:nvPr>
        </p:nvSpPr>
        <p:spPr/>
        <p:txBody>
          <a:bodyPr/>
          <a:lstStyle/>
          <a:p>
            <a:r>
              <a:rPr lang="en-US" u="sng" dirty="0"/>
              <a:t>Challenges</a:t>
            </a:r>
          </a:p>
        </p:txBody>
      </p:sp>
      <p:sp>
        <p:nvSpPr>
          <p:cNvPr id="10" name="Content Placeholder 9">
            <a:extLst>
              <a:ext uri="{FF2B5EF4-FFF2-40B4-BE49-F238E27FC236}">
                <a16:creationId xmlns:a16="http://schemas.microsoft.com/office/drawing/2014/main" id="{945FF6F2-26FB-4FE7-AAD7-C5A8F97778B1}"/>
              </a:ext>
            </a:extLst>
          </p:cNvPr>
          <p:cNvSpPr>
            <a:spLocks noGrp="1"/>
          </p:cNvSpPr>
          <p:nvPr>
            <p:ph sz="quarter" idx="4"/>
          </p:nvPr>
        </p:nvSpPr>
        <p:spPr/>
        <p:txBody>
          <a:bodyPr/>
          <a:lstStyle/>
          <a:p>
            <a:r>
              <a:rPr lang="en-US" dirty="0"/>
              <a:t>Different countries have conflicting laws</a:t>
            </a:r>
          </a:p>
          <a:p>
            <a:r>
              <a:rPr lang="en-US" dirty="0"/>
              <a:t>Departments and agencies have conflicting rules</a:t>
            </a:r>
          </a:p>
          <a:p>
            <a:r>
              <a:rPr lang="en-US" dirty="0"/>
              <a:t>Different states and local jurisdictions have conflicting rules</a:t>
            </a:r>
          </a:p>
          <a:p>
            <a:endParaRPr lang="en-US" dirty="0"/>
          </a:p>
        </p:txBody>
      </p:sp>
      <p:sp>
        <p:nvSpPr>
          <p:cNvPr id="5" name="Footer Placeholder 4">
            <a:extLst>
              <a:ext uri="{FF2B5EF4-FFF2-40B4-BE49-F238E27FC236}">
                <a16:creationId xmlns:a16="http://schemas.microsoft.com/office/drawing/2014/main" id="{775481DB-1C46-4CD6-9654-A7A116E79603}"/>
              </a:ext>
            </a:extLst>
          </p:cNvPr>
          <p:cNvSpPr>
            <a:spLocks noGrp="1"/>
          </p:cNvSpPr>
          <p:nvPr>
            <p:ph type="ftr" sz="quarter" idx="11"/>
          </p:nvPr>
        </p:nvSpPr>
        <p:spPr/>
        <p:txBody>
          <a:bodyPr/>
          <a:lstStyle/>
          <a:p>
            <a:r>
              <a:rPr lang="en-US"/>
              <a:t>www.GBAglobal.org</a:t>
            </a:r>
          </a:p>
        </p:txBody>
      </p:sp>
      <p:sp>
        <p:nvSpPr>
          <p:cNvPr id="6" name="Slide Number Placeholder 5">
            <a:extLst>
              <a:ext uri="{FF2B5EF4-FFF2-40B4-BE49-F238E27FC236}">
                <a16:creationId xmlns:a16="http://schemas.microsoft.com/office/drawing/2014/main" id="{185C4ED9-478C-4FCB-8ECF-FEE7A7254C3B}"/>
              </a:ext>
            </a:extLst>
          </p:cNvPr>
          <p:cNvSpPr>
            <a:spLocks noGrp="1"/>
          </p:cNvSpPr>
          <p:nvPr>
            <p:ph type="sldNum" sz="quarter" idx="12"/>
          </p:nvPr>
        </p:nvSpPr>
        <p:spPr/>
        <p:txBody>
          <a:bodyPr/>
          <a:lstStyle/>
          <a:p>
            <a:fld id="{B8F76141-A522-4F90-BDB2-A159F9DA2835}" type="slidenum">
              <a:rPr lang="en-US" smtClean="0"/>
              <a:t>94</a:t>
            </a:fld>
            <a:endParaRPr lang="en-US"/>
          </a:p>
        </p:txBody>
      </p:sp>
      <p:pic>
        <p:nvPicPr>
          <p:cNvPr id="7170" name="Picture 2" descr="Image result for puzzle">
            <a:extLst>
              <a:ext uri="{FF2B5EF4-FFF2-40B4-BE49-F238E27FC236}">
                <a16:creationId xmlns:a16="http://schemas.microsoft.com/office/drawing/2014/main" id="{00E2860F-41F2-4C20-BBD5-69E4881D4138}"/>
              </a:ext>
            </a:extLst>
          </p:cNvPr>
          <p:cNvPicPr>
            <a:picLocks noChangeAspect="1" noChangeArrowheads="1"/>
          </p:cNvPicPr>
          <p:nvPr/>
        </p:nvPicPr>
        <p:blipFill rotWithShape="1">
          <a:blip r:embed="rId2" cstate="print">
            <a:clrChange>
              <a:clrFrom>
                <a:srgbClr val="070200"/>
              </a:clrFrom>
              <a:clrTo>
                <a:srgbClr val="070200">
                  <a:alpha val="0"/>
                </a:srgbClr>
              </a:clrTo>
            </a:clrChange>
            <a:extLst>
              <a:ext uri="{28A0092B-C50C-407E-A947-70E740481C1C}">
                <a14:useLocalDpi xmlns:a14="http://schemas.microsoft.com/office/drawing/2010/main" val="0"/>
              </a:ext>
            </a:extLst>
          </a:blip>
          <a:srcRect l="9668" t="9425" r="33576" b="8245"/>
          <a:stretch/>
        </p:blipFill>
        <p:spPr bwMode="auto">
          <a:xfrm>
            <a:off x="3170969" y="2456922"/>
            <a:ext cx="2057400" cy="1989575"/>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Image result for puzzle">
            <a:extLst>
              <a:ext uri="{FF2B5EF4-FFF2-40B4-BE49-F238E27FC236}">
                <a16:creationId xmlns:a16="http://schemas.microsoft.com/office/drawing/2014/main" id="{A9B458EF-7B11-46DC-B65F-379022EFB5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5103" y="4555130"/>
            <a:ext cx="2645449" cy="17645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59457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1750"/>
                                        <p:tgtEl>
                                          <p:spTgt spid="8">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up)">
                                      <p:cBhvr>
                                        <p:cTn id="10" dur="175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125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125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125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125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up)">
                                      <p:cBhvr>
                                        <p:cTn id="35" dur="125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up)">
                                      <p:cBhvr>
                                        <p:cTn id="40" dur="125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wipe(up)">
                                      <p:cBhvr>
                                        <p:cTn id="45" dur="125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wipe(up)">
                                      <p:cBhvr>
                                        <p:cTn id="50" dur="125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wipe(up)">
                                      <p:cBhvr>
                                        <p:cTn id="55" dur="125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Effect transition="in" filter="wipe(up)">
                                      <p:cBhvr>
                                        <p:cTn id="60" dur="1250"/>
                                        <p:tgtEl>
                                          <p:spTgt spid="10">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0">
                                            <p:txEl>
                                              <p:pRg st="1" end="1"/>
                                            </p:txEl>
                                          </p:spTgt>
                                        </p:tgtEl>
                                        <p:attrNameLst>
                                          <p:attrName>style.visibility</p:attrName>
                                        </p:attrNameLst>
                                      </p:cBhvr>
                                      <p:to>
                                        <p:strVal val="visible"/>
                                      </p:to>
                                    </p:set>
                                    <p:animEffect transition="in" filter="wipe(up)">
                                      <p:cBhvr>
                                        <p:cTn id="65" dur="1250"/>
                                        <p:tgtEl>
                                          <p:spTgt spid="10">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0">
                                            <p:txEl>
                                              <p:pRg st="2" end="2"/>
                                            </p:txEl>
                                          </p:spTgt>
                                        </p:tgtEl>
                                        <p:attrNameLst>
                                          <p:attrName>style.visibility</p:attrName>
                                        </p:attrNameLst>
                                      </p:cBhvr>
                                      <p:to>
                                        <p:strVal val="visible"/>
                                      </p:to>
                                    </p:set>
                                    <p:animEffect transition="in" filter="wipe(up)">
                                      <p:cBhvr>
                                        <p:cTn id="70" dur="125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P spid="8" grpId="0" build="p"/>
      <p:bldP spid="10"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66334-12B4-4E4A-A87F-840A4AAE85EE}"/>
              </a:ext>
            </a:extLst>
          </p:cNvPr>
          <p:cNvSpPr>
            <a:spLocks noGrp="1"/>
          </p:cNvSpPr>
          <p:nvPr>
            <p:ph type="ctrTitle"/>
          </p:nvPr>
        </p:nvSpPr>
        <p:spPr>
          <a:xfrm>
            <a:off x="1524000" y="1122362"/>
            <a:ext cx="9144000" cy="2840037"/>
          </a:xfrm>
        </p:spPr>
        <p:txBody>
          <a:bodyPr>
            <a:normAutofit/>
          </a:bodyPr>
          <a:lstStyle/>
          <a:p>
            <a:r>
              <a:rPr lang="en-US" sz="5800"/>
              <a:t>Lesson 3</a:t>
            </a:r>
            <a:br>
              <a:rPr lang="en-US" sz="5800"/>
            </a:br>
            <a:r>
              <a:rPr lang="en-US" sz="5800" b="1"/>
              <a:t>How Blockchain Technology Works</a:t>
            </a:r>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4EFA92C4-9E4E-4078-8BE4-37BB63B3E569}"/>
              </a:ext>
            </a:extLst>
          </p:cNvPr>
          <p:cNvSpPr>
            <a:spLocks noGrp="1"/>
          </p:cNvSpPr>
          <p:nvPr>
            <p:ph type="ftr" sz="quarter" idx="11"/>
          </p:nvPr>
        </p:nvSpPr>
        <p:spPr>
          <a:xfrm>
            <a:off x="4038600" y="6159710"/>
            <a:ext cx="4114800" cy="365125"/>
          </a:xfrm>
        </p:spPr>
        <p:txBody>
          <a:bodyPr>
            <a:normAutofit/>
          </a:bodyPr>
          <a:lstStyle/>
          <a:p>
            <a:pPr>
              <a:spcAft>
                <a:spcPts val="600"/>
              </a:spcAft>
            </a:pPr>
            <a:r>
              <a:rPr lang="en-US"/>
              <a:t>www.GBAglobal.org</a:t>
            </a:r>
          </a:p>
        </p:txBody>
      </p:sp>
      <p:sp>
        <p:nvSpPr>
          <p:cNvPr id="4" name="Slide Number Placeholder 3">
            <a:extLst>
              <a:ext uri="{FF2B5EF4-FFF2-40B4-BE49-F238E27FC236}">
                <a16:creationId xmlns:a16="http://schemas.microsoft.com/office/drawing/2014/main" id="{2777B15C-F770-4162-A2FB-A707A37E707E}"/>
              </a:ext>
            </a:extLst>
          </p:cNvPr>
          <p:cNvSpPr>
            <a:spLocks noGrp="1"/>
          </p:cNvSpPr>
          <p:nvPr>
            <p:ph type="sldNum" sz="quarter" idx="12"/>
          </p:nvPr>
        </p:nvSpPr>
        <p:spPr>
          <a:xfrm>
            <a:off x="8610600" y="6159710"/>
            <a:ext cx="2743200" cy="365125"/>
          </a:xfrm>
        </p:spPr>
        <p:txBody>
          <a:bodyPr>
            <a:normAutofit/>
          </a:bodyPr>
          <a:lstStyle/>
          <a:p>
            <a:pPr>
              <a:spcAft>
                <a:spcPts val="600"/>
              </a:spcAft>
            </a:pPr>
            <a:fld id="{1CA58C23-D6BE-4A36-B577-9D537A2A4E0E}" type="slidenum">
              <a:rPr lang="en-US" smtClean="0"/>
              <a:pPr>
                <a:spcAft>
                  <a:spcPts val="600"/>
                </a:spcAft>
              </a:pPr>
              <a:t>95</a:t>
            </a:fld>
            <a:endParaRPr lang="en-US"/>
          </a:p>
        </p:txBody>
      </p:sp>
    </p:spTree>
    <p:extLst>
      <p:ext uri="{BB962C8B-B14F-4D97-AF65-F5344CB8AC3E}">
        <p14:creationId xmlns:p14="http://schemas.microsoft.com/office/powerpoint/2010/main" val="1751094415"/>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Shape 178" descr="screen-shot-2016-03-04-at-42158-pm.png"/>
          <p:cNvPicPr preferRelativeResize="0"/>
          <p:nvPr/>
        </p:nvPicPr>
        <p:blipFill rotWithShape="1">
          <a:blip r:embed="rId3">
            <a:alphaModFix/>
          </a:blip>
          <a:srcRect/>
          <a:stretch/>
        </p:blipFill>
        <p:spPr>
          <a:xfrm>
            <a:off x="2405052" y="1257702"/>
            <a:ext cx="7348549" cy="5146309"/>
          </a:xfrm>
          <a:prstGeom prst="rect">
            <a:avLst/>
          </a:prstGeom>
          <a:noFill/>
          <a:ln>
            <a:noFill/>
          </a:ln>
        </p:spPr>
      </p:pic>
      <p:sp>
        <p:nvSpPr>
          <p:cNvPr id="177" name="Shape 177"/>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t>Centralized vs Decentralized Ledgers </a:t>
            </a:r>
          </a:p>
          <a:p>
            <a:pPr>
              <a:buSzPct val="25000"/>
            </a:pPr>
            <a:endParaRPr dirty="0"/>
          </a:p>
        </p:txBody>
      </p:sp>
      <p:sp>
        <p:nvSpPr>
          <p:cNvPr id="179" name="Shape 179"/>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96</a:t>
            </a:fld>
            <a:endParaRPr lang="en" sz="1867" dirty="0">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solidFill>
                  <a:schemeClr val="tx1"/>
                </a:solidFill>
                <a:latin typeface="Calibri" charset="0"/>
                <a:ea typeface="Calibri" charset="0"/>
                <a:cs typeface="Calibri" charset="0"/>
              </a:rPr>
              <a:t>Pros &amp; Cons of Ledgers</a:t>
            </a:r>
            <a:br>
              <a:rPr lang="en-US" dirty="0">
                <a:solidFill>
                  <a:schemeClr val="tx1"/>
                </a:solidFill>
                <a:latin typeface="Calibri" charset="0"/>
                <a:ea typeface="Calibri" charset="0"/>
                <a:cs typeface="Calibri" charset="0"/>
              </a:rPr>
            </a:br>
            <a:r>
              <a:rPr lang="en" dirty="0">
                <a:solidFill>
                  <a:schemeClr val="tx1"/>
                </a:solidFill>
                <a:latin typeface="Calibri" charset="0"/>
                <a:ea typeface="Calibri" charset="0"/>
                <a:cs typeface="Calibri" charset="0"/>
              </a:rPr>
              <a:t>(Centralized v. Dist’d)</a:t>
            </a:r>
          </a:p>
        </p:txBody>
      </p:sp>
      <p:sp>
        <p:nvSpPr>
          <p:cNvPr id="171" name="Shape 171"/>
          <p:cNvSpPr txBox="1">
            <a:spLocks noGrp="1"/>
          </p:cNvSpPr>
          <p:nvPr>
            <p:ph type="body" idx="1"/>
          </p:nvPr>
        </p:nvSpPr>
        <p:spPr>
          <a:xfrm>
            <a:off x="284134" y="1938336"/>
            <a:ext cx="11019655" cy="4452000"/>
          </a:xfrm>
          <a:prstGeom prst="rect">
            <a:avLst/>
          </a:prstGeom>
          <a:noFill/>
          <a:ln>
            <a:noFill/>
          </a:ln>
        </p:spPr>
        <p:txBody>
          <a:bodyPr vert="horz" lIns="121900" tIns="121900" rIns="121900" bIns="121900" numCol="2" rtlCol="0" anchor="t" anchorCtr="0">
            <a:noAutofit/>
          </a:bodyPr>
          <a:lstStyle/>
          <a:p>
            <a:pPr>
              <a:spcAft>
                <a:spcPts val="0"/>
              </a:spcAft>
              <a:buSzPct val="25000"/>
            </a:pPr>
            <a:r>
              <a:rPr lang="en" b="1" i="0" u="none" strike="noStrike" cap="none" dirty="0">
                <a:solidFill>
                  <a:schemeClr val="tx1"/>
                </a:solidFill>
                <a:latin typeface="Calibri" charset="0"/>
                <a:ea typeface="Calibri" charset="0"/>
                <a:cs typeface="Calibri" charset="0"/>
                <a:sym typeface="Arial"/>
              </a:rPr>
              <a:t>Pros (for centralized ledgers)</a:t>
            </a:r>
          </a:p>
          <a:p>
            <a:pPr marL="609585" indent="-423323">
              <a:spcBef>
                <a:spcPts val="2133"/>
              </a:spcBef>
              <a:spcAft>
                <a:spcPts val="0"/>
              </a:spcAft>
              <a:buClr>
                <a:srgbClr val="000000"/>
              </a:buClr>
              <a:buSzPct val="25000"/>
            </a:pPr>
            <a:r>
              <a:rPr lang="en" b="0" i="0" u="none" strike="noStrike" cap="none" dirty="0">
                <a:solidFill>
                  <a:schemeClr val="tx1"/>
                </a:solidFill>
                <a:latin typeface="Calibri" charset="0"/>
                <a:ea typeface="Calibri" charset="0"/>
                <a:cs typeface="Calibri" charset="0"/>
                <a:sym typeface="Arial"/>
              </a:rPr>
              <a:t>Centralized organizations can sometimes be extremely efficient </a:t>
            </a:r>
          </a:p>
          <a:p>
            <a:pPr marL="609585" indent="-423323">
              <a:spcBef>
                <a:spcPts val="2133"/>
              </a:spcBef>
              <a:spcAft>
                <a:spcPts val="0"/>
              </a:spcAft>
              <a:buClr>
                <a:srgbClr val="000000"/>
              </a:buClr>
              <a:buSzPct val="25000"/>
            </a:pPr>
            <a:r>
              <a:rPr lang="en" b="0" i="0" u="none" strike="noStrike" cap="none" dirty="0">
                <a:solidFill>
                  <a:schemeClr val="tx1"/>
                </a:solidFill>
                <a:latin typeface="Calibri" charset="0"/>
                <a:ea typeface="Calibri" charset="0"/>
                <a:cs typeface="Calibri" charset="0"/>
                <a:sym typeface="Arial"/>
              </a:rPr>
              <a:t>Owners can move very quickly</a:t>
            </a:r>
          </a:p>
          <a:p>
            <a:pPr marL="609585" indent="-423323">
              <a:spcBef>
                <a:spcPts val="2133"/>
              </a:spcBef>
              <a:spcAft>
                <a:spcPts val="0"/>
              </a:spcAft>
              <a:buClr>
                <a:srgbClr val="000000"/>
              </a:buClr>
              <a:buSzPct val="25000"/>
            </a:pPr>
            <a:r>
              <a:rPr lang="en" b="0" i="0" u="none" strike="noStrike" cap="none" dirty="0">
                <a:solidFill>
                  <a:schemeClr val="tx1"/>
                </a:solidFill>
                <a:latin typeface="Calibri" charset="0"/>
                <a:ea typeface="Calibri" charset="0"/>
                <a:cs typeface="Calibri" charset="0"/>
                <a:sym typeface="Arial"/>
              </a:rPr>
              <a:t>Procedures can be very structured and not available to interpretation</a:t>
            </a:r>
            <a:endParaRPr lang="en-US" b="0" i="0" u="none" strike="noStrike" cap="none" dirty="0">
              <a:solidFill>
                <a:schemeClr val="tx1"/>
              </a:solidFill>
              <a:latin typeface="Calibri" charset="0"/>
              <a:ea typeface="Calibri" charset="0"/>
              <a:cs typeface="Calibri" charset="0"/>
              <a:sym typeface="Arial"/>
            </a:endParaRPr>
          </a:p>
          <a:p>
            <a:pPr marL="609585" indent="-423323">
              <a:spcBef>
                <a:spcPts val="2133"/>
              </a:spcBef>
              <a:spcAft>
                <a:spcPts val="0"/>
              </a:spcAft>
              <a:buClr>
                <a:srgbClr val="000000"/>
              </a:buClr>
              <a:buSzPct val="25000"/>
            </a:pPr>
            <a:endParaRPr lang="en-US" dirty="0">
              <a:solidFill>
                <a:schemeClr val="tx1"/>
              </a:solidFill>
              <a:latin typeface="Calibri" charset="0"/>
              <a:ea typeface="Calibri" charset="0"/>
              <a:cs typeface="Calibri" charset="0"/>
              <a:sym typeface="Arial"/>
            </a:endParaRPr>
          </a:p>
          <a:p>
            <a:pPr marL="609585" indent="-423323">
              <a:spcBef>
                <a:spcPts val="2133"/>
              </a:spcBef>
              <a:spcAft>
                <a:spcPts val="0"/>
              </a:spcAft>
              <a:buClr>
                <a:srgbClr val="000000"/>
              </a:buClr>
              <a:buSzPct val="25000"/>
            </a:pPr>
            <a:endParaRPr lang="en" b="0" i="0" u="none" strike="noStrike" cap="none" dirty="0">
              <a:solidFill>
                <a:schemeClr val="tx1"/>
              </a:solidFill>
              <a:latin typeface="Calibri" charset="0"/>
              <a:ea typeface="Calibri" charset="0"/>
              <a:cs typeface="Calibri" charset="0"/>
              <a:sym typeface="Arial"/>
            </a:endParaRPr>
          </a:p>
          <a:p>
            <a:pPr>
              <a:spcBef>
                <a:spcPts val="2133"/>
              </a:spcBef>
              <a:spcAft>
                <a:spcPts val="0"/>
              </a:spcAft>
              <a:buSzPct val="25000"/>
            </a:pPr>
            <a:r>
              <a:rPr lang="en" b="1" i="0" u="none" strike="noStrike" cap="none" dirty="0">
                <a:solidFill>
                  <a:schemeClr val="tx1"/>
                </a:solidFill>
                <a:latin typeface="Calibri" charset="0"/>
                <a:ea typeface="Calibri" charset="0"/>
                <a:cs typeface="Calibri" charset="0"/>
                <a:sym typeface="Arial"/>
              </a:rPr>
              <a:t>Cons (against centralized ledgers)</a:t>
            </a:r>
          </a:p>
          <a:p>
            <a:pPr marL="609585" indent="-423323">
              <a:spcBef>
                <a:spcPts val="2133"/>
              </a:spcBef>
              <a:spcAft>
                <a:spcPts val="0"/>
              </a:spcAft>
              <a:buClr>
                <a:srgbClr val="000000"/>
              </a:buClr>
              <a:buSzPct val="25000"/>
            </a:pPr>
            <a:r>
              <a:rPr lang="en" b="0" i="0" u="none" strike="noStrike" cap="none" dirty="0">
                <a:solidFill>
                  <a:schemeClr val="tx1"/>
                </a:solidFill>
                <a:latin typeface="Calibri" charset="0"/>
                <a:ea typeface="Calibri" charset="0"/>
                <a:cs typeface="Calibri" charset="0"/>
                <a:sym typeface="Arial"/>
              </a:rPr>
              <a:t>Can usually get too bureaucratic and slow</a:t>
            </a:r>
          </a:p>
          <a:p>
            <a:pPr marL="609585" indent="-423323">
              <a:spcBef>
                <a:spcPts val="2133"/>
              </a:spcBef>
              <a:spcAft>
                <a:spcPts val="0"/>
              </a:spcAft>
              <a:buClr>
                <a:srgbClr val="000000"/>
              </a:buClr>
              <a:buSzPct val="25000"/>
            </a:pPr>
            <a:r>
              <a:rPr lang="en" b="0" i="0" u="none" strike="noStrike" cap="none" dirty="0">
                <a:solidFill>
                  <a:schemeClr val="tx1"/>
                </a:solidFill>
                <a:latin typeface="Calibri" charset="0"/>
                <a:ea typeface="Calibri" charset="0"/>
                <a:cs typeface="Calibri" charset="0"/>
                <a:sym typeface="Arial"/>
              </a:rPr>
              <a:t>Too many layers</a:t>
            </a:r>
          </a:p>
          <a:p>
            <a:pPr marL="609585" indent="-423323">
              <a:spcBef>
                <a:spcPts val="2133"/>
              </a:spcBef>
              <a:spcAft>
                <a:spcPts val="0"/>
              </a:spcAft>
              <a:buClr>
                <a:srgbClr val="000000"/>
              </a:buClr>
              <a:buSzPct val="25000"/>
            </a:pPr>
            <a:r>
              <a:rPr lang="en" b="0" i="0" u="none" strike="noStrike" cap="none" dirty="0">
                <a:solidFill>
                  <a:schemeClr val="tx1"/>
                </a:solidFill>
                <a:latin typeface="Calibri" charset="0"/>
                <a:ea typeface="Calibri" charset="0"/>
                <a:cs typeface="Calibri" charset="0"/>
                <a:sym typeface="Arial"/>
              </a:rPr>
              <a:t>Can often bog down with too many steps</a:t>
            </a:r>
          </a:p>
          <a:p>
            <a:pPr marL="609585" indent="-423323">
              <a:spcBef>
                <a:spcPts val="2133"/>
              </a:spcBef>
              <a:spcAft>
                <a:spcPts val="0"/>
              </a:spcAft>
              <a:buClr>
                <a:srgbClr val="000000"/>
              </a:buClr>
              <a:buSzPct val="25000"/>
            </a:pPr>
            <a:r>
              <a:rPr lang="en" b="0" i="0" u="none" strike="noStrike" cap="none" dirty="0">
                <a:solidFill>
                  <a:schemeClr val="tx1"/>
                </a:solidFill>
                <a:latin typeface="Calibri" charset="0"/>
                <a:ea typeface="Calibri" charset="0"/>
                <a:cs typeface="Calibri" charset="0"/>
                <a:sym typeface="Arial"/>
              </a:rPr>
              <a:t>Can stifle innovation</a:t>
            </a:r>
          </a:p>
          <a:p>
            <a:pPr marL="609585" indent="-423323">
              <a:spcBef>
                <a:spcPts val="2133"/>
              </a:spcBef>
              <a:spcAft>
                <a:spcPts val="0"/>
              </a:spcAft>
              <a:buClr>
                <a:srgbClr val="000000"/>
              </a:buClr>
              <a:buSzPct val="25000"/>
            </a:pPr>
            <a:r>
              <a:rPr lang="en" b="0" i="0" u="none" strike="noStrike" cap="none" dirty="0">
                <a:solidFill>
                  <a:schemeClr val="tx1"/>
                </a:solidFill>
                <a:latin typeface="Calibri" charset="0"/>
                <a:ea typeface="Calibri" charset="0"/>
                <a:cs typeface="Calibri" charset="0"/>
                <a:sym typeface="Arial"/>
              </a:rPr>
              <a:t>Become non competitive </a:t>
            </a:r>
            <a:br>
              <a:rPr lang="en-US" b="0" i="0" u="none" strike="noStrike" cap="none" dirty="0">
                <a:solidFill>
                  <a:schemeClr val="tx1"/>
                </a:solidFill>
                <a:latin typeface="Calibri" charset="0"/>
                <a:ea typeface="Calibri" charset="0"/>
                <a:cs typeface="Calibri" charset="0"/>
                <a:sym typeface="Arial"/>
              </a:rPr>
            </a:br>
            <a:r>
              <a:rPr lang="en" b="0" i="0" u="none" strike="noStrike" cap="none" dirty="0">
                <a:solidFill>
                  <a:schemeClr val="tx1"/>
                </a:solidFill>
                <a:latin typeface="Calibri" charset="0"/>
                <a:ea typeface="Calibri" charset="0"/>
                <a:cs typeface="Calibri" charset="0"/>
                <a:sym typeface="Arial"/>
              </a:rPr>
              <a:t>and eventually die</a:t>
            </a:r>
          </a:p>
          <a:p>
            <a:pPr>
              <a:spcBef>
                <a:spcPts val="2133"/>
              </a:spcBef>
              <a:spcAft>
                <a:spcPts val="0"/>
              </a:spcAft>
              <a:buSzPct val="25000"/>
            </a:pPr>
            <a:endParaRPr dirty="0"/>
          </a:p>
        </p:txBody>
      </p:sp>
      <p:sp>
        <p:nvSpPr>
          <p:cNvPr id="172" name="Shape 172"/>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97</a:t>
            </a:fld>
            <a:endParaRPr lang="en" sz="1867" dirty="0">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solidFill>
                  <a:schemeClr val="bg2">
                    <a:lumMod val="50000"/>
                  </a:schemeClr>
                </a:solidFill>
              </a:rPr>
              <a:t>Encryption</a:t>
            </a:r>
          </a:p>
        </p:txBody>
      </p:sp>
      <p:sp>
        <p:nvSpPr>
          <p:cNvPr id="185" name="Shape 185"/>
          <p:cNvSpPr txBox="1">
            <a:spLocks noGrp="1"/>
          </p:cNvSpPr>
          <p:nvPr>
            <p:ph type="body" idx="1"/>
          </p:nvPr>
        </p:nvSpPr>
        <p:spPr>
          <a:xfrm>
            <a:off x="285575" y="1543863"/>
            <a:ext cx="11360799" cy="4091199"/>
          </a:xfrm>
          <a:prstGeom prst="rect">
            <a:avLst/>
          </a:prstGeom>
          <a:noFill/>
          <a:ln>
            <a:noFill/>
          </a:ln>
        </p:spPr>
        <p:txBody>
          <a:bodyPr vert="horz" lIns="121900" tIns="121900" rIns="121900" bIns="121900" rtlCol="0" anchor="t" anchorCtr="0">
            <a:noAutofit/>
          </a:bodyPr>
          <a:lstStyle/>
          <a:p>
            <a:pPr marL="685783" indent="-380990">
              <a:spcAft>
                <a:spcPts val="0"/>
              </a:spcAft>
              <a:buClr>
                <a:schemeClr val="dk1"/>
              </a:buClr>
              <a:buSzPct val="34000"/>
              <a:buFont typeface="Arial" panose="020B0604020202020204" pitchFamily="34" charset="0"/>
              <a:buChar char="•"/>
            </a:pPr>
            <a:r>
              <a:rPr lang="en" dirty="0">
                <a:solidFill>
                  <a:schemeClr val="bg2">
                    <a:lumMod val="50000"/>
                  </a:schemeClr>
                </a:solidFill>
                <a:latin typeface="Calibri"/>
                <a:ea typeface="Calibri"/>
                <a:cs typeface="Calibri"/>
                <a:sym typeface="Calibri"/>
              </a:rPr>
              <a:t>Scrambles data with an algorithm at the word level or at the letter level</a:t>
            </a:r>
          </a:p>
          <a:p>
            <a:pPr marL="685783" indent="-380990">
              <a:spcBef>
                <a:spcPts val="2133"/>
              </a:spcBef>
              <a:spcAft>
                <a:spcPts val="0"/>
              </a:spcAft>
              <a:buClr>
                <a:schemeClr val="dk1"/>
              </a:buClr>
              <a:buSzPct val="34000"/>
              <a:buFont typeface="Arial" panose="020B0604020202020204" pitchFamily="34" charset="0"/>
              <a:buChar char="•"/>
            </a:pPr>
            <a:r>
              <a:rPr lang="en" dirty="0">
                <a:solidFill>
                  <a:schemeClr val="bg2">
                    <a:lumMod val="50000"/>
                  </a:schemeClr>
                </a:solidFill>
                <a:latin typeface="Calibri"/>
                <a:ea typeface="Calibri"/>
                <a:cs typeface="Calibri"/>
                <a:sym typeface="Calibri"/>
              </a:rPr>
              <a:t>Generates ciphertext that can only be read if decrypted properly</a:t>
            </a:r>
          </a:p>
          <a:p>
            <a:pPr marL="685783" indent="-380990">
              <a:spcBef>
                <a:spcPts val="2133"/>
              </a:spcBef>
              <a:spcAft>
                <a:spcPts val="0"/>
              </a:spcAft>
              <a:buClr>
                <a:schemeClr val="dk1"/>
              </a:buClr>
              <a:buSzPct val="34000"/>
              <a:buFont typeface="Arial" panose="020B0604020202020204" pitchFamily="34" charset="0"/>
              <a:buChar char="•"/>
            </a:pPr>
            <a:r>
              <a:rPr lang="en" dirty="0">
                <a:solidFill>
                  <a:schemeClr val="bg2">
                    <a:lumMod val="50000"/>
                  </a:schemeClr>
                </a:solidFill>
                <a:latin typeface="Calibri"/>
                <a:ea typeface="Calibri"/>
                <a:cs typeface="Calibri"/>
                <a:sym typeface="Calibri"/>
              </a:rPr>
              <a:t>Can be enhanced by variables like randomness and other credentials (i.e., fingerprint)</a:t>
            </a:r>
          </a:p>
          <a:p>
            <a:pPr marL="685783" indent="-380990">
              <a:spcBef>
                <a:spcPts val="2133"/>
              </a:spcBef>
              <a:spcAft>
                <a:spcPts val="0"/>
              </a:spcAft>
              <a:buClr>
                <a:schemeClr val="dk1"/>
              </a:buClr>
              <a:buSzPct val="34000"/>
              <a:buFont typeface="Arial" panose="020B0604020202020204" pitchFamily="34" charset="0"/>
              <a:buChar char="•"/>
            </a:pPr>
            <a:r>
              <a:rPr lang="en" dirty="0">
                <a:solidFill>
                  <a:schemeClr val="bg2">
                    <a:lumMod val="50000"/>
                  </a:schemeClr>
                </a:solidFill>
                <a:latin typeface="Calibri"/>
                <a:ea typeface="Calibri"/>
                <a:cs typeface="Calibri"/>
                <a:sym typeface="Calibri"/>
              </a:rPr>
              <a:t>Theoretically</a:t>
            </a:r>
            <a:r>
              <a:rPr lang="en" i="1" dirty="0">
                <a:solidFill>
                  <a:schemeClr val="bg2">
                    <a:lumMod val="50000"/>
                  </a:schemeClr>
                </a:solidFill>
                <a:latin typeface="Calibri"/>
                <a:ea typeface="Calibri"/>
                <a:cs typeface="Calibri"/>
                <a:sym typeface="Calibri"/>
              </a:rPr>
              <a:t> </a:t>
            </a:r>
            <a:r>
              <a:rPr lang="en" dirty="0">
                <a:solidFill>
                  <a:schemeClr val="bg2">
                    <a:lumMod val="50000"/>
                  </a:schemeClr>
                </a:solidFill>
                <a:latin typeface="Calibri"/>
                <a:ea typeface="Calibri"/>
                <a:cs typeface="Calibri"/>
                <a:sym typeface="Calibri"/>
              </a:rPr>
              <a:t>possible</a:t>
            </a:r>
            <a:r>
              <a:rPr lang="en-US" dirty="0">
                <a:solidFill>
                  <a:schemeClr val="bg2">
                    <a:lumMod val="50000"/>
                  </a:schemeClr>
                </a:solidFill>
                <a:latin typeface="Calibri"/>
                <a:ea typeface="Calibri"/>
                <a:cs typeface="Calibri"/>
                <a:sym typeface="Calibri"/>
              </a:rPr>
              <a:t> </a:t>
            </a:r>
            <a:r>
              <a:rPr lang="en" dirty="0">
                <a:solidFill>
                  <a:schemeClr val="bg2">
                    <a:lumMod val="50000"/>
                  </a:schemeClr>
                </a:solidFill>
                <a:latin typeface="Calibri"/>
                <a:ea typeface="Calibri"/>
                <a:cs typeface="Calibri"/>
                <a:sym typeface="Calibri"/>
              </a:rPr>
              <a:t>to break into an encrypted system</a:t>
            </a:r>
            <a:r>
              <a:rPr lang="en-US" dirty="0">
                <a:solidFill>
                  <a:schemeClr val="bg2">
                    <a:lumMod val="50000"/>
                  </a:schemeClr>
                </a:solidFill>
                <a:latin typeface="Calibri"/>
                <a:ea typeface="Calibri"/>
                <a:cs typeface="Calibri"/>
                <a:sym typeface="Calibri"/>
              </a:rPr>
              <a:t> with a supercomputer</a:t>
            </a:r>
            <a:endParaRPr lang="en" dirty="0">
              <a:solidFill>
                <a:schemeClr val="bg2">
                  <a:lumMod val="50000"/>
                </a:schemeClr>
              </a:solidFill>
              <a:latin typeface="Calibri"/>
              <a:ea typeface="Calibri"/>
              <a:cs typeface="Calibri"/>
              <a:sym typeface="Calibri"/>
            </a:endParaRPr>
          </a:p>
          <a:p>
            <a:pPr marL="685783" indent="-380990">
              <a:spcBef>
                <a:spcPts val="2133"/>
              </a:spcBef>
              <a:spcAft>
                <a:spcPts val="0"/>
              </a:spcAft>
              <a:buClr>
                <a:schemeClr val="dk1"/>
              </a:buClr>
              <a:buSzPct val="34000"/>
              <a:buFont typeface="Arial" panose="020B0604020202020204" pitchFamily="34" charset="0"/>
              <a:buChar char="•"/>
            </a:pPr>
            <a:r>
              <a:rPr lang="en-US" dirty="0">
                <a:solidFill>
                  <a:schemeClr val="bg2">
                    <a:lumMod val="50000"/>
                  </a:schemeClr>
                </a:solidFill>
                <a:latin typeface="Calibri"/>
                <a:ea typeface="Calibri"/>
                <a:cs typeface="Calibri"/>
                <a:sym typeface="Calibri"/>
              </a:rPr>
              <a:t>Uses authorized keys</a:t>
            </a:r>
            <a:endParaRPr lang="en" dirty="0">
              <a:solidFill>
                <a:schemeClr val="bg2">
                  <a:lumMod val="50000"/>
                </a:schemeClr>
              </a:solidFill>
              <a:latin typeface="Calibri"/>
              <a:ea typeface="Calibri"/>
              <a:cs typeface="Calibri"/>
              <a:sym typeface="Calibri"/>
            </a:endParaRPr>
          </a:p>
        </p:txBody>
      </p:sp>
      <p:sp>
        <p:nvSpPr>
          <p:cNvPr id="186" name="Shape 186"/>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chemeClr val="bg2">
                    <a:lumMod val="50000"/>
                  </a:schemeClr>
                </a:solidFill>
                <a:latin typeface="Arial"/>
                <a:ea typeface="Arial"/>
                <a:cs typeface="Arial"/>
                <a:sym typeface="Arial"/>
              </a:rPr>
              <a:pPr algn="l">
                <a:buClr>
                  <a:srgbClr val="000000"/>
                </a:buClr>
                <a:buSzPct val="25000"/>
              </a:pPr>
              <a:t>98</a:t>
            </a:fld>
            <a:endParaRPr lang="en" sz="1867" dirty="0">
              <a:solidFill>
                <a:schemeClr val="bg2">
                  <a:lumMod val="50000"/>
                </a:schemeClr>
              </a:solidFill>
              <a:latin typeface="Arial"/>
              <a:ea typeface="Arial"/>
              <a:cs typeface="Arial"/>
              <a:sym typeface="Arial"/>
            </a:endParaRPr>
          </a:p>
        </p:txBody>
      </p:sp>
    </p:spTree>
    <p:extLst>
      <p:ext uri="{BB962C8B-B14F-4D97-AF65-F5344CB8AC3E}">
        <p14:creationId xmlns:p14="http://schemas.microsoft.com/office/powerpoint/2010/main" val="19065061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latin typeface="Calibri" charset="0"/>
                <a:ea typeface="Calibri" charset="0"/>
                <a:cs typeface="Calibri" charset="0"/>
              </a:rPr>
              <a:t>Non-Repudiation</a:t>
            </a:r>
          </a:p>
        </p:txBody>
      </p:sp>
      <p:sp>
        <p:nvSpPr>
          <p:cNvPr id="231" name="Shape 231"/>
          <p:cNvSpPr txBox="1">
            <a:spLocks noGrp="1"/>
          </p:cNvSpPr>
          <p:nvPr>
            <p:ph type="body" idx="1"/>
          </p:nvPr>
        </p:nvSpPr>
        <p:spPr>
          <a:xfrm>
            <a:off x="415600" y="1639833"/>
            <a:ext cx="9266400" cy="4452000"/>
          </a:xfrm>
          <a:prstGeom prst="rect">
            <a:avLst/>
          </a:prstGeom>
          <a:noFill/>
          <a:ln>
            <a:noFill/>
          </a:ln>
        </p:spPr>
        <p:txBody>
          <a:bodyPr vert="horz" lIns="121900" tIns="121900" rIns="121900" bIns="121900" rtlCol="0" anchor="t" anchorCtr="0">
            <a:noAutofit/>
          </a:bodyPr>
          <a:lstStyle/>
          <a:p>
            <a:pPr marL="609585" indent="-304792">
              <a:spcAft>
                <a:spcPts val="0"/>
              </a:spcAft>
              <a:buClr>
                <a:schemeClr val="dk1"/>
              </a:buClr>
              <a:buSzPct val="25000"/>
            </a:pPr>
            <a:r>
              <a:rPr lang="en" dirty="0">
                <a:solidFill>
                  <a:schemeClr val="dk1"/>
                </a:solidFill>
                <a:latin typeface="Calibri"/>
                <a:ea typeface="Calibri"/>
                <a:cs typeface="Calibri"/>
                <a:sym typeface="Calibri"/>
              </a:rPr>
              <a:t>Systems or policies that </a:t>
            </a:r>
            <a:r>
              <a:rPr lang="en" b="1" dirty="0">
                <a:solidFill>
                  <a:schemeClr val="dk1"/>
                </a:solidFill>
                <a:latin typeface="Calibri"/>
                <a:ea typeface="Calibri"/>
                <a:cs typeface="Calibri"/>
                <a:sym typeface="Calibri"/>
              </a:rPr>
              <a:t>prevent the unauthorized use of </a:t>
            </a:r>
            <a:r>
              <a:rPr lang="en" dirty="0">
                <a:solidFill>
                  <a:schemeClr val="dk1"/>
                </a:solidFill>
                <a:latin typeface="Calibri"/>
                <a:ea typeface="Calibri"/>
                <a:cs typeface="Calibri"/>
                <a:sym typeface="Calibri"/>
              </a:rPr>
              <a:t>credentials </a:t>
            </a:r>
            <a:r>
              <a:rPr lang="en-US" dirty="0">
                <a:solidFill>
                  <a:schemeClr val="dk1"/>
                </a:solidFill>
                <a:latin typeface="Calibri"/>
                <a:ea typeface="Calibri"/>
                <a:cs typeface="Calibri"/>
                <a:sym typeface="Calibri"/>
              </a:rPr>
              <a:t>or </a:t>
            </a:r>
            <a:r>
              <a:rPr lang="en" b="1" dirty="0">
                <a:solidFill>
                  <a:schemeClr val="dk1"/>
                </a:solidFill>
                <a:latin typeface="Calibri"/>
                <a:ea typeface="Calibri"/>
                <a:cs typeface="Calibri"/>
                <a:sym typeface="Calibri"/>
              </a:rPr>
              <a:t>misuse </a:t>
            </a:r>
            <a:r>
              <a:rPr lang="en" dirty="0">
                <a:solidFill>
                  <a:schemeClr val="dk1"/>
                </a:solidFill>
                <a:latin typeface="Calibri"/>
                <a:ea typeface="Calibri"/>
                <a:cs typeface="Calibri"/>
                <a:sym typeface="Calibri"/>
              </a:rPr>
              <a:t>of credentials</a:t>
            </a:r>
            <a:r>
              <a:rPr lang="en-US" dirty="0">
                <a:solidFill>
                  <a:schemeClr val="dk1"/>
                </a:solidFill>
                <a:latin typeface="Calibri"/>
                <a:ea typeface="Calibri"/>
                <a:cs typeface="Calibri"/>
                <a:sym typeface="Calibri"/>
              </a:rPr>
              <a:t>.</a:t>
            </a:r>
            <a:endParaRPr lang="en" dirty="0">
              <a:solidFill>
                <a:schemeClr val="dk1"/>
              </a:solidFill>
              <a:latin typeface="Calibri"/>
              <a:ea typeface="Calibri"/>
              <a:cs typeface="Calibri"/>
              <a:sym typeface="Calibri"/>
            </a:endParaRPr>
          </a:p>
          <a:p>
            <a:pPr marL="609585" indent="-304792">
              <a:spcBef>
                <a:spcPts val="2133"/>
              </a:spcBef>
              <a:spcAft>
                <a:spcPts val="0"/>
              </a:spcAft>
              <a:buClr>
                <a:schemeClr val="dk1"/>
              </a:buClr>
              <a:buSzPct val="25000"/>
            </a:pPr>
            <a:r>
              <a:rPr lang="en" dirty="0">
                <a:solidFill>
                  <a:schemeClr val="dk1"/>
                </a:solidFill>
                <a:latin typeface="Calibri"/>
                <a:ea typeface="Calibri"/>
                <a:cs typeface="Calibri"/>
                <a:sym typeface="Calibri"/>
              </a:rPr>
              <a:t>Non-repudiation removes deniability</a:t>
            </a:r>
            <a:r>
              <a:rPr lang="en-US" dirty="0">
                <a:solidFill>
                  <a:schemeClr val="dk1"/>
                </a:solidFill>
                <a:latin typeface="Calibri"/>
                <a:ea typeface="Calibri"/>
                <a:cs typeface="Calibri"/>
                <a:sym typeface="Calibri"/>
              </a:rPr>
              <a:t>.</a:t>
            </a:r>
            <a:endParaRPr lang="en" dirty="0">
              <a:solidFill>
                <a:schemeClr val="dk1"/>
              </a:solidFill>
              <a:latin typeface="Calibri"/>
              <a:ea typeface="Calibri"/>
              <a:cs typeface="Calibri"/>
              <a:sym typeface="Calibri"/>
            </a:endParaRPr>
          </a:p>
          <a:p>
            <a:pPr marL="609585" indent="-304792">
              <a:spcBef>
                <a:spcPts val="2133"/>
              </a:spcBef>
              <a:spcAft>
                <a:spcPts val="0"/>
              </a:spcAft>
              <a:buClr>
                <a:schemeClr val="dk1"/>
              </a:buClr>
              <a:buSzPct val="25000"/>
            </a:pPr>
            <a:r>
              <a:rPr lang="en" dirty="0">
                <a:solidFill>
                  <a:schemeClr val="dk1"/>
                </a:solidFill>
                <a:latin typeface="Calibri"/>
                <a:ea typeface="Calibri"/>
                <a:cs typeface="Calibri"/>
                <a:sym typeface="Calibri"/>
              </a:rPr>
              <a:t>For example, if someone allowed others to use their access codes or cards, it would then become difficult to know who actually used them to access secured information or locations. That would be a violation of non-repudiation.</a:t>
            </a:r>
          </a:p>
        </p:txBody>
      </p:sp>
      <p:pic>
        <p:nvPicPr>
          <p:cNvPr id="232" name="Shape 232"/>
          <p:cNvPicPr preferRelativeResize="0"/>
          <p:nvPr/>
        </p:nvPicPr>
        <p:blipFill rotWithShape="1">
          <a:blip r:embed="rId3">
            <a:alphaModFix/>
          </a:blip>
          <a:srcRect/>
          <a:stretch/>
        </p:blipFill>
        <p:spPr>
          <a:xfrm>
            <a:off x="9830500" y="3281036"/>
            <a:ext cx="2181600" cy="1601200"/>
          </a:xfrm>
          <a:prstGeom prst="rect">
            <a:avLst/>
          </a:prstGeom>
          <a:noFill/>
          <a:ln>
            <a:noFill/>
          </a:ln>
        </p:spPr>
      </p:pic>
      <p:pic>
        <p:nvPicPr>
          <p:cNvPr id="233" name="Shape 233"/>
          <p:cNvPicPr preferRelativeResize="0"/>
          <p:nvPr/>
        </p:nvPicPr>
        <p:blipFill rotWithShape="1">
          <a:blip r:embed="rId4">
            <a:alphaModFix/>
          </a:blip>
          <a:srcRect/>
          <a:stretch/>
        </p:blipFill>
        <p:spPr>
          <a:xfrm>
            <a:off x="10024367" y="1444233"/>
            <a:ext cx="1601200" cy="1601199"/>
          </a:xfrm>
          <a:prstGeom prst="rect">
            <a:avLst/>
          </a:prstGeom>
          <a:noFill/>
          <a:ln>
            <a:noFill/>
          </a:ln>
        </p:spPr>
      </p:pic>
      <p:sp>
        <p:nvSpPr>
          <p:cNvPr id="234" name="Shape 234"/>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99</a:t>
            </a:fld>
            <a:endParaRPr lang="en" sz="1867"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Custom 1">
      <a:dk1>
        <a:srgbClr val="172B5D"/>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11093</Words>
  <Application>Microsoft Office PowerPoint</Application>
  <PresentationFormat>Widescreen</PresentationFormat>
  <Paragraphs>1900</Paragraphs>
  <Slides>177</Slides>
  <Notes>87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177</vt:i4>
      </vt:variant>
    </vt:vector>
  </HeadingPairs>
  <TitlesOfParts>
    <vt:vector size="195" baseType="lpstr">
      <vt:lpstr>medium-content-serif-font</vt:lpstr>
      <vt:lpstr>Noto Sans Symbols</vt:lpstr>
      <vt:lpstr>open_sansitalic</vt:lpstr>
      <vt:lpstr>open_sansregular</vt:lpstr>
      <vt:lpstr>open_sanssemibold</vt:lpstr>
      <vt:lpstr>Orkney</vt:lpstr>
      <vt:lpstr>Orkney Medium</vt:lpstr>
      <vt:lpstr>Questrial</vt:lpstr>
      <vt:lpstr>Roboto</vt:lpstr>
      <vt:lpstr>Arial</vt:lpstr>
      <vt:lpstr>Arial Rounded MT Bold</vt:lpstr>
      <vt:lpstr>Calibri</vt:lpstr>
      <vt:lpstr>Calibri Light</vt:lpstr>
      <vt:lpstr>Courier New</vt:lpstr>
      <vt:lpstr>Georgia</vt:lpstr>
      <vt:lpstr>Helvetica</vt:lpstr>
      <vt:lpstr>Wingdings</vt:lpstr>
      <vt:lpstr>Office Theme</vt:lpstr>
      <vt:lpstr>Government Blockchain Association (GBA) Blockchain Foundations for Healthcare Certified Course</vt:lpstr>
      <vt:lpstr>Course Outline</vt:lpstr>
      <vt:lpstr>Lesson 0 Introductions</vt:lpstr>
      <vt:lpstr>Who Are We…</vt:lpstr>
      <vt:lpstr>About the Government Blockchain Association</vt:lpstr>
      <vt:lpstr>   About this Course:</vt:lpstr>
      <vt:lpstr>Lesson 1 Introduction to Blockchain</vt:lpstr>
      <vt:lpstr>The Bitcoin Whitepaper </vt:lpstr>
      <vt:lpstr>Cryptocurrency Adoption</vt:lpstr>
      <vt:lpstr>But, Bitcoin Was Just The First</vt:lpstr>
      <vt:lpstr>But Wait, There is More</vt:lpstr>
      <vt:lpstr>Today – The Blockchain Ecosystem</vt:lpstr>
      <vt:lpstr>Bitcoin Gave Birth to Blockchains</vt:lpstr>
      <vt:lpstr>PowerPoint Presentation</vt:lpstr>
      <vt:lpstr>How Blockchains Work</vt:lpstr>
      <vt:lpstr>Vocabulary</vt:lpstr>
      <vt:lpstr>Venn Diagram for Distributed Data</vt:lpstr>
      <vt:lpstr>Digital Assets </vt:lpstr>
      <vt:lpstr>Applications &amp; Uses of Blockchain Technology</vt:lpstr>
      <vt:lpstr>Why Are Cryptocurrencies &amp; Blockchain Technology Important </vt:lpstr>
      <vt:lpstr>Network Communications (Internet) impact</vt:lpstr>
      <vt:lpstr>Cryptocurrencies – Why so important?</vt:lpstr>
      <vt:lpstr>History of Technology &amp; Impact</vt:lpstr>
      <vt:lpstr>Why Does Power Concentrate?</vt:lpstr>
      <vt:lpstr>Paradigm of Power</vt:lpstr>
      <vt:lpstr>Technology – Organizational Structures</vt:lpstr>
      <vt:lpstr>Why Do People Surrender Power?</vt:lpstr>
      <vt:lpstr>How Much Power Do These Companies Have? Compared to Government…..</vt:lpstr>
      <vt:lpstr>The Monopoly for Your Mind</vt:lpstr>
      <vt:lpstr>Traditional Power Paradigm</vt:lpstr>
      <vt:lpstr>2008 – People Wanted Changes</vt:lpstr>
      <vt:lpstr>Sweeping Populist Movements - Globally</vt:lpstr>
      <vt:lpstr>Distrust of Large Institutions</vt:lpstr>
      <vt:lpstr>Distrust of Large Healthcare Institutions</vt:lpstr>
      <vt:lpstr>The Sharing Economy Cultural &amp; Attitude Changes</vt:lpstr>
      <vt:lpstr>2008 – Eight Pages That Would Changed the World</vt:lpstr>
      <vt:lpstr>Global Searches for Blockchain on the Rise</vt:lpstr>
      <vt:lpstr>Global Adoption &amp; Blockchain Initiatives</vt:lpstr>
      <vt:lpstr>Cryptocurrencies – Why so important?</vt:lpstr>
      <vt:lpstr>Lesson 2 Cryptocurrency Basics</vt:lpstr>
      <vt:lpstr>History of Money </vt:lpstr>
      <vt:lpstr>History of Money (con't)</vt:lpstr>
      <vt:lpstr>Unit of Account</vt:lpstr>
      <vt:lpstr>Medium of Exchange</vt:lpstr>
      <vt:lpstr>Store of Value</vt:lpstr>
      <vt:lpstr>What are Economics? (in simplistic terms)</vt:lpstr>
      <vt:lpstr>Cryptocurrencies</vt:lpstr>
      <vt:lpstr>Cryptocurrencies</vt:lpstr>
      <vt:lpstr>Popular Cryptocurrencies</vt:lpstr>
      <vt:lpstr>Where Do They Come From?  ERC20 Tokens </vt:lpstr>
      <vt:lpstr>Supporting Tools</vt:lpstr>
      <vt:lpstr>Who are Members of the Crypto Ecosystem?</vt:lpstr>
      <vt:lpstr>Exchanges and Wallets</vt:lpstr>
      <vt:lpstr>Cryptocurrency Wallets and Exchanges</vt:lpstr>
      <vt:lpstr>Wallets</vt:lpstr>
      <vt:lpstr>Exchanges</vt:lpstr>
      <vt:lpstr>Blockchain / Cryptocurrency Stack</vt:lpstr>
      <vt:lpstr>Currency Vs Tokens</vt:lpstr>
      <vt:lpstr>Token Standards</vt:lpstr>
      <vt:lpstr> Token Protocols &amp; Governance</vt:lpstr>
      <vt:lpstr>Other Cryptocurrency Considerations</vt:lpstr>
      <vt:lpstr>Cryptocurrency Uses</vt:lpstr>
      <vt:lpstr>As a Payment System</vt:lpstr>
      <vt:lpstr>Cryptocurrency Characteristics</vt:lpstr>
      <vt:lpstr>Capital Formation</vt:lpstr>
      <vt:lpstr>The Complete ICO Cycle</vt:lpstr>
      <vt:lpstr>Legal Counsel For An ICO</vt:lpstr>
      <vt:lpstr>Legal Counsel For An ICO (Cont)</vt:lpstr>
      <vt:lpstr>The ICO Presale</vt:lpstr>
      <vt:lpstr>Listing Tokens With Exchanges</vt:lpstr>
      <vt:lpstr>Listing Tokens With Exchanges (Cont)</vt:lpstr>
      <vt:lpstr>Can I Invest in Cryptocurrencies?</vt:lpstr>
      <vt:lpstr>Can I Invest in Cryptocurrencies? (Cont)</vt:lpstr>
      <vt:lpstr>Which Cryptocurrencies are Good Investments?</vt:lpstr>
      <vt:lpstr>Module 4: Utility Tokens</vt:lpstr>
      <vt:lpstr>Utility Tokens</vt:lpstr>
      <vt:lpstr>Token Types</vt:lpstr>
      <vt:lpstr>Security or Utility Token (Howey Test)</vt:lpstr>
      <vt:lpstr>Howey Test (Continued)</vt:lpstr>
      <vt:lpstr>Howey Test (Continued)</vt:lpstr>
      <vt:lpstr>Currency or Token (alt-coin)?</vt:lpstr>
      <vt:lpstr>Utility Tokens - Examples</vt:lpstr>
      <vt:lpstr>Governing Regulations</vt:lpstr>
      <vt:lpstr>More Regulated Uncertainty</vt:lpstr>
      <vt:lpstr>Module 5: Regulatory Framework</vt:lpstr>
      <vt:lpstr>Legal Framework</vt:lpstr>
      <vt:lpstr>Federal Law - Taxes for Individuals</vt:lpstr>
      <vt:lpstr>Federal Law - Taxes for Individuals (Cont)</vt:lpstr>
      <vt:lpstr>Federal Law  - Money Service Businesses</vt:lpstr>
      <vt:lpstr>Federal Law  - Money Service Businesses – Bitcoin Miners?</vt:lpstr>
      <vt:lpstr>Federal Law  - ICOs</vt:lpstr>
      <vt:lpstr>Federal Law  - ICOs – Requirements for ICO issuers</vt:lpstr>
      <vt:lpstr>Federal Law  - ICOs – Utility Tokens?</vt:lpstr>
      <vt:lpstr>State and Provincial Law</vt:lpstr>
      <vt:lpstr>Lesson 3 How Blockchain Technology Works</vt:lpstr>
      <vt:lpstr>Centralized vs Decentralized Ledgers  </vt:lpstr>
      <vt:lpstr>Pros &amp; Cons of Ledgers (Centralized v. Dist’d)</vt:lpstr>
      <vt:lpstr>Encryption</vt:lpstr>
      <vt:lpstr>Non-Repudiation</vt:lpstr>
      <vt:lpstr>Common Authentication Methods </vt:lpstr>
      <vt:lpstr>Consensus Algorithms:  Proof-Of-Work </vt:lpstr>
      <vt:lpstr>Other Consensus Algorithms</vt:lpstr>
      <vt:lpstr>What's in the Hash?</vt:lpstr>
      <vt:lpstr>Hash / Hash function </vt:lpstr>
      <vt:lpstr>Hash / Hash function</vt:lpstr>
      <vt:lpstr>Hash Function</vt:lpstr>
      <vt:lpstr>How Secure Is Hash a Encryption?</vt:lpstr>
      <vt:lpstr>Hexadecimal</vt:lpstr>
      <vt:lpstr>Hashes are Unique</vt:lpstr>
      <vt:lpstr>Hashes Only Go One Way</vt:lpstr>
      <vt:lpstr>Hashes are pattern-less</vt:lpstr>
      <vt:lpstr>Quick recap of the properties</vt:lpstr>
      <vt:lpstr>Hash and the Blockchain of a digital asset (coin)</vt:lpstr>
      <vt:lpstr>Hash and the Blockchain </vt:lpstr>
      <vt:lpstr>Now things start getting cool:</vt:lpstr>
      <vt:lpstr>Hashes and hashes can combine to form new hashes  </vt:lpstr>
      <vt:lpstr>What exactly does “blending” the hashes do?</vt:lpstr>
      <vt:lpstr>What exactly does “blending” the hashes do?</vt:lpstr>
      <vt:lpstr>Security </vt:lpstr>
      <vt:lpstr>For you visual learners</vt:lpstr>
      <vt:lpstr>Purpose of previous hash</vt:lpstr>
      <vt:lpstr>Picture of how it all fits together</vt:lpstr>
      <vt:lpstr>The Transaction Database</vt:lpstr>
      <vt:lpstr>Prerequisite:  All computers have the same copy</vt:lpstr>
      <vt:lpstr>Consensus</vt:lpstr>
      <vt:lpstr>Consensus</vt:lpstr>
      <vt:lpstr>Consensus</vt:lpstr>
      <vt:lpstr>Algorithm - Hack Proof</vt:lpstr>
      <vt:lpstr>But Wait, </vt:lpstr>
      <vt:lpstr>Tangle</vt:lpstr>
      <vt:lpstr>Blockchain Attributes</vt:lpstr>
      <vt:lpstr>Why It Matters</vt:lpstr>
      <vt:lpstr>Blockchain Benefits &amp; Risks</vt:lpstr>
      <vt:lpstr>Lesson 4 Blockchain</vt:lpstr>
      <vt:lpstr>Blockchain Use Cases</vt:lpstr>
      <vt:lpstr>Blockchain Use Cases (Cont)</vt:lpstr>
      <vt:lpstr>Identity Management Use Cases</vt:lpstr>
      <vt:lpstr>Identity Management - 1</vt:lpstr>
      <vt:lpstr>Identity Management – 2 (What Makes an Identity Profile)</vt:lpstr>
      <vt:lpstr>Identity Management - 3</vt:lpstr>
      <vt:lpstr>Identity Management </vt:lpstr>
      <vt:lpstr>Lesson 5 Real-world Use Case </vt:lpstr>
      <vt:lpstr>Blockchain Use Cases in Every Industry, Everywhere</vt:lpstr>
      <vt:lpstr>Healthcare Blockchain Use Cases</vt:lpstr>
      <vt:lpstr>PowerPoint Presentation</vt:lpstr>
      <vt:lpstr>PowerPoint Presentation</vt:lpstr>
      <vt:lpstr>Genomic Research &amp; Use on a Blockchain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Use Cases Include:</vt:lpstr>
      <vt:lpstr>Lesson 6 Introduction to Smart Contracts</vt:lpstr>
      <vt:lpstr>Ethereum</vt:lpstr>
      <vt:lpstr>Smart Contracts (Ethereum)  </vt:lpstr>
      <vt:lpstr>Smart Contracts (Ethereum)</vt:lpstr>
      <vt:lpstr>Smart Contracts (Ethereum)</vt:lpstr>
      <vt:lpstr>Smart Contracts (Ethereum)</vt:lpstr>
      <vt:lpstr>Smart Contracts (Ethereum)</vt:lpstr>
      <vt:lpstr>Ethereum</vt:lpstr>
      <vt:lpstr>Use Cases (Ether) Vocab</vt:lpstr>
      <vt:lpstr>Use Cases (Ether)</vt:lpstr>
      <vt:lpstr>Complementary Technologies</vt:lpstr>
      <vt:lpstr>Lesson 7 Data Storage &amp; Blockchain</vt:lpstr>
      <vt:lpstr>Data Storage</vt:lpstr>
      <vt:lpstr>Data Storage</vt:lpstr>
      <vt:lpstr>Data Storage </vt:lpstr>
      <vt:lpstr>This is a Fast-Moving Train</vt:lpstr>
      <vt:lpstr>Don’t Take the Journey Alone</vt:lpstr>
      <vt:lpstr>Resources</vt:lpstr>
      <vt:lpstr>GBA Chapter Locations</vt:lpstr>
      <vt:lpstr>GBA Working Groups</vt:lpstr>
      <vt:lpstr>GBA Professional Networking Platform</vt:lpstr>
      <vt:lpstr>Looking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Government Blockchain Association (GBA) Blockchain Foundations for Healthcare Certified Course</dc:title>
  <dc:creator>Kathy Dache</dc:creator>
  <cp:lastModifiedBy>Kathy Dache</cp:lastModifiedBy>
  <cp:revision>2</cp:revision>
  <dcterms:created xsi:type="dcterms:W3CDTF">2018-12-17T09:07:32Z</dcterms:created>
  <dcterms:modified xsi:type="dcterms:W3CDTF">2018-12-17T09:11:42Z</dcterms:modified>
</cp:coreProperties>
</file>