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5"/>
  </p:notesMasterIdLst>
  <p:handoutMasterIdLst>
    <p:handoutMasterId r:id="rId36"/>
  </p:handoutMasterIdLst>
  <p:sldIdLst>
    <p:sldId id="256" r:id="rId2"/>
    <p:sldId id="536" r:id="rId3"/>
    <p:sldId id="572" r:id="rId4"/>
    <p:sldId id="538" r:id="rId5"/>
    <p:sldId id="460" r:id="rId6"/>
    <p:sldId id="573" r:id="rId7"/>
    <p:sldId id="539" r:id="rId8"/>
    <p:sldId id="526" r:id="rId9"/>
    <p:sldId id="578" r:id="rId10"/>
    <p:sldId id="615" r:id="rId11"/>
    <p:sldId id="523" r:id="rId12"/>
    <p:sldId id="574" r:id="rId13"/>
    <p:sldId id="609" r:id="rId14"/>
    <p:sldId id="610" r:id="rId15"/>
    <p:sldId id="616" r:id="rId16"/>
    <p:sldId id="576" r:id="rId17"/>
    <p:sldId id="614" r:id="rId18"/>
    <p:sldId id="461" r:id="rId19"/>
    <p:sldId id="577" r:id="rId20"/>
    <p:sldId id="617" r:id="rId21"/>
    <p:sldId id="582" r:id="rId22"/>
    <p:sldId id="579" r:id="rId23"/>
    <p:sldId id="581" r:id="rId24"/>
    <p:sldId id="584" r:id="rId25"/>
    <p:sldId id="593" r:id="rId26"/>
    <p:sldId id="586" r:id="rId27"/>
    <p:sldId id="580" r:id="rId28"/>
    <p:sldId id="587" r:id="rId29"/>
    <p:sldId id="590" r:id="rId30"/>
    <p:sldId id="447" r:id="rId31"/>
    <p:sldId id="435" r:id="rId32"/>
    <p:sldId id="612" r:id="rId33"/>
    <p:sldId id="613" r:id="rId34"/>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Dache" initials="KD"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57C"/>
    <a:srgbClr val="2A399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5BF0756-E770-41A9-95E1-1E6C8DEC1DFE}">
  <a:tblStyle styleId="{E5BF0756-E770-41A9-95E1-1E6C8DEC1DF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9" autoAdjust="0"/>
    <p:restoredTop sz="69022" autoAdjust="0"/>
  </p:normalViewPr>
  <p:slideViewPr>
    <p:cSldViewPr snapToGrid="0">
      <p:cViewPr varScale="1">
        <p:scale>
          <a:sx n="76" d="100"/>
          <a:sy n="76" d="100"/>
        </p:scale>
        <p:origin x="-192" y="-104"/>
      </p:cViewPr>
      <p:guideLst>
        <p:guide orient="horz" pos="1620"/>
        <p:guide pos="2880"/>
      </p:guideLst>
    </p:cSldViewPr>
  </p:slideViewPr>
  <p:outlineViewPr>
    <p:cViewPr>
      <p:scale>
        <a:sx n="33" d="100"/>
        <a:sy n="33" d="100"/>
      </p:scale>
      <p:origin x="0" y="-99744"/>
    </p:cViewPr>
  </p:outlineViewPr>
  <p:notesTextViewPr>
    <p:cViewPr>
      <p:scale>
        <a:sx n="1" d="1"/>
        <a:sy n="1" d="1"/>
      </p:scale>
      <p:origin x="0" y="0"/>
    </p:cViewPr>
  </p:notesTextViewPr>
  <p:sorterViewPr>
    <p:cViewPr>
      <p:scale>
        <a:sx n="120" d="100"/>
        <a:sy n="120" d="100"/>
      </p:scale>
      <p:origin x="0" y="0"/>
    </p:cViewPr>
  </p:sorterViewPr>
  <p:notesViewPr>
    <p:cSldViewPr snapToGrid="0">
      <p:cViewPr>
        <p:scale>
          <a:sx n="110" d="100"/>
          <a:sy n="110" d="100"/>
        </p:scale>
        <p:origin x="3108" y="-76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189755E-244F-49C7-92E3-573F06CECCF3}" type="datetimeFigureOut">
              <a:rPr lang="en-US" smtClean="0"/>
              <a:t>3/6/19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7CE21F8-02CB-47EB-B106-A94BD5E8146A}" type="slidenum">
              <a:rPr lang="en-US" smtClean="0"/>
              <a:t>‹#›</a:t>
            </a:fld>
            <a:endParaRPr lang="en-US"/>
          </a:p>
        </p:txBody>
      </p:sp>
    </p:spTree>
    <p:extLst>
      <p:ext uri="{BB962C8B-B14F-4D97-AF65-F5344CB8AC3E}">
        <p14:creationId xmlns:p14="http://schemas.microsoft.com/office/powerpoint/2010/main" val="2938073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extLst>
      <p:ext uri="{BB962C8B-B14F-4D97-AF65-F5344CB8AC3E}">
        <p14:creationId xmlns:p14="http://schemas.microsoft.com/office/powerpoint/2010/main" val="39390276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dirty="0"/>
          </a:p>
        </p:txBody>
      </p:sp>
    </p:spTree>
    <p:extLst>
      <p:ext uri="{BB962C8B-B14F-4D97-AF65-F5344CB8AC3E}">
        <p14:creationId xmlns:p14="http://schemas.microsoft.com/office/powerpoint/2010/main" val="26615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a:t>Interest in blockchain technology developed after the launch of </a:t>
            </a:r>
            <a:r>
              <a:rPr lang="en-US" b="1" i="1" dirty="0"/>
              <a:t>Bitcoin</a:t>
            </a:r>
            <a:r>
              <a:rPr lang="en-US" dirty="0"/>
              <a:t> by Satoshi Nakamoto in 2009. Bitcoin utilizes a blockchain as a transaction ledger to securely record transfers of bitcoins from one party to another.</a:t>
            </a:r>
          </a:p>
          <a:p>
            <a:r>
              <a:rPr lang="en-US" dirty="0"/>
              <a:t> </a:t>
            </a:r>
          </a:p>
          <a:p>
            <a:pPr marL="302066" indent="-302066">
              <a:buFont typeface="Arial" panose="020B0604020202020204" pitchFamily="34" charset="0"/>
              <a:buChar char="•"/>
            </a:pPr>
            <a:r>
              <a:rPr lang="en-US" dirty="0"/>
              <a:t>However, Nakamoto’s original paper does not mention the term ‘blockchain’, which first appears as ’block chain’ in a comment in the original Bitcoin client C++ source code. </a:t>
            </a:r>
          </a:p>
          <a:p>
            <a:pPr marL="302066" indent="-302066">
              <a:buFont typeface="Arial" panose="020B0604020202020204" pitchFamily="34" charset="0"/>
              <a:buChar char="•"/>
            </a:pPr>
            <a:endParaRPr lang="en-US" sz="800" dirty="0"/>
          </a:p>
          <a:p>
            <a:pPr marL="302066" indent="-302066">
              <a:buFont typeface="Arial" panose="020B0604020202020204" pitchFamily="34" charset="0"/>
              <a:buChar char="•"/>
            </a:pPr>
            <a:r>
              <a:rPr lang="en-US" dirty="0"/>
              <a:t>The paper focused on Bitcoin as an alternative currency and store of value, with much less attention given to the many different ‘non-currency’ uses of blockchain technology (e.g., serving as a voting system). </a:t>
            </a:r>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5" name="Shape 422"/>
          <p:cNvSpPr>
            <a:spLocks noGrp="1" noRot="1" noChangeAspect="1" noTextEdit="1"/>
          </p:cNvSpPr>
          <p:nvPr>
            <p:ph type="sldImg" idx="2"/>
          </p:nvPr>
        </p:nvSpPr>
        <p:spPr>
          <a:noFill/>
        </p:spPr>
      </p:sp>
      <p:sp>
        <p:nvSpPr>
          <p:cNvPr id="180226" name="Shape 42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buSzPct val="25000"/>
            </a:pPr>
            <a:r>
              <a:rPr lang="en-US" sz="1200" dirty="0" smtClean="0">
                <a:latin typeface="Arial" charset="0"/>
              </a:rPr>
              <a:t>The block is step 5 in the diagram</a:t>
            </a:r>
            <a:endParaRPr lang="en-US" sz="12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a:t>Interest in blockchain technology developed after the launch of </a:t>
            </a:r>
            <a:r>
              <a:rPr lang="en-US" b="1" i="1" dirty="0"/>
              <a:t>Bitcoin</a:t>
            </a:r>
            <a:r>
              <a:rPr lang="en-US" dirty="0"/>
              <a:t> by Satoshi Nakamoto in 2009. Bitcoin utilizes a blockchain as a transaction ledger to securely record transfers of bitcoins from one party to another.</a:t>
            </a:r>
          </a:p>
          <a:p>
            <a:r>
              <a:rPr lang="en-US" dirty="0"/>
              <a:t> </a:t>
            </a:r>
          </a:p>
          <a:p>
            <a:pPr marL="302066" indent="-302066">
              <a:buFont typeface="Arial" panose="020B0604020202020204" pitchFamily="34" charset="0"/>
              <a:buChar char="•"/>
            </a:pPr>
            <a:r>
              <a:rPr lang="en-US" dirty="0"/>
              <a:t>However, Nakamoto’s original paper does not mention the term ‘blockchain’, which first appears as ’block chain’ in a comment in the original Bitcoin client C++ source code. </a:t>
            </a:r>
          </a:p>
          <a:p>
            <a:pPr marL="302066" indent="-302066">
              <a:buFont typeface="Arial" panose="020B0604020202020204" pitchFamily="34" charset="0"/>
              <a:buChar char="•"/>
            </a:pPr>
            <a:endParaRPr lang="en-US" sz="800" dirty="0"/>
          </a:p>
          <a:p>
            <a:pPr marL="302066" indent="-302066">
              <a:buFont typeface="Arial" panose="020B0604020202020204" pitchFamily="34" charset="0"/>
              <a:buChar char="•"/>
            </a:pPr>
            <a:r>
              <a:rPr lang="en-US" dirty="0"/>
              <a:t>The paper focused on Bitcoin as an alternative currency and store of value, with much less attention given to the many different ‘non-currency’ uses of blockchain technology (e.g., serving as a voting system). </a:t>
            </a:r>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1" name="Shape 413"/>
          <p:cNvSpPr>
            <a:spLocks noGrp="1" noRot="1" noChangeAspect="1" noTextEdit="1"/>
          </p:cNvSpPr>
          <p:nvPr>
            <p:ph type="sldImg" idx="2"/>
          </p:nvPr>
        </p:nvSpPr>
        <p:spPr>
          <a:noFill/>
          <a:ln>
            <a:headEnd/>
            <a:tailEnd/>
          </a:ln>
        </p:spPr>
      </p:sp>
      <p:sp>
        <p:nvSpPr>
          <p:cNvPr id="179202" name="Shape 41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Ethereum expanded the use of the blockchain</a:t>
            </a:r>
            <a:r>
              <a:rPr lang="en-US" baseline="0" dirty="0" smtClean="0"/>
              <a:t> beyond financial transactions</a:t>
            </a:r>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7" name="Shape 111"/>
          <p:cNvSpPr>
            <a:spLocks noGrp="1" noRot="1" noChangeAspect="1" noTextEdit="1"/>
          </p:cNvSpPr>
          <p:nvPr>
            <p:ph type="sldImg" idx="2"/>
          </p:nvPr>
        </p:nvSpPr>
        <p:spPr>
          <a:noFill/>
        </p:spPr>
      </p:sp>
      <p:sp>
        <p:nvSpPr>
          <p:cNvPr id="183298" name="Shape 11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buSzPct val="25000"/>
            </a:pPr>
            <a:r>
              <a:rPr lang="en-US" sz="1200" dirty="0" smtClean="0">
                <a:latin typeface="Arial" charset="0"/>
              </a:rPr>
              <a:t>These terms</a:t>
            </a:r>
            <a:r>
              <a:rPr lang="en-US" sz="1200" baseline="0" dirty="0" smtClean="0">
                <a:latin typeface="Arial" charset="0"/>
              </a:rPr>
              <a:t> were not in the Bitcoin White Paper but they were an important part of the Ethereum White paper.</a:t>
            </a:r>
            <a:endParaRPr lang="en-US" sz="12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40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smtClean="0"/>
              <a:t>. </a:t>
            </a:r>
            <a:endParaRPr lang="en-US" dirty="0"/>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These were mentioned</a:t>
            </a:r>
            <a:r>
              <a:rPr lang="en-US" baseline="0" dirty="0" smtClean="0"/>
              <a:t> in the Ethereum White Paper</a:t>
            </a:r>
          </a:p>
          <a:p>
            <a:endParaRPr lang="en-US" dirty="0" smtClean="0"/>
          </a:p>
          <a:p>
            <a:r>
              <a:rPr lang="en-US" dirty="0" smtClean="0"/>
              <a:t>Public </a:t>
            </a:r>
            <a:endParaRPr lang="en-US" dirty="0" smtClean="0"/>
          </a:p>
          <a:p>
            <a:endParaRPr lang="en-US" dirty="0" smtClean="0"/>
          </a:p>
          <a:p>
            <a:r>
              <a:rPr lang="en-US" dirty="0" smtClean="0"/>
              <a:t>Hybrid</a:t>
            </a:r>
          </a:p>
          <a:p>
            <a:endParaRPr lang="en-US" dirty="0" smtClean="0"/>
          </a:p>
          <a:p>
            <a:r>
              <a:rPr lang="en-US" dirty="0" smtClean="0"/>
              <a:t>Private</a:t>
            </a:r>
            <a:r>
              <a:rPr lang="en-US" baseline="0" dirty="0" smtClean="0"/>
              <a:t> </a:t>
            </a:r>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Public</a:t>
            </a:r>
          </a:p>
          <a:p>
            <a:endParaRPr lang="en-US" dirty="0" smtClean="0"/>
          </a:p>
          <a:p>
            <a:r>
              <a:rPr lang="en-US" dirty="0" smtClean="0"/>
              <a:t>Hybrid</a:t>
            </a:r>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List examples:</a:t>
            </a:r>
            <a:r>
              <a:rPr lang="en-US" baseline="0" dirty="0" smtClean="0"/>
              <a:t> </a:t>
            </a:r>
          </a:p>
          <a:p>
            <a:endParaRPr lang="en-US" baseline="0" dirty="0" smtClean="0"/>
          </a:p>
          <a:p>
            <a:r>
              <a:rPr lang="en-US" baseline="0" dirty="0" smtClean="0"/>
              <a:t>Transition </a:t>
            </a:r>
            <a:r>
              <a:rPr lang="mr-IN" baseline="0" dirty="0" smtClean="0"/>
              <a:t>–</a:t>
            </a:r>
            <a:r>
              <a:rPr lang="en-US" baseline="0" dirty="0" smtClean="0"/>
              <a:t> This completes the blockchain basics. Now let’s look at some of the facts and myths about the blockchain</a:t>
            </a:r>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40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r>
              <a:rPr lang="en-US" sz="1200" dirty="0" smtClean="0"/>
              <a:t>In order to understand</a:t>
            </a:r>
            <a:r>
              <a:rPr lang="en-US" sz="1200" baseline="0" dirty="0" smtClean="0"/>
              <a:t> the importance of Bitcoin as a currency, one must understand the role of money on our society. </a:t>
            </a:r>
            <a:endParaRPr sz="1200" dirty="0"/>
          </a:p>
        </p:txBody>
      </p:sp>
    </p:spTree>
    <p:extLst>
      <p:ext uri="{BB962C8B-B14F-4D97-AF65-F5344CB8AC3E}">
        <p14:creationId xmlns:p14="http://schemas.microsoft.com/office/powerpoint/2010/main" val="346305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a:t>Interest in blockchain technology developed after the launch of </a:t>
            </a:r>
            <a:r>
              <a:rPr lang="en-US" b="1" i="1" dirty="0"/>
              <a:t>Bitcoin</a:t>
            </a:r>
            <a:r>
              <a:rPr lang="en-US" dirty="0"/>
              <a:t> by Satoshi Nakamoto in 2009. Bitcoin utilizes a blockchain as a transaction ledger to securely record transfers of bitcoins from one party to another.</a:t>
            </a:r>
          </a:p>
          <a:p>
            <a:r>
              <a:rPr lang="en-US" dirty="0"/>
              <a:t> </a:t>
            </a:r>
          </a:p>
          <a:p>
            <a:pPr marL="302066" indent="-302066">
              <a:buFont typeface="Arial" panose="020B0604020202020204" pitchFamily="34" charset="0"/>
              <a:buChar char="•"/>
            </a:pPr>
            <a:r>
              <a:rPr lang="en-US" dirty="0"/>
              <a:t>However, Nakamoto’s original paper does not mention the term ‘blockchain’, which first appears as ’block chain’ in a comment in the original Bitcoin client C++ source code. </a:t>
            </a:r>
          </a:p>
          <a:p>
            <a:pPr marL="302066" indent="-302066">
              <a:buFont typeface="Arial" panose="020B0604020202020204" pitchFamily="34" charset="0"/>
              <a:buChar char="•"/>
            </a:pPr>
            <a:endParaRPr lang="en-US" sz="800" dirty="0"/>
          </a:p>
          <a:p>
            <a:pPr marL="302066" indent="-302066">
              <a:buFont typeface="Arial" panose="020B0604020202020204" pitchFamily="34" charset="0"/>
              <a:buChar char="•"/>
            </a:pPr>
            <a:r>
              <a:rPr lang="en-US" dirty="0"/>
              <a:t>The paper focused on Bitcoin as an alternative currency and store of value, with much less attention given to the many different ‘non-currency’ uses of blockchain technology (e.g., serving as a voting system). </a:t>
            </a:r>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a:t>Interest in blockchain technology developed after the launch of </a:t>
            </a:r>
            <a:r>
              <a:rPr lang="en-US" b="1" i="1" dirty="0"/>
              <a:t>Bitcoin</a:t>
            </a:r>
            <a:r>
              <a:rPr lang="en-US" dirty="0"/>
              <a:t> by Satoshi Nakamoto in 2009. Bitcoin utilizes a blockchain as a transaction ledger to securely record transfers of bitcoins from one party to another.</a:t>
            </a:r>
          </a:p>
          <a:p>
            <a:r>
              <a:rPr lang="en-US" dirty="0"/>
              <a:t> </a:t>
            </a:r>
          </a:p>
          <a:p>
            <a:pPr marL="302066" indent="-302066">
              <a:buFont typeface="Arial" panose="020B0604020202020204" pitchFamily="34" charset="0"/>
              <a:buChar char="•"/>
            </a:pPr>
            <a:r>
              <a:rPr lang="en-US" dirty="0"/>
              <a:t>However, Nakamoto’s original paper does not mention the term ‘blockchain’, which first appears as ’block chain’ in a comment in the original Bitcoin client C++ source code. </a:t>
            </a:r>
          </a:p>
          <a:p>
            <a:pPr marL="302066" indent="-302066">
              <a:buFont typeface="Arial" panose="020B0604020202020204" pitchFamily="34" charset="0"/>
              <a:buChar char="•"/>
            </a:pPr>
            <a:endParaRPr lang="en-US" sz="800" dirty="0"/>
          </a:p>
          <a:p>
            <a:pPr marL="302066" indent="-302066">
              <a:buFont typeface="Arial" panose="020B0604020202020204" pitchFamily="34" charset="0"/>
              <a:buChar char="•"/>
            </a:pPr>
            <a:r>
              <a:rPr lang="en-US" dirty="0"/>
              <a:t>The paper focused on Bitcoin as an alternative currency and store of value, with much less attention given to the many different ‘non-currency’ uses of blockchain technology (e.g., serving as a voting system). </a:t>
            </a:r>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a:buFont typeface="Arial" panose="020B0604020202020204" pitchFamily="34" charset="0"/>
              <a:buChar char="•"/>
            </a:pPr>
            <a:r>
              <a:rPr lang="en-US" dirty="0"/>
              <a:t>Interest in blockchain technology developed after the launch of </a:t>
            </a:r>
            <a:r>
              <a:rPr lang="en-US" b="1" i="1" dirty="0"/>
              <a:t>Bitcoin</a:t>
            </a:r>
            <a:r>
              <a:rPr lang="en-US" dirty="0"/>
              <a:t> by Satoshi Nakamoto in 2009. Bitcoin utilizes a blockchain as a transaction ledger to securely record transfers of bitcoins from one party to another.</a:t>
            </a:r>
          </a:p>
          <a:p>
            <a:r>
              <a:rPr lang="en-US" dirty="0"/>
              <a:t> </a:t>
            </a:r>
          </a:p>
          <a:p>
            <a:pPr marL="302066" indent="-302066">
              <a:buFont typeface="Arial" panose="020B0604020202020204" pitchFamily="34" charset="0"/>
              <a:buChar char="•"/>
            </a:pPr>
            <a:r>
              <a:rPr lang="en-US" dirty="0"/>
              <a:t>However, Nakamoto’s original paper does not mention the term ‘blockchain’, which first appears as ’block chain’ in a comment in the original Bitcoin client C++ source code. </a:t>
            </a:r>
          </a:p>
          <a:p>
            <a:pPr marL="302066" indent="-302066">
              <a:buFont typeface="Arial" panose="020B0604020202020204" pitchFamily="34" charset="0"/>
              <a:buChar char="•"/>
            </a:pPr>
            <a:endParaRPr lang="en-US" sz="800" dirty="0"/>
          </a:p>
          <a:p>
            <a:pPr marL="302066" indent="-302066">
              <a:buFont typeface="Arial" panose="020B0604020202020204" pitchFamily="34" charset="0"/>
              <a:buChar char="•"/>
            </a:pPr>
            <a:r>
              <a:rPr lang="en-US" dirty="0"/>
              <a:t>The paper focused on Bitcoin as an alternative currency and store of value, with much less attention given to the many different ‘non-currency’ uses of blockchain technology (e.g., serving as a voting system). </a:t>
            </a:r>
          </a:p>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lumMod val="85000"/>
          </a:schemeClr>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3"/>
            <a:ext cx="3045625" cy="2030571"/>
            <a:chOff x="6098378" y="3"/>
            <a:chExt cx="3045625" cy="2030571"/>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flipH="1">
              <a:off x="7113463" y="3"/>
              <a:ext cx="1015200" cy="1015200"/>
            </a:xfrm>
            <a:prstGeom prst="rtTriangl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rot="10800000" flipH="1">
              <a:off x="7113588" y="105"/>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p:nvPr/>
          </p:nvSpPr>
          <p:spPr>
            <a:xfrm rot="10800000">
              <a:off x="6098378" y="95"/>
              <a:ext cx="1015200" cy="1015200"/>
            </a:xfrm>
            <a:prstGeom prst="rtTriangle">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p:nvPr/>
          </p:nvSpPr>
          <p:spPr>
            <a:xfrm rot="10800000">
              <a:off x="8128789" y="1015374"/>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6" name="Shape 16"/>
          <p:cNvSpPr txBox="1">
            <a:spLocks noGrp="1"/>
          </p:cNvSpPr>
          <p:nvPr>
            <p:ph type="ctrTitle"/>
          </p:nvPr>
        </p:nvSpPr>
        <p:spPr>
          <a:xfrm>
            <a:off x="598100" y="1775222"/>
            <a:ext cx="8222100" cy="838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200" b="0" i="0" u="none" strike="noStrike" cap="none">
                <a:solidFill>
                  <a:srgbClr val="24457C"/>
                </a:solidFill>
                <a:latin typeface="Roboto"/>
                <a:ea typeface="Roboto"/>
                <a:cs typeface="Roboto"/>
                <a:sym typeface="Roboto"/>
              </a:defRPr>
            </a:lvl1pPr>
            <a:lvl2pPr lvl="1" indent="0">
              <a:spcBef>
                <a:spcPts val="0"/>
              </a:spcBef>
              <a:buClr>
                <a:schemeClr val="lt1"/>
              </a:buClr>
              <a:buFont typeface="Roboto"/>
              <a:buNone/>
              <a:defRPr sz="4200">
                <a:solidFill>
                  <a:schemeClr val="lt1"/>
                </a:solidFill>
                <a:latin typeface="Roboto"/>
                <a:ea typeface="Roboto"/>
                <a:cs typeface="Roboto"/>
                <a:sym typeface="Roboto"/>
              </a:defRPr>
            </a:lvl2pPr>
            <a:lvl3pPr lvl="2" indent="0">
              <a:spcBef>
                <a:spcPts val="0"/>
              </a:spcBef>
              <a:buClr>
                <a:schemeClr val="lt1"/>
              </a:buClr>
              <a:buFont typeface="Roboto"/>
              <a:buNone/>
              <a:defRPr sz="4200">
                <a:solidFill>
                  <a:schemeClr val="lt1"/>
                </a:solidFill>
                <a:latin typeface="Roboto"/>
                <a:ea typeface="Roboto"/>
                <a:cs typeface="Roboto"/>
                <a:sym typeface="Roboto"/>
              </a:defRPr>
            </a:lvl3pPr>
            <a:lvl4pPr lvl="3" indent="0">
              <a:spcBef>
                <a:spcPts val="0"/>
              </a:spcBef>
              <a:buClr>
                <a:schemeClr val="lt1"/>
              </a:buClr>
              <a:buFont typeface="Roboto"/>
              <a:buNone/>
              <a:defRPr sz="4200">
                <a:solidFill>
                  <a:schemeClr val="lt1"/>
                </a:solidFill>
                <a:latin typeface="Roboto"/>
                <a:ea typeface="Roboto"/>
                <a:cs typeface="Roboto"/>
                <a:sym typeface="Roboto"/>
              </a:defRPr>
            </a:lvl4pPr>
            <a:lvl5pPr lvl="4" indent="0">
              <a:spcBef>
                <a:spcPts val="0"/>
              </a:spcBef>
              <a:buClr>
                <a:schemeClr val="lt1"/>
              </a:buClr>
              <a:buFont typeface="Roboto"/>
              <a:buNone/>
              <a:defRPr sz="4200">
                <a:solidFill>
                  <a:schemeClr val="lt1"/>
                </a:solidFill>
                <a:latin typeface="Roboto"/>
                <a:ea typeface="Roboto"/>
                <a:cs typeface="Roboto"/>
                <a:sym typeface="Roboto"/>
              </a:defRPr>
            </a:lvl5pPr>
            <a:lvl6pPr lvl="5" indent="0">
              <a:spcBef>
                <a:spcPts val="0"/>
              </a:spcBef>
              <a:buClr>
                <a:schemeClr val="lt1"/>
              </a:buClr>
              <a:buFont typeface="Roboto"/>
              <a:buNone/>
              <a:defRPr sz="4200">
                <a:solidFill>
                  <a:schemeClr val="lt1"/>
                </a:solidFill>
                <a:latin typeface="Roboto"/>
                <a:ea typeface="Roboto"/>
                <a:cs typeface="Roboto"/>
                <a:sym typeface="Roboto"/>
              </a:defRPr>
            </a:lvl6pPr>
            <a:lvl7pPr lvl="6" indent="0">
              <a:spcBef>
                <a:spcPts val="0"/>
              </a:spcBef>
              <a:buClr>
                <a:schemeClr val="lt1"/>
              </a:buClr>
              <a:buFont typeface="Roboto"/>
              <a:buNone/>
              <a:defRPr sz="4200">
                <a:solidFill>
                  <a:schemeClr val="lt1"/>
                </a:solidFill>
                <a:latin typeface="Roboto"/>
                <a:ea typeface="Roboto"/>
                <a:cs typeface="Roboto"/>
                <a:sym typeface="Roboto"/>
              </a:defRPr>
            </a:lvl7pPr>
            <a:lvl8pPr lvl="7" indent="0">
              <a:spcBef>
                <a:spcPts val="0"/>
              </a:spcBef>
              <a:buClr>
                <a:schemeClr val="lt1"/>
              </a:buClr>
              <a:buFont typeface="Roboto"/>
              <a:buNone/>
              <a:defRPr sz="4200">
                <a:solidFill>
                  <a:schemeClr val="lt1"/>
                </a:solidFill>
                <a:latin typeface="Roboto"/>
                <a:ea typeface="Roboto"/>
                <a:cs typeface="Roboto"/>
                <a:sym typeface="Roboto"/>
              </a:defRPr>
            </a:lvl8pPr>
            <a:lvl9pPr lvl="8" indent="0">
              <a:spcBef>
                <a:spcPts val="0"/>
              </a:spcBef>
              <a:buClr>
                <a:schemeClr val="lt1"/>
              </a:buClr>
              <a:buFont typeface="Roboto"/>
              <a:buNone/>
              <a:defRPr sz="4200">
                <a:solidFill>
                  <a:schemeClr val="lt1"/>
                </a:solidFill>
                <a:latin typeface="Roboto"/>
                <a:ea typeface="Roboto"/>
                <a:cs typeface="Roboto"/>
                <a:sym typeface="Roboto"/>
              </a:defRPr>
            </a:lvl9pPr>
          </a:lstStyle>
          <a:p>
            <a:endParaRPr/>
          </a:p>
        </p:txBody>
      </p:sp>
      <p:sp>
        <p:nvSpPr>
          <p:cNvPr id="17" name="Shape 17"/>
          <p:cNvSpPr txBox="1">
            <a:spLocks noGrp="1"/>
          </p:cNvSpPr>
          <p:nvPr>
            <p:ph type="subTitle" idx="1"/>
          </p:nvPr>
        </p:nvSpPr>
        <p:spPr>
          <a:xfrm>
            <a:off x="598087" y="2715911"/>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2100" b="0" i="0" u="none" strike="noStrike" cap="none">
                <a:solidFill>
                  <a:srgbClr val="24457C"/>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9pPr>
          </a:lstStyle>
          <a:p>
            <a:endParaRPr dirty="0"/>
          </a:p>
        </p:txBody>
      </p:sp>
      <p:sp>
        <p:nvSpPr>
          <p:cNvPr id="18" name="Shape 1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xmlns="" id="{9D7BEBB1-3E59-443C-A872-35FA849677AC}"/>
              </a:ext>
            </a:extLst>
          </p:cNvPr>
          <p:cNvSpPr txBox="1"/>
          <p:nvPr userDrawn="1"/>
        </p:nvSpPr>
        <p:spPr>
          <a:xfrm>
            <a:off x="285345" y="4651189"/>
            <a:ext cx="693907" cy="307777"/>
          </a:xfrm>
          <a:prstGeom prst="rect">
            <a:avLst/>
          </a:prstGeom>
          <a:noFill/>
        </p:spPr>
        <p:txBody>
          <a:bodyPr wrap="square" rtlCol="0">
            <a:spAutoFit/>
          </a:bodyPr>
          <a:lstStyle/>
          <a:p>
            <a:r>
              <a:rPr lang="en-US" dirty="0" smtClean="0">
                <a:solidFill>
                  <a:srgbClr val="24457C"/>
                </a:solidFill>
              </a:rPr>
              <a:t>V2.0</a:t>
            </a:r>
            <a:endParaRPr lang="en-US" dirty="0">
              <a:solidFill>
                <a:srgbClr val="24457C"/>
              </a:solidFill>
            </a:endParaRPr>
          </a:p>
        </p:txBody>
      </p:sp>
      <p:pic>
        <p:nvPicPr>
          <p:cNvPr id="19" name="Picture 2" descr="https://gbaglobal.org/gba-marcom/logos/blue_logo/GBA-logo_blue_02.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3" y="172365"/>
            <a:ext cx="3440098" cy="1222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6" name="Shape 26"/>
          <p:cNvSpPr txBox="1">
            <a:spLocks noGrp="1"/>
          </p:cNvSpPr>
          <p:nvPr>
            <p:ph type="title"/>
          </p:nvPr>
        </p:nvSpPr>
        <p:spPr>
          <a:xfrm>
            <a:off x="311701" y="410000"/>
            <a:ext cx="6582586" cy="607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3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3000">
                <a:solidFill>
                  <a:schemeClr val="dk1"/>
                </a:solidFill>
                <a:latin typeface="Roboto"/>
                <a:ea typeface="Roboto"/>
                <a:cs typeface="Roboto"/>
                <a:sym typeface="Roboto"/>
              </a:defRPr>
            </a:lvl2pPr>
            <a:lvl3pPr lvl="2" indent="0">
              <a:spcBef>
                <a:spcPts val="0"/>
              </a:spcBef>
              <a:buClr>
                <a:schemeClr val="dk1"/>
              </a:buClr>
              <a:buFont typeface="Roboto"/>
              <a:buNone/>
              <a:defRPr sz="3000">
                <a:solidFill>
                  <a:schemeClr val="dk1"/>
                </a:solidFill>
                <a:latin typeface="Roboto"/>
                <a:ea typeface="Roboto"/>
                <a:cs typeface="Roboto"/>
                <a:sym typeface="Roboto"/>
              </a:defRPr>
            </a:lvl3pPr>
            <a:lvl4pPr lvl="3" indent="0">
              <a:spcBef>
                <a:spcPts val="0"/>
              </a:spcBef>
              <a:buClr>
                <a:schemeClr val="dk1"/>
              </a:buClr>
              <a:buFont typeface="Roboto"/>
              <a:buNone/>
              <a:defRPr sz="3000">
                <a:solidFill>
                  <a:schemeClr val="dk1"/>
                </a:solidFill>
                <a:latin typeface="Roboto"/>
                <a:ea typeface="Roboto"/>
                <a:cs typeface="Roboto"/>
                <a:sym typeface="Roboto"/>
              </a:defRPr>
            </a:lvl4pPr>
            <a:lvl5pPr lvl="4" indent="0">
              <a:spcBef>
                <a:spcPts val="0"/>
              </a:spcBef>
              <a:buClr>
                <a:schemeClr val="dk1"/>
              </a:buClr>
              <a:buFont typeface="Roboto"/>
              <a:buNone/>
              <a:defRPr sz="3000">
                <a:solidFill>
                  <a:schemeClr val="dk1"/>
                </a:solidFill>
                <a:latin typeface="Roboto"/>
                <a:ea typeface="Roboto"/>
                <a:cs typeface="Roboto"/>
                <a:sym typeface="Roboto"/>
              </a:defRPr>
            </a:lvl5pPr>
            <a:lvl6pPr lvl="5" indent="0">
              <a:spcBef>
                <a:spcPts val="0"/>
              </a:spcBef>
              <a:buClr>
                <a:schemeClr val="dk1"/>
              </a:buClr>
              <a:buFont typeface="Roboto"/>
              <a:buNone/>
              <a:defRPr sz="3000">
                <a:solidFill>
                  <a:schemeClr val="dk1"/>
                </a:solidFill>
                <a:latin typeface="Roboto"/>
                <a:ea typeface="Roboto"/>
                <a:cs typeface="Roboto"/>
                <a:sym typeface="Roboto"/>
              </a:defRPr>
            </a:lvl6pPr>
            <a:lvl7pPr lvl="6" indent="0">
              <a:spcBef>
                <a:spcPts val="0"/>
              </a:spcBef>
              <a:buClr>
                <a:schemeClr val="dk1"/>
              </a:buClr>
              <a:buFont typeface="Roboto"/>
              <a:buNone/>
              <a:defRPr sz="3000">
                <a:solidFill>
                  <a:schemeClr val="dk1"/>
                </a:solidFill>
                <a:latin typeface="Roboto"/>
                <a:ea typeface="Roboto"/>
                <a:cs typeface="Roboto"/>
                <a:sym typeface="Roboto"/>
              </a:defRPr>
            </a:lvl7pPr>
            <a:lvl8pPr lvl="7" indent="0">
              <a:spcBef>
                <a:spcPts val="0"/>
              </a:spcBef>
              <a:buClr>
                <a:schemeClr val="dk1"/>
              </a:buClr>
              <a:buFont typeface="Roboto"/>
              <a:buNone/>
              <a:defRPr sz="3000">
                <a:solidFill>
                  <a:schemeClr val="dk1"/>
                </a:solidFill>
                <a:latin typeface="Roboto"/>
                <a:ea typeface="Roboto"/>
                <a:cs typeface="Roboto"/>
                <a:sym typeface="Roboto"/>
              </a:defRPr>
            </a:lvl8pPr>
            <a:lvl9pPr lvl="8" indent="0">
              <a:spcBef>
                <a:spcPts val="0"/>
              </a:spcBef>
              <a:buClr>
                <a:schemeClr val="dk1"/>
              </a:buClr>
              <a:buFont typeface="Roboto"/>
              <a:buNone/>
              <a:defRPr sz="3000">
                <a:solidFill>
                  <a:schemeClr val="dk1"/>
                </a:solidFill>
                <a:latin typeface="Roboto"/>
                <a:ea typeface="Roboto"/>
                <a:cs typeface="Roboto"/>
                <a:sym typeface="Roboto"/>
              </a:defRPr>
            </a:lvl9pPr>
          </a:lstStyle>
          <a:p>
            <a:endParaRPr dirty="0"/>
          </a:p>
        </p:txBody>
      </p:sp>
      <p:sp>
        <p:nvSpPr>
          <p:cNvPr id="27" name="Shape 2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10000"/>
            <a:ext cx="6575329" cy="607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3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3000">
                <a:solidFill>
                  <a:schemeClr val="dk1"/>
                </a:solidFill>
                <a:latin typeface="Roboto"/>
                <a:ea typeface="Roboto"/>
                <a:cs typeface="Roboto"/>
                <a:sym typeface="Roboto"/>
              </a:defRPr>
            </a:lvl2pPr>
            <a:lvl3pPr lvl="2" indent="0">
              <a:spcBef>
                <a:spcPts val="0"/>
              </a:spcBef>
              <a:buClr>
                <a:schemeClr val="dk1"/>
              </a:buClr>
              <a:buFont typeface="Roboto"/>
              <a:buNone/>
              <a:defRPr sz="3000">
                <a:solidFill>
                  <a:schemeClr val="dk1"/>
                </a:solidFill>
                <a:latin typeface="Roboto"/>
                <a:ea typeface="Roboto"/>
                <a:cs typeface="Roboto"/>
                <a:sym typeface="Roboto"/>
              </a:defRPr>
            </a:lvl3pPr>
            <a:lvl4pPr lvl="3" indent="0">
              <a:spcBef>
                <a:spcPts val="0"/>
              </a:spcBef>
              <a:buClr>
                <a:schemeClr val="dk1"/>
              </a:buClr>
              <a:buFont typeface="Roboto"/>
              <a:buNone/>
              <a:defRPr sz="3000">
                <a:solidFill>
                  <a:schemeClr val="dk1"/>
                </a:solidFill>
                <a:latin typeface="Roboto"/>
                <a:ea typeface="Roboto"/>
                <a:cs typeface="Roboto"/>
                <a:sym typeface="Roboto"/>
              </a:defRPr>
            </a:lvl4pPr>
            <a:lvl5pPr lvl="4" indent="0">
              <a:spcBef>
                <a:spcPts val="0"/>
              </a:spcBef>
              <a:buClr>
                <a:schemeClr val="dk1"/>
              </a:buClr>
              <a:buFont typeface="Roboto"/>
              <a:buNone/>
              <a:defRPr sz="3000">
                <a:solidFill>
                  <a:schemeClr val="dk1"/>
                </a:solidFill>
                <a:latin typeface="Roboto"/>
                <a:ea typeface="Roboto"/>
                <a:cs typeface="Roboto"/>
                <a:sym typeface="Roboto"/>
              </a:defRPr>
            </a:lvl5pPr>
            <a:lvl6pPr lvl="5" indent="0">
              <a:spcBef>
                <a:spcPts val="0"/>
              </a:spcBef>
              <a:buClr>
                <a:schemeClr val="dk1"/>
              </a:buClr>
              <a:buFont typeface="Roboto"/>
              <a:buNone/>
              <a:defRPr sz="3000">
                <a:solidFill>
                  <a:schemeClr val="dk1"/>
                </a:solidFill>
                <a:latin typeface="Roboto"/>
                <a:ea typeface="Roboto"/>
                <a:cs typeface="Roboto"/>
                <a:sym typeface="Roboto"/>
              </a:defRPr>
            </a:lvl6pPr>
            <a:lvl7pPr lvl="6" indent="0">
              <a:spcBef>
                <a:spcPts val="0"/>
              </a:spcBef>
              <a:buClr>
                <a:schemeClr val="dk1"/>
              </a:buClr>
              <a:buFont typeface="Roboto"/>
              <a:buNone/>
              <a:defRPr sz="3000">
                <a:solidFill>
                  <a:schemeClr val="dk1"/>
                </a:solidFill>
                <a:latin typeface="Roboto"/>
                <a:ea typeface="Roboto"/>
                <a:cs typeface="Roboto"/>
                <a:sym typeface="Roboto"/>
              </a:defRPr>
            </a:lvl7pPr>
            <a:lvl8pPr lvl="7" indent="0">
              <a:spcBef>
                <a:spcPts val="0"/>
              </a:spcBef>
              <a:buClr>
                <a:schemeClr val="dk1"/>
              </a:buClr>
              <a:buFont typeface="Roboto"/>
              <a:buNone/>
              <a:defRPr sz="3000">
                <a:solidFill>
                  <a:schemeClr val="dk1"/>
                </a:solidFill>
                <a:latin typeface="Roboto"/>
                <a:ea typeface="Roboto"/>
                <a:cs typeface="Roboto"/>
                <a:sym typeface="Roboto"/>
              </a:defRPr>
            </a:lvl8pPr>
            <a:lvl9pPr lvl="8" indent="0">
              <a:spcBef>
                <a:spcPts val="0"/>
              </a:spcBef>
              <a:buClr>
                <a:schemeClr val="dk1"/>
              </a:buClr>
              <a:buFont typeface="Roboto"/>
              <a:buNone/>
              <a:defRPr sz="3000">
                <a:solidFill>
                  <a:schemeClr val="dk1"/>
                </a:solidFill>
                <a:latin typeface="Roboto"/>
                <a:ea typeface="Roboto"/>
                <a:cs typeface="Roboto"/>
                <a:sym typeface="Roboto"/>
              </a:defRPr>
            </a:lvl9pPr>
          </a:lstStyle>
          <a:p>
            <a:endParaRPr dirty="0"/>
          </a:p>
        </p:txBody>
      </p:sp>
      <p:sp>
        <p:nvSpPr>
          <p:cNvPr id="31" name="Shape 31"/>
          <p:cNvSpPr txBox="1">
            <a:spLocks noGrp="1"/>
          </p:cNvSpPr>
          <p:nvPr>
            <p:ph type="body" idx="1"/>
          </p:nvPr>
        </p:nvSpPr>
        <p:spPr>
          <a:xfrm>
            <a:off x="311700" y="1229975"/>
            <a:ext cx="39998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9pPr>
          </a:lstStyle>
          <a:p>
            <a:endParaRPr/>
          </a:p>
        </p:txBody>
      </p:sp>
      <p:sp>
        <p:nvSpPr>
          <p:cNvPr id="32" name="Shape 32"/>
          <p:cNvSpPr txBox="1">
            <a:spLocks noGrp="1"/>
          </p:cNvSpPr>
          <p:nvPr>
            <p:ph type="body" idx="2"/>
          </p:nvPr>
        </p:nvSpPr>
        <p:spPr>
          <a:xfrm>
            <a:off x="4832400" y="1229975"/>
            <a:ext cx="39998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9pPr>
          </a:lstStyle>
          <a:p>
            <a:endParaRPr/>
          </a:p>
        </p:txBody>
      </p:sp>
      <p:sp>
        <p:nvSpPr>
          <p:cNvPr id="33" name="Shape 3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 sz="1400" b="0" i="0" u="none" strike="noStrike" cap="none">
                <a:solidFill>
                  <a:schemeClr val="dk2"/>
                </a:solidFill>
                <a:latin typeface="Arial"/>
                <a:ea typeface="Arial"/>
                <a:cs typeface="Arial"/>
                <a:sym typeface="Arial"/>
              </a:rPr>
              <a:t>‹#›</a:t>
            </a:fld>
            <a:endParaRPr lang="en" sz="1400" b="0" i="0" u="none" strike="noStrike" cap="none" dirty="0">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a:buNone/>
              <a:defRPr sz="24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2400">
                <a:solidFill>
                  <a:schemeClr val="dk1"/>
                </a:solidFill>
                <a:latin typeface="Roboto"/>
                <a:ea typeface="Roboto"/>
                <a:cs typeface="Roboto"/>
                <a:sym typeface="Roboto"/>
              </a:defRPr>
            </a:lvl2pPr>
            <a:lvl3pPr lvl="2" indent="0">
              <a:spcBef>
                <a:spcPts val="0"/>
              </a:spcBef>
              <a:buClr>
                <a:schemeClr val="dk1"/>
              </a:buClr>
              <a:buFont typeface="Roboto"/>
              <a:buNone/>
              <a:defRPr sz="2400">
                <a:solidFill>
                  <a:schemeClr val="dk1"/>
                </a:solidFill>
                <a:latin typeface="Roboto"/>
                <a:ea typeface="Roboto"/>
                <a:cs typeface="Roboto"/>
                <a:sym typeface="Roboto"/>
              </a:defRPr>
            </a:lvl3pPr>
            <a:lvl4pPr lvl="3" indent="0">
              <a:spcBef>
                <a:spcPts val="0"/>
              </a:spcBef>
              <a:buClr>
                <a:schemeClr val="dk1"/>
              </a:buClr>
              <a:buFont typeface="Roboto"/>
              <a:buNone/>
              <a:defRPr sz="2400">
                <a:solidFill>
                  <a:schemeClr val="dk1"/>
                </a:solidFill>
                <a:latin typeface="Roboto"/>
                <a:ea typeface="Roboto"/>
                <a:cs typeface="Roboto"/>
                <a:sym typeface="Roboto"/>
              </a:defRPr>
            </a:lvl4pPr>
            <a:lvl5pPr lvl="4" indent="0">
              <a:spcBef>
                <a:spcPts val="0"/>
              </a:spcBef>
              <a:buClr>
                <a:schemeClr val="dk1"/>
              </a:buClr>
              <a:buFont typeface="Roboto"/>
              <a:buNone/>
              <a:defRPr sz="2400">
                <a:solidFill>
                  <a:schemeClr val="dk1"/>
                </a:solidFill>
                <a:latin typeface="Roboto"/>
                <a:ea typeface="Roboto"/>
                <a:cs typeface="Roboto"/>
                <a:sym typeface="Roboto"/>
              </a:defRPr>
            </a:lvl5pPr>
            <a:lvl6pPr lvl="5" indent="0">
              <a:spcBef>
                <a:spcPts val="0"/>
              </a:spcBef>
              <a:buClr>
                <a:schemeClr val="dk1"/>
              </a:buClr>
              <a:buFont typeface="Roboto"/>
              <a:buNone/>
              <a:defRPr sz="2400">
                <a:solidFill>
                  <a:schemeClr val="dk1"/>
                </a:solidFill>
                <a:latin typeface="Roboto"/>
                <a:ea typeface="Roboto"/>
                <a:cs typeface="Roboto"/>
                <a:sym typeface="Roboto"/>
              </a:defRPr>
            </a:lvl6pPr>
            <a:lvl7pPr lvl="6" indent="0">
              <a:spcBef>
                <a:spcPts val="0"/>
              </a:spcBef>
              <a:buClr>
                <a:schemeClr val="dk1"/>
              </a:buClr>
              <a:buFont typeface="Roboto"/>
              <a:buNone/>
              <a:defRPr sz="2400">
                <a:solidFill>
                  <a:schemeClr val="dk1"/>
                </a:solidFill>
                <a:latin typeface="Roboto"/>
                <a:ea typeface="Roboto"/>
                <a:cs typeface="Roboto"/>
                <a:sym typeface="Roboto"/>
              </a:defRPr>
            </a:lvl7pPr>
            <a:lvl8pPr lvl="7" indent="0">
              <a:spcBef>
                <a:spcPts val="0"/>
              </a:spcBef>
              <a:buClr>
                <a:schemeClr val="dk1"/>
              </a:buClr>
              <a:buFont typeface="Roboto"/>
              <a:buNone/>
              <a:defRPr sz="2400">
                <a:solidFill>
                  <a:schemeClr val="dk1"/>
                </a:solidFill>
                <a:latin typeface="Roboto"/>
                <a:ea typeface="Roboto"/>
                <a:cs typeface="Roboto"/>
                <a:sym typeface="Roboto"/>
              </a:defRPr>
            </a:lvl8pPr>
            <a:lvl9pPr lvl="8" indent="0">
              <a:spcBef>
                <a:spcPts val="0"/>
              </a:spcBef>
              <a:buClr>
                <a:schemeClr val="dk1"/>
              </a:buClr>
              <a:buFont typeface="Roboto"/>
              <a:buNone/>
              <a:defRPr sz="2400">
                <a:solidFill>
                  <a:schemeClr val="dk1"/>
                </a:solidFill>
                <a:latin typeface="Roboto"/>
                <a:ea typeface="Roboto"/>
                <a:cs typeface="Roboto"/>
                <a:sym typeface="Roboto"/>
              </a:defRPr>
            </a:lvl9pPr>
          </a:lstStyle>
          <a:p>
            <a:endParaRPr/>
          </a:p>
        </p:txBody>
      </p:sp>
      <p:sp>
        <p:nvSpPr>
          <p:cNvPr id="53" name="Shape 53"/>
          <p:cNvSpPr txBox="1">
            <a:spLocks noGrp="1"/>
          </p:cNvSpPr>
          <p:nvPr>
            <p:ph type="body" idx="1"/>
          </p:nvPr>
        </p:nvSpPr>
        <p:spPr>
          <a:xfrm>
            <a:off x="311700" y="1465804"/>
            <a:ext cx="2807999" cy="3103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9pPr>
          </a:lstStyle>
          <a:p>
            <a:endParaRPr/>
          </a:p>
        </p:txBody>
      </p:sp>
      <p:sp>
        <p:nvSpPr>
          <p:cNvPr id="54" name="Shape 54"/>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 sz="1400" b="0" i="0" u="none" strike="noStrike" cap="none">
                <a:solidFill>
                  <a:schemeClr val="dk2"/>
                </a:solidFill>
                <a:latin typeface="Arial"/>
                <a:ea typeface="Arial"/>
                <a:cs typeface="Arial"/>
                <a:sym typeface="Arial"/>
              </a:rPr>
              <a:t>‹#›</a:t>
            </a:fld>
            <a:endParaRPr lang="en" sz="1400" b="0" i="0" u="none" strike="noStrike" cap="none" dirty="0">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6098378" y="3"/>
            <a:ext cx="3045625" cy="2030571"/>
            <a:chOff x="6098378" y="3"/>
            <a:chExt cx="3045625" cy="2030571"/>
          </a:xfrm>
        </p:grpSpPr>
        <p:sp>
          <p:nvSpPr>
            <p:cNvPr id="57" name="Shape 57"/>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flipH="1">
              <a:off x="7113463" y="3"/>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flipH="1">
              <a:off x="7113588" y="105"/>
              <a:ext cx="1015200" cy="1015200"/>
            </a:xfrm>
            <a:prstGeom prst="rtTriangle">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p:nvPr/>
          </p:nvSpPr>
          <p:spPr>
            <a:xfrm rot="10800000">
              <a:off x="6098378" y="95"/>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rot="10800000">
              <a:off x="8128789" y="1015374"/>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62" name="Shape 62"/>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800">
                <a:solidFill>
                  <a:schemeClr val="lt1"/>
                </a:solidFill>
                <a:latin typeface="Roboto"/>
                <a:ea typeface="Roboto"/>
                <a:cs typeface="Roboto"/>
                <a:sym typeface="Roboto"/>
              </a:defRPr>
            </a:lvl2pPr>
            <a:lvl3pPr lvl="2" indent="0">
              <a:spcBef>
                <a:spcPts val="0"/>
              </a:spcBef>
              <a:buClr>
                <a:schemeClr val="lt1"/>
              </a:buClr>
              <a:buFont typeface="Roboto"/>
              <a:buNone/>
              <a:defRPr sz="4800">
                <a:solidFill>
                  <a:schemeClr val="lt1"/>
                </a:solidFill>
                <a:latin typeface="Roboto"/>
                <a:ea typeface="Roboto"/>
                <a:cs typeface="Roboto"/>
                <a:sym typeface="Roboto"/>
              </a:defRPr>
            </a:lvl3pPr>
            <a:lvl4pPr lvl="3" indent="0">
              <a:spcBef>
                <a:spcPts val="0"/>
              </a:spcBef>
              <a:buClr>
                <a:schemeClr val="lt1"/>
              </a:buClr>
              <a:buFont typeface="Roboto"/>
              <a:buNone/>
              <a:defRPr sz="4800">
                <a:solidFill>
                  <a:schemeClr val="lt1"/>
                </a:solidFill>
                <a:latin typeface="Roboto"/>
                <a:ea typeface="Roboto"/>
                <a:cs typeface="Roboto"/>
                <a:sym typeface="Roboto"/>
              </a:defRPr>
            </a:lvl4pPr>
            <a:lvl5pPr lvl="4" indent="0">
              <a:spcBef>
                <a:spcPts val="0"/>
              </a:spcBef>
              <a:buClr>
                <a:schemeClr val="lt1"/>
              </a:buClr>
              <a:buFont typeface="Roboto"/>
              <a:buNone/>
              <a:defRPr sz="4800">
                <a:solidFill>
                  <a:schemeClr val="lt1"/>
                </a:solidFill>
                <a:latin typeface="Roboto"/>
                <a:ea typeface="Roboto"/>
                <a:cs typeface="Roboto"/>
                <a:sym typeface="Roboto"/>
              </a:defRPr>
            </a:lvl5pPr>
            <a:lvl6pPr lvl="5" indent="0">
              <a:spcBef>
                <a:spcPts val="0"/>
              </a:spcBef>
              <a:buClr>
                <a:schemeClr val="lt1"/>
              </a:buClr>
              <a:buFont typeface="Roboto"/>
              <a:buNone/>
              <a:defRPr sz="4800">
                <a:solidFill>
                  <a:schemeClr val="lt1"/>
                </a:solidFill>
                <a:latin typeface="Roboto"/>
                <a:ea typeface="Roboto"/>
                <a:cs typeface="Roboto"/>
                <a:sym typeface="Roboto"/>
              </a:defRPr>
            </a:lvl6pPr>
            <a:lvl7pPr lvl="6" indent="0">
              <a:spcBef>
                <a:spcPts val="0"/>
              </a:spcBef>
              <a:buClr>
                <a:schemeClr val="lt1"/>
              </a:buClr>
              <a:buFont typeface="Roboto"/>
              <a:buNone/>
              <a:defRPr sz="4800">
                <a:solidFill>
                  <a:schemeClr val="lt1"/>
                </a:solidFill>
                <a:latin typeface="Roboto"/>
                <a:ea typeface="Roboto"/>
                <a:cs typeface="Roboto"/>
                <a:sym typeface="Roboto"/>
              </a:defRPr>
            </a:lvl7pPr>
            <a:lvl8pPr lvl="7" indent="0">
              <a:spcBef>
                <a:spcPts val="0"/>
              </a:spcBef>
              <a:buClr>
                <a:schemeClr val="lt1"/>
              </a:buClr>
              <a:buFont typeface="Roboto"/>
              <a:buNone/>
              <a:defRPr sz="4800">
                <a:solidFill>
                  <a:schemeClr val="lt1"/>
                </a:solidFill>
                <a:latin typeface="Roboto"/>
                <a:ea typeface="Roboto"/>
                <a:cs typeface="Roboto"/>
                <a:sym typeface="Roboto"/>
              </a:defRPr>
            </a:lvl8pPr>
            <a:lvl9pPr lvl="8" indent="0">
              <a:spcBef>
                <a:spcPts val="0"/>
              </a:spcBef>
              <a:buClr>
                <a:schemeClr val="lt1"/>
              </a:buClr>
              <a:buFont typeface="Roboto"/>
              <a:buNone/>
              <a:defRPr sz="4800">
                <a:solidFill>
                  <a:schemeClr val="lt1"/>
                </a:solidFill>
                <a:latin typeface="Roboto"/>
                <a:ea typeface="Roboto"/>
                <a:cs typeface="Roboto"/>
                <a:sym typeface="Roboto"/>
              </a:defRPr>
            </a:lvl9pPr>
          </a:lstStyle>
          <a:p>
            <a:endParaRPr/>
          </a:p>
        </p:txBody>
      </p:sp>
      <p:sp>
        <p:nvSpPr>
          <p:cNvPr id="63" name="Shape 6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4"/>
        <p:cNvGrpSpPr/>
        <p:nvPr/>
      </p:nvGrpSpPr>
      <p:grpSpPr>
        <a:xfrm>
          <a:off x="0" y="0"/>
          <a:ext cx="0" cy="0"/>
          <a:chOff x="0" y="0"/>
          <a:chExt cx="0" cy="0"/>
        </a:xfrm>
      </p:grpSpPr>
      <p:sp>
        <p:nvSpPr>
          <p:cNvPr id="65" name="Shape 65"/>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66" name="Shape 6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7" name="Shape 67"/>
          <p:cNvSpPr txBox="1">
            <a:spLocks noGrp="1"/>
          </p:cNvSpPr>
          <p:nvPr>
            <p:ph type="title"/>
          </p:nvPr>
        </p:nvSpPr>
        <p:spPr>
          <a:xfrm>
            <a:off x="265500" y="1151100"/>
            <a:ext cx="4045199" cy="1564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a:buNone/>
              <a:defRPr sz="4200" b="0" i="0" u="none" strike="noStrike" cap="none">
                <a:solidFill>
                  <a:schemeClr val="dk1"/>
                </a:solidFill>
                <a:latin typeface="Roboto"/>
                <a:ea typeface="Roboto"/>
                <a:cs typeface="Roboto"/>
                <a:sym typeface="Roboto"/>
              </a:defRPr>
            </a:lvl1pPr>
            <a:lvl2pPr lvl="1" indent="0" algn="ctr">
              <a:spcBef>
                <a:spcPts val="0"/>
              </a:spcBef>
              <a:buClr>
                <a:schemeClr val="dk1"/>
              </a:buClr>
              <a:buFont typeface="Roboto"/>
              <a:buNone/>
              <a:defRPr sz="4200">
                <a:solidFill>
                  <a:schemeClr val="dk1"/>
                </a:solidFill>
                <a:latin typeface="Roboto"/>
                <a:ea typeface="Roboto"/>
                <a:cs typeface="Roboto"/>
                <a:sym typeface="Roboto"/>
              </a:defRPr>
            </a:lvl2pPr>
            <a:lvl3pPr lvl="2" indent="0" algn="ctr">
              <a:spcBef>
                <a:spcPts val="0"/>
              </a:spcBef>
              <a:buClr>
                <a:schemeClr val="dk1"/>
              </a:buClr>
              <a:buFont typeface="Roboto"/>
              <a:buNone/>
              <a:defRPr sz="4200">
                <a:solidFill>
                  <a:schemeClr val="dk1"/>
                </a:solidFill>
                <a:latin typeface="Roboto"/>
                <a:ea typeface="Roboto"/>
                <a:cs typeface="Roboto"/>
                <a:sym typeface="Roboto"/>
              </a:defRPr>
            </a:lvl3pPr>
            <a:lvl4pPr lvl="3" indent="0" algn="ctr">
              <a:spcBef>
                <a:spcPts val="0"/>
              </a:spcBef>
              <a:buClr>
                <a:schemeClr val="dk1"/>
              </a:buClr>
              <a:buFont typeface="Roboto"/>
              <a:buNone/>
              <a:defRPr sz="4200">
                <a:solidFill>
                  <a:schemeClr val="dk1"/>
                </a:solidFill>
                <a:latin typeface="Roboto"/>
                <a:ea typeface="Roboto"/>
                <a:cs typeface="Roboto"/>
                <a:sym typeface="Roboto"/>
              </a:defRPr>
            </a:lvl4pPr>
            <a:lvl5pPr lvl="4" indent="0" algn="ctr">
              <a:spcBef>
                <a:spcPts val="0"/>
              </a:spcBef>
              <a:buClr>
                <a:schemeClr val="dk1"/>
              </a:buClr>
              <a:buFont typeface="Roboto"/>
              <a:buNone/>
              <a:defRPr sz="4200">
                <a:solidFill>
                  <a:schemeClr val="dk1"/>
                </a:solidFill>
                <a:latin typeface="Roboto"/>
                <a:ea typeface="Roboto"/>
                <a:cs typeface="Roboto"/>
                <a:sym typeface="Roboto"/>
              </a:defRPr>
            </a:lvl5pPr>
            <a:lvl6pPr lvl="5" indent="0" algn="ctr">
              <a:spcBef>
                <a:spcPts val="0"/>
              </a:spcBef>
              <a:buClr>
                <a:schemeClr val="dk1"/>
              </a:buClr>
              <a:buFont typeface="Roboto"/>
              <a:buNone/>
              <a:defRPr sz="4200">
                <a:solidFill>
                  <a:schemeClr val="dk1"/>
                </a:solidFill>
                <a:latin typeface="Roboto"/>
                <a:ea typeface="Roboto"/>
                <a:cs typeface="Roboto"/>
                <a:sym typeface="Roboto"/>
              </a:defRPr>
            </a:lvl6pPr>
            <a:lvl7pPr lvl="6" indent="0" algn="ctr">
              <a:spcBef>
                <a:spcPts val="0"/>
              </a:spcBef>
              <a:buClr>
                <a:schemeClr val="dk1"/>
              </a:buClr>
              <a:buFont typeface="Roboto"/>
              <a:buNone/>
              <a:defRPr sz="4200">
                <a:solidFill>
                  <a:schemeClr val="dk1"/>
                </a:solidFill>
                <a:latin typeface="Roboto"/>
                <a:ea typeface="Roboto"/>
                <a:cs typeface="Roboto"/>
                <a:sym typeface="Roboto"/>
              </a:defRPr>
            </a:lvl7pPr>
            <a:lvl8pPr lvl="7" indent="0" algn="ctr">
              <a:spcBef>
                <a:spcPts val="0"/>
              </a:spcBef>
              <a:buClr>
                <a:schemeClr val="dk1"/>
              </a:buClr>
              <a:buFont typeface="Roboto"/>
              <a:buNone/>
              <a:defRPr sz="4200">
                <a:solidFill>
                  <a:schemeClr val="dk1"/>
                </a:solidFill>
                <a:latin typeface="Roboto"/>
                <a:ea typeface="Roboto"/>
                <a:cs typeface="Roboto"/>
                <a:sym typeface="Roboto"/>
              </a:defRPr>
            </a:lvl8pPr>
            <a:lvl9pPr lvl="8" indent="0" algn="ctr">
              <a:spcBef>
                <a:spcPts val="0"/>
              </a:spcBef>
              <a:buClr>
                <a:schemeClr val="dk1"/>
              </a:buClr>
              <a:buFont typeface="Roboto"/>
              <a:buNone/>
              <a:defRPr sz="4200">
                <a:solidFill>
                  <a:schemeClr val="dk1"/>
                </a:solidFill>
                <a:latin typeface="Roboto"/>
                <a:ea typeface="Roboto"/>
                <a:cs typeface="Roboto"/>
                <a:sym typeface="Roboto"/>
              </a:defRPr>
            </a:lvl9pPr>
          </a:lstStyle>
          <a:p>
            <a:endParaRPr/>
          </a:p>
        </p:txBody>
      </p:sp>
      <p:sp>
        <p:nvSpPr>
          <p:cNvPr id="68" name="Shape 68"/>
          <p:cNvSpPr txBox="1">
            <a:spLocks noGrp="1"/>
          </p:cNvSpPr>
          <p:nvPr>
            <p:ph type="subTitle" idx="1"/>
          </p:nvPr>
        </p:nvSpPr>
        <p:spPr>
          <a:xfrm>
            <a:off x="265500" y="2769000"/>
            <a:ext cx="4045199" cy="1269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69" name="Shape 69"/>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70" name="Shape 70"/>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19500" y="423057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73" name="Shape 7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 sz="1400" b="0" i="0" u="none" strike="noStrike" cap="none">
                <a:solidFill>
                  <a:schemeClr val="dk2"/>
                </a:solidFill>
                <a:latin typeface="Arial"/>
                <a:ea typeface="Arial"/>
                <a:cs typeface="Arial"/>
                <a:sym typeface="Arial"/>
              </a:rPr>
              <a:t>‹#›</a:t>
            </a:fld>
            <a:endParaRPr lang="en" sz="1400" b="0" i="0" u="none" strike="noStrike" cap="none" dirty="0">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4"/>
        <p:cNvGrpSpPr/>
        <p:nvPr/>
      </p:nvGrpSpPr>
      <p:grpSpPr>
        <a:xfrm>
          <a:off x="0" y="0"/>
          <a:ext cx="0" cy="0"/>
          <a:chOff x="0" y="0"/>
          <a:chExt cx="0" cy="0"/>
        </a:xfrm>
      </p:grpSpPr>
      <p:grpSp>
        <p:nvGrpSpPr>
          <p:cNvPr id="75" name="Shape 75"/>
          <p:cNvGrpSpPr/>
          <p:nvPr/>
        </p:nvGrpSpPr>
        <p:grpSpPr>
          <a:xfrm>
            <a:off x="6098378" y="3"/>
            <a:ext cx="3045625" cy="2030571"/>
            <a:chOff x="6098378" y="3"/>
            <a:chExt cx="3045625" cy="2030571"/>
          </a:xfrm>
        </p:grpSpPr>
        <p:sp>
          <p:nvSpPr>
            <p:cNvPr id="76" name="Shape 7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p:nvPr/>
          </p:nvSpPr>
          <p:spPr>
            <a:xfrm flipH="1">
              <a:off x="7113463" y="3"/>
              <a:ext cx="1015200" cy="1015200"/>
            </a:xfrm>
            <a:prstGeom prst="rtTriangl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p:nvPr/>
          </p:nvSpPr>
          <p:spPr>
            <a:xfrm rot="10800000" flipH="1">
              <a:off x="7113588" y="105"/>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9" name="Shape 79"/>
            <p:cNvSpPr/>
            <p:nvPr/>
          </p:nvSpPr>
          <p:spPr>
            <a:xfrm rot="10800000">
              <a:off x="6098378" y="95"/>
              <a:ext cx="1015200" cy="1015200"/>
            </a:xfrm>
            <a:prstGeom prst="rtTriangle">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0" name="Shape 80"/>
            <p:cNvSpPr/>
            <p:nvPr/>
          </p:nvSpPr>
          <p:spPr>
            <a:xfrm rot="10800000">
              <a:off x="8128789" y="1015374"/>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81" name="Shape 81"/>
          <p:cNvSpPr txBox="1">
            <a:spLocks noGrp="1"/>
          </p:cNvSpPr>
          <p:nvPr>
            <p:ph type="title"/>
          </p:nvPr>
        </p:nvSpPr>
        <p:spPr>
          <a:xfrm>
            <a:off x="311700" y="1256050"/>
            <a:ext cx="8520599" cy="2030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Roboto"/>
              <a:buNone/>
              <a:defRPr sz="4000" b="0" i="0" u="none" strike="noStrike" cap="none">
                <a:solidFill>
                  <a:schemeClr val="lt1"/>
                </a:solidFill>
                <a:latin typeface="Roboto"/>
                <a:ea typeface="Roboto"/>
                <a:cs typeface="Roboto"/>
                <a:sym typeface="Roboto"/>
              </a:defRPr>
            </a:lvl1pPr>
            <a:lvl2pPr lvl="1" indent="0" algn="ctr">
              <a:spcBef>
                <a:spcPts val="0"/>
              </a:spcBef>
              <a:buClr>
                <a:schemeClr val="lt1"/>
              </a:buClr>
              <a:buFont typeface="Roboto"/>
              <a:buNone/>
              <a:defRPr sz="12000">
                <a:solidFill>
                  <a:schemeClr val="lt1"/>
                </a:solidFill>
                <a:latin typeface="Roboto"/>
                <a:ea typeface="Roboto"/>
                <a:cs typeface="Roboto"/>
                <a:sym typeface="Roboto"/>
              </a:defRPr>
            </a:lvl2pPr>
            <a:lvl3pPr lvl="2" indent="0" algn="ctr">
              <a:spcBef>
                <a:spcPts val="0"/>
              </a:spcBef>
              <a:buClr>
                <a:schemeClr val="lt1"/>
              </a:buClr>
              <a:buFont typeface="Roboto"/>
              <a:buNone/>
              <a:defRPr sz="12000">
                <a:solidFill>
                  <a:schemeClr val="lt1"/>
                </a:solidFill>
                <a:latin typeface="Roboto"/>
                <a:ea typeface="Roboto"/>
                <a:cs typeface="Roboto"/>
                <a:sym typeface="Roboto"/>
              </a:defRPr>
            </a:lvl3pPr>
            <a:lvl4pPr lvl="3" indent="0" algn="ctr">
              <a:spcBef>
                <a:spcPts val="0"/>
              </a:spcBef>
              <a:buClr>
                <a:schemeClr val="lt1"/>
              </a:buClr>
              <a:buFont typeface="Roboto"/>
              <a:buNone/>
              <a:defRPr sz="12000">
                <a:solidFill>
                  <a:schemeClr val="lt1"/>
                </a:solidFill>
                <a:latin typeface="Roboto"/>
                <a:ea typeface="Roboto"/>
                <a:cs typeface="Roboto"/>
                <a:sym typeface="Roboto"/>
              </a:defRPr>
            </a:lvl4pPr>
            <a:lvl5pPr lvl="4" indent="0" algn="ctr">
              <a:spcBef>
                <a:spcPts val="0"/>
              </a:spcBef>
              <a:buClr>
                <a:schemeClr val="lt1"/>
              </a:buClr>
              <a:buFont typeface="Roboto"/>
              <a:buNone/>
              <a:defRPr sz="12000">
                <a:solidFill>
                  <a:schemeClr val="lt1"/>
                </a:solidFill>
                <a:latin typeface="Roboto"/>
                <a:ea typeface="Roboto"/>
                <a:cs typeface="Roboto"/>
                <a:sym typeface="Roboto"/>
              </a:defRPr>
            </a:lvl5pPr>
            <a:lvl6pPr lvl="5" indent="0" algn="ctr">
              <a:spcBef>
                <a:spcPts val="0"/>
              </a:spcBef>
              <a:buClr>
                <a:schemeClr val="lt1"/>
              </a:buClr>
              <a:buFont typeface="Roboto"/>
              <a:buNone/>
              <a:defRPr sz="12000">
                <a:solidFill>
                  <a:schemeClr val="lt1"/>
                </a:solidFill>
                <a:latin typeface="Roboto"/>
                <a:ea typeface="Roboto"/>
                <a:cs typeface="Roboto"/>
                <a:sym typeface="Roboto"/>
              </a:defRPr>
            </a:lvl6pPr>
            <a:lvl7pPr lvl="6" indent="0" algn="ctr">
              <a:spcBef>
                <a:spcPts val="0"/>
              </a:spcBef>
              <a:buClr>
                <a:schemeClr val="lt1"/>
              </a:buClr>
              <a:buFont typeface="Roboto"/>
              <a:buNone/>
              <a:defRPr sz="12000">
                <a:solidFill>
                  <a:schemeClr val="lt1"/>
                </a:solidFill>
                <a:latin typeface="Roboto"/>
                <a:ea typeface="Roboto"/>
                <a:cs typeface="Roboto"/>
                <a:sym typeface="Roboto"/>
              </a:defRPr>
            </a:lvl7pPr>
            <a:lvl8pPr lvl="7" indent="0" algn="ctr">
              <a:spcBef>
                <a:spcPts val="0"/>
              </a:spcBef>
              <a:buClr>
                <a:schemeClr val="lt1"/>
              </a:buClr>
              <a:buFont typeface="Roboto"/>
              <a:buNone/>
              <a:defRPr sz="12000">
                <a:solidFill>
                  <a:schemeClr val="lt1"/>
                </a:solidFill>
                <a:latin typeface="Roboto"/>
                <a:ea typeface="Roboto"/>
                <a:cs typeface="Roboto"/>
                <a:sym typeface="Roboto"/>
              </a:defRPr>
            </a:lvl8pPr>
            <a:lvl9pPr lvl="8" indent="0" algn="ctr">
              <a:spcBef>
                <a:spcPts val="0"/>
              </a:spcBef>
              <a:buClr>
                <a:schemeClr val="lt1"/>
              </a:buClr>
              <a:buFont typeface="Roboto"/>
              <a:buNone/>
              <a:defRPr sz="12000">
                <a:solidFill>
                  <a:schemeClr val="lt1"/>
                </a:solidFill>
                <a:latin typeface="Roboto"/>
                <a:ea typeface="Roboto"/>
                <a:cs typeface="Roboto"/>
                <a:sym typeface="Roboto"/>
              </a:defRPr>
            </a:lvl9pPr>
          </a:lstStyle>
          <a:p>
            <a:endParaRPr dirty="0"/>
          </a:p>
        </p:txBody>
      </p:sp>
      <p:sp>
        <p:nvSpPr>
          <p:cNvPr id="82" name="Shape 82"/>
          <p:cNvSpPr txBox="1">
            <a:spLocks noGrp="1"/>
          </p:cNvSpPr>
          <p:nvPr>
            <p:ph type="body" idx="1"/>
          </p:nvPr>
        </p:nvSpPr>
        <p:spPr>
          <a:xfrm>
            <a:off x="311700" y="3369225"/>
            <a:ext cx="8520599" cy="12819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2pPr>
            <a:lvl3pPr marL="914400" marR="0" lvl="2"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3pPr>
            <a:lvl4pPr marL="1371600" marR="0" lvl="3"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4pPr>
            <a:lvl5pPr marL="1828800" marR="0" lvl="4"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5pPr>
            <a:lvl6pPr marL="2286000" marR="0" lvl="5"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6pPr>
            <a:lvl7pPr marL="2743200" marR="0" lvl="6"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7pPr>
            <a:lvl8pPr marL="3200400" marR="0" lvl="7"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8pPr>
            <a:lvl9pPr marL="3657600" marR="0" lvl="8" indent="0" algn="ctr"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83" name="Shape 8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410000"/>
            <a:ext cx="6611758" cy="607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3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3000">
                <a:solidFill>
                  <a:schemeClr val="dk1"/>
                </a:solidFill>
                <a:latin typeface="Roboto"/>
                <a:ea typeface="Roboto"/>
                <a:cs typeface="Roboto"/>
                <a:sym typeface="Roboto"/>
              </a:defRPr>
            </a:lvl2pPr>
            <a:lvl3pPr lvl="2" indent="0">
              <a:spcBef>
                <a:spcPts val="0"/>
              </a:spcBef>
              <a:buClr>
                <a:schemeClr val="dk1"/>
              </a:buClr>
              <a:buFont typeface="Roboto"/>
              <a:buNone/>
              <a:defRPr sz="3000">
                <a:solidFill>
                  <a:schemeClr val="dk1"/>
                </a:solidFill>
                <a:latin typeface="Roboto"/>
                <a:ea typeface="Roboto"/>
                <a:cs typeface="Roboto"/>
                <a:sym typeface="Roboto"/>
              </a:defRPr>
            </a:lvl3pPr>
            <a:lvl4pPr lvl="3" indent="0">
              <a:spcBef>
                <a:spcPts val="0"/>
              </a:spcBef>
              <a:buClr>
                <a:schemeClr val="dk1"/>
              </a:buClr>
              <a:buFont typeface="Roboto"/>
              <a:buNone/>
              <a:defRPr sz="3000">
                <a:solidFill>
                  <a:schemeClr val="dk1"/>
                </a:solidFill>
                <a:latin typeface="Roboto"/>
                <a:ea typeface="Roboto"/>
                <a:cs typeface="Roboto"/>
                <a:sym typeface="Roboto"/>
              </a:defRPr>
            </a:lvl4pPr>
            <a:lvl5pPr lvl="4" indent="0">
              <a:spcBef>
                <a:spcPts val="0"/>
              </a:spcBef>
              <a:buClr>
                <a:schemeClr val="dk1"/>
              </a:buClr>
              <a:buFont typeface="Roboto"/>
              <a:buNone/>
              <a:defRPr sz="3000">
                <a:solidFill>
                  <a:schemeClr val="dk1"/>
                </a:solidFill>
                <a:latin typeface="Roboto"/>
                <a:ea typeface="Roboto"/>
                <a:cs typeface="Roboto"/>
                <a:sym typeface="Roboto"/>
              </a:defRPr>
            </a:lvl5pPr>
            <a:lvl6pPr lvl="5" indent="0">
              <a:spcBef>
                <a:spcPts val="0"/>
              </a:spcBef>
              <a:buClr>
                <a:schemeClr val="dk1"/>
              </a:buClr>
              <a:buFont typeface="Roboto"/>
              <a:buNone/>
              <a:defRPr sz="3000">
                <a:solidFill>
                  <a:schemeClr val="dk1"/>
                </a:solidFill>
                <a:latin typeface="Roboto"/>
                <a:ea typeface="Roboto"/>
                <a:cs typeface="Roboto"/>
                <a:sym typeface="Roboto"/>
              </a:defRPr>
            </a:lvl6pPr>
            <a:lvl7pPr lvl="6" indent="0">
              <a:spcBef>
                <a:spcPts val="0"/>
              </a:spcBef>
              <a:buClr>
                <a:schemeClr val="dk1"/>
              </a:buClr>
              <a:buFont typeface="Roboto"/>
              <a:buNone/>
              <a:defRPr sz="3000">
                <a:solidFill>
                  <a:schemeClr val="dk1"/>
                </a:solidFill>
                <a:latin typeface="Roboto"/>
                <a:ea typeface="Roboto"/>
                <a:cs typeface="Roboto"/>
                <a:sym typeface="Roboto"/>
              </a:defRPr>
            </a:lvl7pPr>
            <a:lvl8pPr lvl="7" indent="0">
              <a:spcBef>
                <a:spcPts val="0"/>
              </a:spcBef>
              <a:buClr>
                <a:schemeClr val="dk1"/>
              </a:buClr>
              <a:buFont typeface="Roboto"/>
              <a:buNone/>
              <a:defRPr sz="3000">
                <a:solidFill>
                  <a:schemeClr val="dk1"/>
                </a:solidFill>
                <a:latin typeface="Roboto"/>
                <a:ea typeface="Roboto"/>
                <a:cs typeface="Roboto"/>
                <a:sym typeface="Roboto"/>
              </a:defRPr>
            </a:lvl8pPr>
            <a:lvl9pPr lvl="8" indent="0">
              <a:spcBef>
                <a:spcPts val="0"/>
              </a:spcBef>
              <a:buClr>
                <a:schemeClr val="dk1"/>
              </a:buClr>
              <a:buFont typeface="Roboto"/>
              <a:buNone/>
              <a:defRPr sz="3000">
                <a:solidFill>
                  <a:schemeClr val="dk1"/>
                </a:solidFill>
                <a:latin typeface="Roboto"/>
                <a:ea typeface="Roboto"/>
                <a:cs typeface="Roboto"/>
                <a:sym typeface="Roboto"/>
              </a:defRPr>
            </a:lvl9pPr>
          </a:lstStyle>
          <a:p>
            <a:endParaRPr dirty="0"/>
          </a:p>
        </p:txBody>
      </p:sp>
      <p:sp>
        <p:nvSpPr>
          <p:cNvPr id="7" name="Shape 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1"/>
              </a:buClr>
              <a:buSzPct val="25000"/>
              <a:buFont typeface="Roboto"/>
              <a:buNone/>
            </a:pPr>
            <a:fld id="{00000000-1234-1234-1234-123412341234}" type="slidenum">
              <a:rPr lang="en" sz="1000" b="0" i="0" u="none" strike="noStrike" cap="none">
                <a:solidFill>
                  <a:schemeClr val="lt1"/>
                </a:solidFill>
                <a:latin typeface="Roboto"/>
                <a:ea typeface="Roboto"/>
                <a:cs typeface="Roboto"/>
                <a:sym typeface="Roboto"/>
              </a:rPr>
              <a:t>‹#›</a:t>
            </a:fld>
            <a:endParaRPr lang="en" sz="1000" b="0" i="0" u="none" strike="noStrike" cap="none" dirty="0">
              <a:solidFill>
                <a:schemeClr val="lt1"/>
              </a:solidFill>
              <a:latin typeface="Roboto"/>
              <a:ea typeface="Roboto"/>
              <a:cs typeface="Roboto"/>
              <a:sym typeface="Roboto"/>
            </a:endParaRPr>
          </a:p>
        </p:txBody>
      </p:sp>
      <p:sp>
        <p:nvSpPr>
          <p:cNvPr id="2" name="Rectangle 1">
            <a:extLst>
              <a:ext uri="{FF2B5EF4-FFF2-40B4-BE49-F238E27FC236}">
                <a16:creationId xmlns:a16="http://schemas.microsoft.com/office/drawing/2014/main" xmlns="" id="{83DD62CE-C41D-4CEB-99FC-A1B030BD1898}"/>
              </a:ext>
            </a:extLst>
          </p:cNvPr>
          <p:cNvSpPr/>
          <p:nvPr userDrawn="1"/>
        </p:nvSpPr>
        <p:spPr>
          <a:xfrm>
            <a:off x="3677363" y="4737012"/>
            <a:ext cx="1789272" cy="307777"/>
          </a:xfrm>
          <a:prstGeom prst="rect">
            <a:avLst/>
          </a:prstGeom>
        </p:spPr>
        <p:txBody>
          <a:bodyPr wrap="none">
            <a:spAutoFit/>
          </a:bodyPr>
          <a:lstStyle/>
          <a:p>
            <a:r>
              <a:rPr lang="en-US" dirty="0" smtClean="0">
                <a:solidFill>
                  <a:srgbClr val="24457C"/>
                </a:solidFill>
              </a:rPr>
              <a:t>www.GBAglobal.org</a:t>
            </a:r>
            <a:endParaRPr lang="en-US" dirty="0">
              <a:solidFill>
                <a:srgbClr val="24457C"/>
              </a:solidFill>
            </a:endParaRPr>
          </a:p>
        </p:txBody>
      </p:sp>
      <p:pic>
        <p:nvPicPr>
          <p:cNvPr id="9" name="Picture 2" descr="https://gbaglobal.org/gba-marcom/logos/blue_logo/GBA-logo_blue_02.jpg"/>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3458" y="339266"/>
            <a:ext cx="1908841" cy="6785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r43LhSUUGTQ" TargetMode="Externa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9"/>
        <p:cNvGrpSpPr/>
        <p:nvPr/>
      </p:nvGrpSpPr>
      <p:grpSpPr>
        <a:xfrm>
          <a:off x="0" y="0"/>
          <a:ext cx="0" cy="0"/>
          <a:chOff x="0" y="0"/>
          <a:chExt cx="0" cy="0"/>
        </a:xfrm>
      </p:grpSpPr>
      <p:sp>
        <p:nvSpPr>
          <p:cNvPr id="91" name="Shape 91"/>
          <p:cNvSpPr txBox="1">
            <a:spLocks noGrp="1"/>
          </p:cNvSpPr>
          <p:nvPr>
            <p:ph type="ctrTitle"/>
          </p:nvPr>
        </p:nvSpPr>
        <p:spPr>
          <a:xfrm>
            <a:off x="165372" y="1819275"/>
            <a:ext cx="8843757" cy="1641090"/>
          </a:xfrm>
          <a:prstGeom prst="rect">
            <a:avLst/>
          </a:prstGeom>
          <a:noFill/>
          <a:ln>
            <a:noFill/>
          </a:ln>
        </p:spPr>
        <p:txBody>
          <a:bodyPr lIns="91425" tIns="91425" rIns="91425" bIns="91425" anchor="b" anchorCtr="0">
            <a:noAutofit/>
          </a:bodyPr>
          <a:lstStyle/>
          <a:p>
            <a:pPr lvl="0" algn="ctr">
              <a:buSzPct val="25000"/>
            </a:pPr>
            <a:r>
              <a:rPr lang="en" sz="4400" b="0" i="0" u="none" strike="noStrike" cap="none" dirty="0" smtClean="0">
                <a:solidFill>
                  <a:srgbClr val="24457C"/>
                </a:solidFill>
                <a:latin typeface="Roboto"/>
                <a:ea typeface="Roboto"/>
                <a:cs typeface="Roboto"/>
                <a:sym typeface="Roboto"/>
              </a:rPr>
              <a:t>Blockchain Foundations</a:t>
            </a:r>
            <a:br>
              <a:rPr lang="en" sz="4400" b="0" i="0" u="none" strike="noStrike" cap="none" dirty="0" smtClean="0">
                <a:solidFill>
                  <a:srgbClr val="24457C"/>
                </a:solidFill>
                <a:latin typeface="Roboto"/>
                <a:ea typeface="Roboto"/>
                <a:cs typeface="Roboto"/>
                <a:sym typeface="Roboto"/>
              </a:rPr>
            </a:br>
            <a:r>
              <a:rPr lang="en" sz="1800" dirty="0" smtClean="0"/>
              <a:t>Presented by:</a:t>
            </a:r>
            <a:br>
              <a:rPr lang="en" sz="1800" dirty="0" smtClean="0"/>
            </a:br>
            <a:r>
              <a:rPr lang="en-US" sz="1800" dirty="0" smtClean="0">
                <a:solidFill>
                  <a:srgbClr val="FF0000"/>
                </a:solidFill>
              </a:rPr>
              <a:t>Name of Presenter</a:t>
            </a:r>
            <a:r>
              <a:rPr lang="en" sz="1800" dirty="0" smtClean="0">
                <a:solidFill>
                  <a:srgbClr val="FF0000"/>
                </a:solidFill>
              </a:rPr>
              <a:t>,</a:t>
            </a:r>
            <a:r>
              <a:rPr lang="en-US" sz="1800" dirty="0" smtClean="0">
                <a:solidFill>
                  <a:srgbClr val="FF0000"/>
                </a:solidFill>
              </a:rPr>
              <a:t> Name of Organization</a:t>
            </a:r>
            <a:r>
              <a:rPr lang="en" sz="1800" dirty="0" smtClean="0">
                <a:solidFill>
                  <a:srgbClr val="FF0000"/>
                </a:solidFill>
              </a:rPr>
              <a:t/>
            </a:r>
            <a:br>
              <a:rPr lang="en" sz="1800" dirty="0" smtClean="0">
                <a:solidFill>
                  <a:srgbClr val="FF0000"/>
                </a:solidFill>
              </a:rPr>
            </a:br>
            <a:endParaRPr lang="en" sz="1000" dirty="0">
              <a:solidFill>
                <a:srgbClr val="FF0000"/>
              </a:solidFill>
            </a:endParaRPr>
          </a:p>
        </p:txBody>
      </p:sp>
      <p:sp>
        <p:nvSpPr>
          <p:cNvPr id="93" name="Shape 9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lang="en"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55" t="1198" r="1036" b="2185"/>
          <a:stretch/>
        </p:blipFill>
        <p:spPr>
          <a:xfrm>
            <a:off x="3887162" y="3475754"/>
            <a:ext cx="1400176" cy="13722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pPr lvl="3"/>
            <a:r>
              <a:rPr lang="en-US" sz="4000" dirty="0" smtClean="0"/>
              <a:t>What is Money?</a:t>
            </a:r>
            <a:r>
              <a:rPr lang="en-US" sz="4000" dirty="0"/>
              <a:t/>
            </a:r>
            <a:br>
              <a:rPr lang="en-US" sz="4000" dirty="0"/>
            </a:br>
            <a:r>
              <a:rPr lang="en-US" dirty="0" smtClean="0"/>
              <a:t/>
            </a:r>
            <a:br>
              <a:rPr lang="en-US" dirty="0" smtClean="0"/>
            </a:br>
            <a:endParaRPr lang="en-US" sz="2400" dirty="0">
              <a:solidFill>
                <a:schemeClr val="bg2"/>
              </a:solidFill>
            </a:endParaRPr>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10</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14913" y="1424222"/>
            <a:ext cx="6608053" cy="3416320"/>
          </a:xfrm>
          <a:prstGeom prst="rect">
            <a:avLst/>
          </a:prstGeom>
          <a:noFill/>
        </p:spPr>
        <p:txBody>
          <a:bodyPr wrap="square" rtlCol="0">
            <a:spAutoFit/>
          </a:bodyPr>
          <a:lstStyle/>
          <a:p>
            <a:r>
              <a:rPr lang="en-US" sz="2800" dirty="0" smtClean="0"/>
              <a:t>Fiat Currency</a:t>
            </a:r>
          </a:p>
          <a:p>
            <a:pPr marL="342900" indent="-342900">
              <a:buFont typeface="Arial"/>
              <a:buChar char="•"/>
            </a:pPr>
            <a:r>
              <a:rPr lang="en-US" sz="2800" dirty="0" smtClean="0">
                <a:solidFill>
                  <a:schemeClr val="bg2">
                    <a:lumMod val="50000"/>
                  </a:schemeClr>
                </a:solidFill>
              </a:rPr>
              <a:t>Medium of Exchange</a:t>
            </a:r>
          </a:p>
          <a:p>
            <a:pPr marL="342900" indent="-342900">
              <a:buFont typeface="Arial"/>
              <a:buChar char="•"/>
            </a:pPr>
            <a:r>
              <a:rPr lang="en-US" sz="2800" dirty="0" smtClean="0">
                <a:solidFill>
                  <a:schemeClr val="bg2">
                    <a:lumMod val="50000"/>
                  </a:schemeClr>
                </a:solidFill>
              </a:rPr>
              <a:t>Measure of Value</a:t>
            </a:r>
          </a:p>
          <a:p>
            <a:pPr marL="342900" indent="-342900">
              <a:buFont typeface="Arial"/>
              <a:buChar char="•"/>
            </a:pPr>
            <a:r>
              <a:rPr lang="en-US" sz="2800" dirty="0" smtClean="0">
                <a:solidFill>
                  <a:schemeClr val="bg2">
                    <a:lumMod val="50000"/>
                  </a:schemeClr>
                </a:solidFill>
              </a:rPr>
              <a:t>Standard of Deferred Payment</a:t>
            </a:r>
          </a:p>
          <a:p>
            <a:pPr marL="342900" indent="-342900">
              <a:buFont typeface="Arial"/>
              <a:buChar char="•"/>
            </a:pPr>
            <a:r>
              <a:rPr lang="en-US" sz="2800" dirty="0" smtClean="0">
                <a:solidFill>
                  <a:srgbClr val="FF0000"/>
                </a:solidFill>
              </a:rPr>
              <a:t>Store of </a:t>
            </a:r>
            <a:r>
              <a:rPr lang="en-US" sz="2800" dirty="0" smtClean="0">
                <a:solidFill>
                  <a:srgbClr val="FF0000"/>
                </a:solidFill>
              </a:rPr>
              <a:t>Value?</a:t>
            </a:r>
            <a:endParaRPr lang="en-US" sz="2800" dirty="0" smtClean="0">
              <a:solidFill>
                <a:srgbClr val="FF0000"/>
              </a:solidFill>
            </a:endParaRPr>
          </a:p>
          <a:p>
            <a:endParaRPr lang="en-US" sz="2000" dirty="0" smtClean="0">
              <a:solidFill>
                <a:schemeClr val="bg2">
                  <a:lumMod val="50000"/>
                </a:schemeClr>
              </a:solidFill>
            </a:endParaRPr>
          </a:p>
          <a:p>
            <a:endParaRPr lang="en-US" sz="2800" dirty="0">
              <a:solidFill>
                <a:schemeClr val="bg2">
                  <a:lumMod val="50000"/>
                </a:schemeClr>
              </a:solidFill>
            </a:endParaRPr>
          </a:p>
          <a:p>
            <a:r>
              <a:rPr lang="en-US" sz="2800" dirty="0" smtClean="0">
                <a:solidFill>
                  <a:schemeClr val="bg2">
                    <a:lumMod val="50000"/>
                  </a:schemeClr>
                </a:solidFill>
              </a:rPr>
              <a:t>Bitcoin changed how we look at “money”</a:t>
            </a:r>
          </a:p>
        </p:txBody>
      </p:sp>
    </p:spTree>
    <p:extLst>
      <p:ext uri="{BB962C8B-B14F-4D97-AF65-F5344CB8AC3E}">
        <p14:creationId xmlns:p14="http://schemas.microsoft.com/office/powerpoint/2010/main" val="2924946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The Bitcoin White Paper</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11</a:t>
            </a:fld>
            <a:endParaRPr lang="en" sz="1400" b="0" i="0" u="none" strike="noStrike" cap="none" dirty="0">
              <a:solidFill>
                <a:srgbClr val="000000"/>
              </a:solidFill>
              <a:latin typeface="Arial"/>
              <a:ea typeface="Arial"/>
              <a:cs typeface="Arial"/>
              <a:sym typeface="Arial"/>
            </a:endParaRPr>
          </a:p>
        </p:txBody>
      </p:sp>
      <p:pic>
        <p:nvPicPr>
          <p:cNvPr id="2052" name="Picture 4" descr="Image result for 2008 financial crisis">
            <a:extLst>
              <a:ext uri="{FF2B5EF4-FFF2-40B4-BE49-F238E27FC236}">
                <a16:creationId xmlns:a16="http://schemas.microsoft.com/office/drawing/2014/main" xmlns="" id="{DF0DCFA5-0E86-4689-A6C3-4CB8583F5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53" y="118908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atoshi nakamoto">
            <a:extLst>
              <a:ext uri="{FF2B5EF4-FFF2-40B4-BE49-F238E27FC236}">
                <a16:creationId xmlns:a16="http://schemas.microsoft.com/office/drawing/2014/main" xmlns="" id="{DBB82C16-FB76-4303-BD0C-E2E99381D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53" y="2789287"/>
            <a:ext cx="2857500" cy="1758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6161" y="1189088"/>
            <a:ext cx="4217442" cy="3358660"/>
          </a:xfrm>
          <a:prstGeom prst="rect">
            <a:avLst/>
          </a:prstGeom>
        </p:spPr>
      </p:pic>
    </p:spTree>
    <p:extLst>
      <p:ext uri="{BB962C8B-B14F-4D97-AF65-F5344CB8AC3E}">
        <p14:creationId xmlns:p14="http://schemas.microsoft.com/office/powerpoint/2010/main" val="27013473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Who is Satoshi Nakamoto?</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12</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98530" y="1342893"/>
            <a:ext cx="7941466" cy="2246769"/>
          </a:xfrm>
          <a:prstGeom prst="rect">
            <a:avLst/>
          </a:prstGeom>
          <a:noFill/>
        </p:spPr>
        <p:txBody>
          <a:bodyPr wrap="square" rtlCol="0">
            <a:spAutoFit/>
          </a:bodyPr>
          <a:lstStyle/>
          <a:p>
            <a:r>
              <a:rPr lang="en-US" sz="2000" b="1" dirty="0"/>
              <a:t>Satoshi Nakamoto</a:t>
            </a:r>
            <a:r>
              <a:rPr lang="en-US" sz="2000" dirty="0"/>
              <a:t> is the name used by the unknown </a:t>
            </a:r>
            <a:r>
              <a:rPr lang="en-US" sz="2000" dirty="0" smtClean="0"/>
              <a:t>person, or persons, </a:t>
            </a:r>
            <a:r>
              <a:rPr lang="en-US" sz="2000" dirty="0"/>
              <a:t>who developed bitcoin, authored the bitcoin white paper, and created and deployed </a:t>
            </a:r>
            <a:r>
              <a:rPr lang="en-US" sz="2000" dirty="0" err="1"/>
              <a:t>bitcoin's</a:t>
            </a:r>
            <a:r>
              <a:rPr lang="en-US" sz="2000" dirty="0"/>
              <a:t> original reference implementation. As part of the implementation, they also devised the first blockchain database</a:t>
            </a:r>
            <a:r>
              <a:rPr lang="en-US" sz="2000" dirty="0" smtClean="0"/>
              <a:t>.</a:t>
            </a:r>
          </a:p>
          <a:p>
            <a:endParaRPr lang="en-US" sz="2000" dirty="0"/>
          </a:p>
          <a:p>
            <a:r>
              <a:rPr lang="en-US" sz="2000" dirty="0" smtClean="0"/>
              <a:t>Question: Is Satoshi </a:t>
            </a:r>
            <a:r>
              <a:rPr lang="en-US" sz="2000" dirty="0" err="1" smtClean="0"/>
              <a:t>Nakamoto’s</a:t>
            </a:r>
            <a:r>
              <a:rPr lang="en-US" sz="2000" dirty="0" smtClean="0"/>
              <a:t> identity important?</a:t>
            </a:r>
            <a:endParaRPr lang="en-US" sz="2000" dirty="0"/>
          </a:p>
        </p:txBody>
      </p:sp>
    </p:spTree>
    <p:extLst>
      <p:ext uri="{BB962C8B-B14F-4D97-AF65-F5344CB8AC3E}">
        <p14:creationId xmlns:p14="http://schemas.microsoft.com/office/powerpoint/2010/main" val="12019942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Important Definitions</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13</a:t>
            </a:fld>
            <a:endParaRPr lang="en" sz="1400" b="0" i="0" u="none" strike="noStrike" cap="none" dirty="0">
              <a:solidFill>
                <a:srgbClr val="000000"/>
              </a:solidFill>
              <a:latin typeface="Arial"/>
              <a:ea typeface="Arial"/>
              <a:cs typeface="Arial"/>
              <a:sym typeface="Arial"/>
            </a:endParaRPr>
          </a:p>
        </p:txBody>
      </p:sp>
      <p:sp>
        <p:nvSpPr>
          <p:cNvPr id="5" name="Rectangle 4"/>
          <p:cNvSpPr/>
          <p:nvPr/>
        </p:nvSpPr>
        <p:spPr>
          <a:xfrm>
            <a:off x="583931" y="1088770"/>
            <a:ext cx="7868475" cy="3908763"/>
          </a:xfrm>
          <a:prstGeom prst="rect">
            <a:avLst/>
          </a:prstGeom>
        </p:spPr>
        <p:txBody>
          <a:bodyPr wrap="square">
            <a:spAutoFit/>
          </a:bodyPr>
          <a:lstStyle/>
          <a:p>
            <a:r>
              <a:rPr lang="en-US" sz="1800" b="1" dirty="0" smtClean="0"/>
              <a:t>These terms are used in the Bitcoin White Paper:</a:t>
            </a:r>
          </a:p>
          <a:p>
            <a:endParaRPr lang="en-US" sz="1800" b="1" dirty="0" smtClean="0"/>
          </a:p>
          <a:p>
            <a:r>
              <a:rPr lang="en-US" sz="1800" b="1" dirty="0" smtClean="0"/>
              <a:t>Peer to Peer (P2P) - </a:t>
            </a:r>
            <a:r>
              <a:rPr lang="en-US" sz="1800" dirty="0" smtClean="0"/>
              <a:t>A </a:t>
            </a:r>
            <a:r>
              <a:rPr lang="en-US" sz="1800" dirty="0"/>
              <a:t>connection between two or more computers that allows them to </a:t>
            </a:r>
            <a:r>
              <a:rPr lang="en-US" sz="1800" dirty="0" smtClean="0"/>
              <a:t>directly </a:t>
            </a:r>
            <a:r>
              <a:rPr lang="en-US" sz="1800" dirty="0"/>
              <a:t>share information, files, or other </a:t>
            </a:r>
            <a:r>
              <a:rPr lang="en-US" sz="1800" dirty="0" smtClean="0"/>
              <a:t>data</a:t>
            </a:r>
            <a:r>
              <a:rPr lang="en-US" sz="1800" dirty="0"/>
              <a:t> </a:t>
            </a:r>
            <a:r>
              <a:rPr lang="en-US" sz="1800" dirty="0" smtClean="0"/>
              <a:t>where </a:t>
            </a:r>
            <a:r>
              <a:rPr lang="en-US" sz="1800" dirty="0"/>
              <a:t>there are no </a:t>
            </a:r>
            <a:r>
              <a:rPr lang="en-US" sz="1800" dirty="0" smtClean="0"/>
              <a:t>privileged </a:t>
            </a:r>
            <a:r>
              <a:rPr lang="en-US" sz="1800" dirty="0"/>
              <a:t>peers with special rights or advantages. </a:t>
            </a:r>
            <a:endParaRPr lang="en-US" sz="1800" b="1" dirty="0" smtClean="0"/>
          </a:p>
          <a:p>
            <a:endParaRPr lang="en-US" sz="1800" b="1" dirty="0"/>
          </a:p>
          <a:p>
            <a:r>
              <a:rPr lang="en-US" sz="1800" b="1" dirty="0" smtClean="0"/>
              <a:t>Digital Signatures - </a:t>
            </a:r>
            <a:r>
              <a:rPr lang="en-US" sz="1800" dirty="0"/>
              <a:t>Permission and proof done through a computer that an authorized </a:t>
            </a:r>
            <a:r>
              <a:rPr lang="en-US" sz="1800" dirty="0" smtClean="0"/>
              <a:t>person </a:t>
            </a:r>
            <a:r>
              <a:rPr lang="en-US" sz="1800" dirty="0"/>
              <a:t>has agreed to something and generates a verification code that proves a </a:t>
            </a:r>
            <a:r>
              <a:rPr lang="en-US" sz="1800" dirty="0" smtClean="0"/>
              <a:t>transaction </a:t>
            </a:r>
            <a:r>
              <a:rPr lang="en-US" sz="1800" dirty="0"/>
              <a:t>took place. </a:t>
            </a:r>
            <a:endParaRPr lang="en-US" sz="1800" b="1" dirty="0" smtClean="0"/>
          </a:p>
          <a:p>
            <a:endParaRPr lang="en-US" sz="1800" b="1" dirty="0"/>
          </a:p>
          <a:p>
            <a:r>
              <a:rPr lang="en-US" sz="1800" b="1" dirty="0" smtClean="0"/>
              <a:t>Double Spending - </a:t>
            </a:r>
            <a:r>
              <a:rPr lang="en-US" sz="1800" dirty="0"/>
              <a:t>A form of deceit using digital money where the same money is </a:t>
            </a:r>
            <a:r>
              <a:rPr lang="en-US" sz="1800" dirty="0" smtClean="0"/>
              <a:t>promised </a:t>
            </a:r>
            <a:r>
              <a:rPr lang="en-US" sz="1800" dirty="0"/>
              <a:t>to two parties but only delivered to one. If completed successfully, one of the </a:t>
            </a:r>
            <a:r>
              <a:rPr lang="en-US" sz="1800" dirty="0" smtClean="0"/>
              <a:t>two </a:t>
            </a:r>
            <a:r>
              <a:rPr lang="en-US" sz="1800" dirty="0"/>
              <a:t>recipients will not be paid. </a:t>
            </a:r>
            <a:endParaRPr lang="en-US" sz="1800" b="1" dirty="0" smtClean="0"/>
          </a:p>
          <a:p>
            <a:endParaRPr lang="en-US" b="1" dirty="0"/>
          </a:p>
        </p:txBody>
      </p:sp>
    </p:spTree>
    <p:extLst>
      <p:ext uri="{BB962C8B-B14F-4D97-AF65-F5344CB8AC3E}">
        <p14:creationId xmlns:p14="http://schemas.microsoft.com/office/powerpoint/2010/main" val="4412025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Important Definitions </a:t>
            </a:r>
            <a:r>
              <a:rPr lang="en-US" dirty="0" err="1" smtClean="0"/>
              <a:t>contd</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14</a:t>
            </a:fld>
            <a:endParaRPr lang="en" sz="1400" b="0" i="0" u="none" strike="noStrike" cap="none" dirty="0">
              <a:solidFill>
                <a:srgbClr val="000000"/>
              </a:solidFill>
              <a:latin typeface="Arial"/>
              <a:ea typeface="Arial"/>
              <a:cs typeface="Arial"/>
              <a:sym typeface="Arial"/>
            </a:endParaRPr>
          </a:p>
        </p:txBody>
      </p:sp>
      <p:sp>
        <p:nvSpPr>
          <p:cNvPr id="5" name="Rectangle 4"/>
          <p:cNvSpPr/>
          <p:nvPr/>
        </p:nvSpPr>
        <p:spPr>
          <a:xfrm>
            <a:off x="569333" y="1226121"/>
            <a:ext cx="7868475" cy="3693318"/>
          </a:xfrm>
          <a:prstGeom prst="rect">
            <a:avLst/>
          </a:prstGeom>
        </p:spPr>
        <p:txBody>
          <a:bodyPr wrap="square">
            <a:spAutoFit/>
          </a:bodyPr>
          <a:lstStyle/>
          <a:p>
            <a:r>
              <a:rPr lang="en-US" sz="2000" b="1" dirty="0" smtClean="0"/>
              <a:t>These terms are used in the Bitcoin White Paper:</a:t>
            </a:r>
          </a:p>
          <a:p>
            <a:endParaRPr lang="en-US" sz="2000" b="1" dirty="0"/>
          </a:p>
          <a:p>
            <a:r>
              <a:rPr lang="en-US" sz="2000" b="1" dirty="0" smtClean="0"/>
              <a:t>Proof of Work - </a:t>
            </a:r>
            <a:r>
              <a:rPr lang="en-US" sz="2000" dirty="0"/>
              <a:t>A process for achieving consensus and building on a digital record </a:t>
            </a:r>
            <a:r>
              <a:rPr lang="en-US" sz="2000" dirty="0" smtClean="0"/>
              <a:t>on </a:t>
            </a:r>
            <a:r>
              <a:rPr lang="en-US" sz="2000" dirty="0"/>
              <a:t>the blockchain. With Proof of Work, users compete with their computers to solve a </a:t>
            </a:r>
            <a:r>
              <a:rPr lang="en-US" sz="2000" dirty="0" smtClean="0"/>
              <a:t>problem</a:t>
            </a:r>
            <a:r>
              <a:rPr lang="en-US" sz="2000" dirty="0"/>
              <a:t>. In Proof of Work, computers compete to solve a tough math problem. </a:t>
            </a:r>
            <a:endParaRPr lang="en-US" sz="2000" b="1" dirty="0" smtClean="0"/>
          </a:p>
          <a:p>
            <a:endParaRPr lang="en-US" sz="2000" b="1" dirty="0"/>
          </a:p>
          <a:p>
            <a:r>
              <a:rPr lang="en-US" sz="2000" b="1" dirty="0" smtClean="0"/>
              <a:t>Nodes - </a:t>
            </a:r>
            <a:r>
              <a:rPr lang="en-US" sz="2000" dirty="0"/>
              <a:t>Any computing device (computer, phone, etc.) that is participating in a </a:t>
            </a:r>
            <a:r>
              <a:rPr lang="en-US" sz="2000" dirty="0" smtClean="0"/>
              <a:t>network </a:t>
            </a:r>
            <a:r>
              <a:rPr lang="en-US" sz="2000" dirty="0"/>
              <a:t>by way of receiving and sending data. Cryptocurrencies are supported by a </a:t>
            </a:r>
            <a:r>
              <a:rPr lang="en-US" sz="2000" dirty="0" smtClean="0"/>
              <a:t>network </a:t>
            </a:r>
            <a:r>
              <a:rPr lang="en-US" sz="2000" dirty="0"/>
              <a:t>of computers each keeping a digital record </a:t>
            </a:r>
            <a:r>
              <a:rPr lang="en-US" sz="2000" dirty="0" smtClean="0"/>
              <a:t>of </a:t>
            </a:r>
            <a:r>
              <a:rPr lang="en-US" sz="2000" dirty="0"/>
              <a:t>the data known as a blockchain.</a:t>
            </a:r>
          </a:p>
          <a:p>
            <a:endParaRPr lang="en-US" b="1" dirty="0"/>
          </a:p>
        </p:txBody>
      </p:sp>
    </p:spTree>
    <p:extLst>
      <p:ext uri="{BB962C8B-B14F-4D97-AF65-F5344CB8AC3E}">
        <p14:creationId xmlns:p14="http://schemas.microsoft.com/office/powerpoint/2010/main" val="2050124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pPr lvl="3"/>
            <a:r>
              <a:rPr lang="en-US" sz="4000" dirty="0" smtClean="0"/>
              <a:t>Class Question</a:t>
            </a:r>
            <a:r>
              <a:rPr lang="en-US" sz="4000" dirty="0"/>
              <a:t/>
            </a:r>
            <a:br>
              <a:rPr lang="en-US" sz="4000" dirty="0"/>
            </a:br>
            <a:r>
              <a:rPr lang="en-US" dirty="0" smtClean="0"/>
              <a:t/>
            </a:r>
            <a:br>
              <a:rPr lang="en-US" dirty="0" smtClean="0"/>
            </a:br>
            <a:endParaRPr lang="en-US" sz="2400" dirty="0">
              <a:solidFill>
                <a:schemeClr val="bg2"/>
              </a:solidFill>
            </a:endParaRPr>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15</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14913" y="1424222"/>
            <a:ext cx="6608053" cy="1384995"/>
          </a:xfrm>
          <a:prstGeom prst="rect">
            <a:avLst/>
          </a:prstGeom>
          <a:noFill/>
        </p:spPr>
        <p:txBody>
          <a:bodyPr wrap="square" rtlCol="0">
            <a:spAutoFit/>
          </a:bodyPr>
          <a:lstStyle/>
          <a:p>
            <a:r>
              <a:rPr lang="en-US" sz="2800" dirty="0" smtClean="0">
                <a:solidFill>
                  <a:schemeClr val="bg2">
                    <a:lumMod val="50000"/>
                  </a:schemeClr>
                </a:solidFill>
              </a:rPr>
              <a:t>Bitcoin was the first cryptocurrency. How many cryptocurrencies do you think are in existence today?</a:t>
            </a:r>
            <a:endParaRPr lang="en-US" sz="2800" dirty="0" smtClean="0">
              <a:solidFill>
                <a:schemeClr val="bg2">
                  <a:lumMod val="50000"/>
                </a:schemeClr>
              </a:solidFill>
            </a:endParaRPr>
          </a:p>
        </p:txBody>
      </p:sp>
    </p:spTree>
    <p:extLst>
      <p:ext uri="{BB962C8B-B14F-4D97-AF65-F5344CB8AC3E}">
        <p14:creationId xmlns:p14="http://schemas.microsoft.com/office/powerpoint/2010/main" val="15597902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err="1" smtClean="0"/>
              <a:t>CoinMarketCap.com</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16</a:t>
            </a:fld>
            <a:endParaRPr lang="en" sz="1400" b="0" i="0" u="none" strike="noStrike" cap="none" dirty="0">
              <a:solidFill>
                <a:srgbClr val="000000"/>
              </a:solid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321162" y="1006345"/>
            <a:ext cx="6058288" cy="3786992"/>
          </a:xfrm>
          <a:prstGeom prst="rect">
            <a:avLst/>
          </a:prstGeom>
        </p:spPr>
      </p:pic>
      <p:sp>
        <p:nvSpPr>
          <p:cNvPr id="6" name="TextBox 5"/>
          <p:cNvSpPr txBox="1"/>
          <p:nvPr/>
        </p:nvSpPr>
        <p:spPr>
          <a:xfrm>
            <a:off x="6452442" y="1809987"/>
            <a:ext cx="2554700" cy="1169551"/>
          </a:xfrm>
          <a:prstGeom prst="rect">
            <a:avLst/>
          </a:prstGeom>
          <a:noFill/>
        </p:spPr>
        <p:txBody>
          <a:bodyPr wrap="square" rtlCol="0">
            <a:spAutoFit/>
          </a:bodyPr>
          <a:lstStyle/>
          <a:p>
            <a:r>
              <a:rPr lang="en-US" dirty="0" smtClean="0"/>
              <a:t>An excellent resource for:</a:t>
            </a:r>
          </a:p>
          <a:p>
            <a:pPr marL="285750" indent="-285750">
              <a:buFont typeface="Arial"/>
              <a:buChar char="•"/>
            </a:pPr>
            <a:r>
              <a:rPr lang="en-US" dirty="0" smtClean="0"/>
              <a:t>Current Prices</a:t>
            </a:r>
          </a:p>
          <a:p>
            <a:pPr marL="285750" indent="-285750">
              <a:buFont typeface="Arial"/>
              <a:buChar char="•"/>
            </a:pPr>
            <a:r>
              <a:rPr lang="en-US" dirty="0" smtClean="0"/>
              <a:t>Historical Prices</a:t>
            </a:r>
          </a:p>
          <a:p>
            <a:pPr marL="285750" indent="-285750">
              <a:buFont typeface="Arial"/>
              <a:buChar char="•"/>
            </a:pPr>
            <a:r>
              <a:rPr lang="en-US" dirty="0" smtClean="0"/>
              <a:t>Market Cap</a:t>
            </a:r>
          </a:p>
          <a:p>
            <a:pPr marL="285750" indent="-285750">
              <a:buFont typeface="Arial"/>
              <a:buChar char="•"/>
            </a:pPr>
            <a:r>
              <a:rPr lang="en-US" dirty="0" smtClean="0"/>
              <a:t>Access to websites</a:t>
            </a:r>
            <a:endParaRPr lang="en-US" dirty="0"/>
          </a:p>
        </p:txBody>
      </p:sp>
    </p:spTree>
    <p:extLst>
      <p:ext uri="{BB962C8B-B14F-4D97-AF65-F5344CB8AC3E}">
        <p14:creationId xmlns:p14="http://schemas.microsoft.com/office/powerpoint/2010/main" val="185093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err="1" smtClean="0"/>
              <a:t>CoinMarketCap.com</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17</a:t>
            </a:fld>
            <a:endParaRPr lang="en" sz="1400" b="0" i="0" u="none" strike="noStrike" cap="none" dirty="0">
              <a:solidFill>
                <a:srgbClr val="000000"/>
              </a:solidFill>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705588" y="1062483"/>
            <a:ext cx="5510933" cy="3756413"/>
          </a:xfrm>
          <a:prstGeom prst="rect">
            <a:avLst/>
          </a:prstGeom>
        </p:spPr>
      </p:pic>
      <p:sp>
        <p:nvSpPr>
          <p:cNvPr id="8" name="TextBox 7"/>
          <p:cNvSpPr txBox="1"/>
          <p:nvPr/>
        </p:nvSpPr>
        <p:spPr>
          <a:xfrm>
            <a:off x="6667822" y="1569727"/>
            <a:ext cx="2222607" cy="1015663"/>
          </a:xfrm>
          <a:prstGeom prst="rect">
            <a:avLst/>
          </a:prstGeom>
          <a:noFill/>
        </p:spPr>
        <p:txBody>
          <a:bodyPr wrap="square" rtlCol="0">
            <a:spAutoFit/>
          </a:bodyPr>
          <a:lstStyle/>
          <a:p>
            <a:r>
              <a:rPr lang="en-US" sz="2000" dirty="0" smtClean="0">
                <a:solidFill>
                  <a:srgbClr val="0000FF"/>
                </a:solidFill>
              </a:rPr>
              <a:t>There are over 2000 cryptocurrencies!</a:t>
            </a:r>
            <a:endParaRPr lang="en-US" sz="2000" dirty="0">
              <a:solidFill>
                <a:srgbClr val="0000FF"/>
              </a:solidFill>
            </a:endParaRPr>
          </a:p>
        </p:txBody>
      </p:sp>
    </p:spTree>
    <p:extLst>
      <p:ext uri="{BB962C8B-B14F-4D97-AF65-F5344CB8AC3E}">
        <p14:creationId xmlns:p14="http://schemas.microsoft.com/office/powerpoint/2010/main" val="4420994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9D9A57B-A022-4081-AB7B-511FE36319A6}"/>
              </a:ext>
            </a:extLst>
          </p:cNvPr>
          <p:cNvSpPr>
            <a:spLocks noGrp="1"/>
          </p:cNvSpPr>
          <p:nvPr>
            <p:ph type="ctrTitle"/>
          </p:nvPr>
        </p:nvSpPr>
        <p:spPr>
          <a:xfrm>
            <a:off x="598100" y="1775222"/>
            <a:ext cx="8222100" cy="838799"/>
          </a:xfrm>
        </p:spPr>
        <p:txBody>
          <a:bodyPr/>
          <a:lstStyle/>
          <a:p>
            <a:r>
              <a:rPr lang="en-US" dirty="0" smtClean="0"/>
              <a:t>What is the Blockchain?</a:t>
            </a:r>
            <a:endParaRPr lang="en-US" dirty="0"/>
          </a:p>
        </p:txBody>
      </p:sp>
      <p:sp>
        <p:nvSpPr>
          <p:cNvPr id="6" name="Subtitle 5">
            <a:extLst>
              <a:ext uri="{FF2B5EF4-FFF2-40B4-BE49-F238E27FC236}">
                <a16:creationId xmlns:a16="http://schemas.microsoft.com/office/drawing/2014/main" xmlns="" id="{73FAEA6A-E79F-4E31-BAAF-49F169A3EE2B}"/>
              </a:ext>
            </a:extLst>
          </p:cNvPr>
          <p:cNvSpPr>
            <a:spLocks noGrp="1"/>
          </p:cNvSpPr>
          <p:nvPr>
            <p:ph type="subTitle" idx="1"/>
          </p:nvPr>
        </p:nvSpPr>
        <p:spPr/>
        <p:txBody>
          <a:bodyPr/>
          <a:lstStyle/>
          <a:p>
            <a:r>
              <a:rPr lang="en-US" dirty="0" smtClean="0"/>
              <a:t>Why is the Blockchain Important?</a:t>
            </a:r>
            <a:endParaRPr lang="en-US" dirty="0"/>
          </a:p>
        </p:txBody>
      </p:sp>
      <p:sp>
        <p:nvSpPr>
          <p:cNvPr id="4" name="Slide Number Placeholder 3">
            <a:extLst>
              <a:ext uri="{FF2B5EF4-FFF2-40B4-BE49-F238E27FC236}">
                <a16:creationId xmlns:a16="http://schemas.microsoft.com/office/drawing/2014/main" xmlns="" id="{BFED37BF-78B7-43C2-A2C8-5D890066AFD9}"/>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18</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1453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9030713" cy="607800"/>
          </a:xfrm>
        </p:spPr>
        <p:txBody>
          <a:bodyPr/>
          <a:lstStyle/>
          <a:p>
            <a:r>
              <a:rPr lang="en-US" dirty="0" smtClean="0"/>
              <a:t>How the</a:t>
            </a:r>
            <a:r>
              <a:rPr lang="en-US" dirty="0" smtClean="0"/>
              <a:t> Blockchain Started</a:t>
            </a:r>
            <a:r>
              <a:rPr lang="en-US" dirty="0"/>
              <a:t/>
            </a:r>
            <a:br>
              <a:rPr lang="en-US" dirty="0"/>
            </a:br>
            <a:r>
              <a:rPr lang="en-US" dirty="0" smtClean="0"/>
              <a:t> </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19</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69334" y="1415877"/>
            <a:ext cx="5941502" cy="3724096"/>
          </a:xfrm>
          <a:prstGeom prst="rect">
            <a:avLst/>
          </a:prstGeom>
          <a:noFill/>
        </p:spPr>
        <p:txBody>
          <a:bodyPr wrap="square" rtlCol="0">
            <a:spAutoFit/>
          </a:bodyPr>
          <a:lstStyle/>
          <a:p>
            <a:r>
              <a:rPr lang="en-US" sz="2000" dirty="0" smtClean="0"/>
              <a:t>The Bitcoin White Paper does not use the word “blockchain”, the term used is “forming a record”.</a:t>
            </a:r>
          </a:p>
          <a:p>
            <a:endParaRPr lang="en-US" sz="2000" dirty="0" smtClean="0"/>
          </a:p>
          <a:p>
            <a:r>
              <a:rPr lang="en-US" sz="2000" dirty="0" smtClean="0"/>
              <a:t>Bitcoin </a:t>
            </a:r>
            <a:r>
              <a:rPr lang="en-US" sz="2000" dirty="0"/>
              <a:t>utilizes </a:t>
            </a:r>
            <a:r>
              <a:rPr lang="en-US" sz="2000" dirty="0" smtClean="0"/>
              <a:t>the </a:t>
            </a:r>
            <a:r>
              <a:rPr lang="en-US" sz="2000" dirty="0"/>
              <a:t>blockchain as a transaction ledger to securely record transfers of </a:t>
            </a:r>
            <a:r>
              <a:rPr lang="en-US" sz="2000" dirty="0" err="1"/>
              <a:t>bitcoins</a:t>
            </a:r>
            <a:r>
              <a:rPr lang="en-US" sz="2000" dirty="0"/>
              <a:t> from one party to another</a:t>
            </a:r>
            <a:r>
              <a:rPr lang="en-US" sz="2000" dirty="0" smtClean="0"/>
              <a:t>.</a:t>
            </a:r>
          </a:p>
          <a:p>
            <a:endParaRPr lang="en-US" sz="2000" dirty="0"/>
          </a:p>
          <a:p>
            <a:r>
              <a:rPr lang="en-US" sz="2000" dirty="0" smtClean="0"/>
              <a:t>As discussed later, Ethereum expanded the capability of the blockchain.</a:t>
            </a:r>
            <a:endParaRPr lang="en-US" sz="2000" dirty="0"/>
          </a:p>
          <a:p>
            <a:r>
              <a:rPr lang="en-US" dirty="0"/>
              <a:t> </a:t>
            </a:r>
          </a:p>
          <a:p>
            <a:endParaRPr lang="en-US" dirty="0" smtClean="0"/>
          </a:p>
          <a:p>
            <a:endParaRPr lang="en-US" dirty="0"/>
          </a:p>
          <a:p>
            <a:endParaRPr lang="en-US" dirty="0"/>
          </a:p>
        </p:txBody>
      </p:sp>
      <p:pic>
        <p:nvPicPr>
          <p:cNvPr id="5" name="Shape 43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027" y="1419052"/>
            <a:ext cx="2389187"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2952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6A909-29DB-481A-A35D-EC0979C27A04}"/>
              </a:ext>
            </a:extLst>
          </p:cNvPr>
          <p:cNvSpPr>
            <a:spLocks noGrp="1"/>
          </p:cNvSpPr>
          <p:nvPr>
            <p:ph type="title"/>
          </p:nvPr>
        </p:nvSpPr>
        <p:spPr>
          <a:xfrm>
            <a:off x="225881" y="157855"/>
            <a:ext cx="8520599" cy="2030700"/>
          </a:xfrm>
        </p:spPr>
        <p:txBody>
          <a:bodyPr/>
          <a:lstStyle/>
          <a:p>
            <a:r>
              <a:rPr lang="en-US" sz="6600" dirty="0" smtClean="0"/>
              <a:t>About the Trainer</a:t>
            </a:r>
            <a:br>
              <a:rPr lang="en-US" sz="6600" dirty="0" smtClean="0"/>
            </a:br>
            <a:endParaRPr lang="en-US" sz="2800" dirty="0"/>
          </a:p>
        </p:txBody>
      </p:sp>
      <p:sp>
        <p:nvSpPr>
          <p:cNvPr id="4" name="Slide Number Placeholder 3">
            <a:extLst>
              <a:ext uri="{FF2B5EF4-FFF2-40B4-BE49-F238E27FC236}">
                <a16:creationId xmlns:a16="http://schemas.microsoft.com/office/drawing/2014/main" xmlns="" id="{4185D210-422F-4494-BE77-8E8DE0D7FF14}"/>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1716376" y="1887523"/>
            <a:ext cx="5166296" cy="1569660"/>
          </a:xfrm>
          <a:prstGeom prst="rect">
            <a:avLst/>
          </a:prstGeom>
          <a:noFill/>
        </p:spPr>
        <p:txBody>
          <a:bodyPr wrap="square" rtlCol="0">
            <a:spAutoFit/>
          </a:bodyPr>
          <a:lstStyle/>
          <a:p>
            <a:r>
              <a:rPr lang="en-US" sz="3200" dirty="0" smtClean="0">
                <a:solidFill>
                  <a:schemeClr val="bg1"/>
                </a:solidFill>
              </a:rPr>
              <a:t>Info</a:t>
            </a:r>
          </a:p>
          <a:p>
            <a:r>
              <a:rPr lang="en-US" sz="3200" dirty="0" smtClean="0">
                <a:solidFill>
                  <a:schemeClr val="bg1"/>
                </a:solidFill>
              </a:rPr>
              <a:t>Info</a:t>
            </a:r>
          </a:p>
          <a:p>
            <a:r>
              <a:rPr lang="en-US" sz="3200" dirty="0" smtClean="0">
                <a:solidFill>
                  <a:schemeClr val="bg1"/>
                </a:solidFill>
              </a:rPr>
              <a:t>Info</a:t>
            </a:r>
            <a:endParaRPr lang="en-US" sz="3200" dirty="0">
              <a:solidFill>
                <a:schemeClr val="bg1"/>
              </a:solidFill>
            </a:endParaRPr>
          </a:p>
        </p:txBody>
      </p:sp>
    </p:spTree>
    <p:extLst>
      <p:ext uri="{BB962C8B-B14F-4D97-AF65-F5344CB8AC3E}">
        <p14:creationId xmlns:p14="http://schemas.microsoft.com/office/powerpoint/2010/main" val="983021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80D0E-5B64-400F-92C2-D22B0C1396FD}"/>
              </a:ext>
            </a:extLst>
          </p:cNvPr>
          <p:cNvSpPr>
            <a:spLocks noGrp="1"/>
          </p:cNvSpPr>
          <p:nvPr>
            <p:ph type="title"/>
          </p:nvPr>
        </p:nvSpPr>
        <p:spPr/>
        <p:txBody>
          <a:bodyPr/>
          <a:lstStyle/>
          <a:p>
            <a:r>
              <a:rPr lang="en-US" dirty="0"/>
              <a:t>How Blockchains Work</a:t>
            </a:r>
          </a:p>
        </p:txBody>
      </p:sp>
      <p:sp>
        <p:nvSpPr>
          <p:cNvPr id="4" name="Slide Number Placeholder 3">
            <a:extLst>
              <a:ext uri="{FF2B5EF4-FFF2-40B4-BE49-F238E27FC236}">
                <a16:creationId xmlns:a16="http://schemas.microsoft.com/office/drawing/2014/main" xmlns="" id="{67A52482-9F00-48F4-8E4F-242BFF8007FE}"/>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20</a:t>
            </a:fld>
            <a:endParaRPr lang="en" sz="1400" b="0" i="0" u="none" strike="noStrike" cap="none" dirty="0">
              <a:solidFill>
                <a:srgbClr val="000000"/>
              </a:solidFill>
              <a:latin typeface="Arial"/>
              <a:ea typeface="Arial"/>
              <a:cs typeface="Arial"/>
              <a:sym typeface="Arial"/>
            </a:endParaRPr>
          </a:p>
        </p:txBody>
      </p:sp>
      <p:pic>
        <p:nvPicPr>
          <p:cNvPr id="5122" name="Picture 2" descr="Related image">
            <a:extLst>
              <a:ext uri="{FF2B5EF4-FFF2-40B4-BE49-F238E27FC236}">
                <a16:creationId xmlns:a16="http://schemas.microsoft.com/office/drawing/2014/main" xmlns="" id="{D0537F97-E1B3-45DB-A938-3280A2E53DC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710" r="16171"/>
          <a:stretch/>
        </p:blipFill>
        <p:spPr bwMode="auto">
          <a:xfrm>
            <a:off x="1327354" y="1017800"/>
            <a:ext cx="6626046" cy="396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33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425"/>
          <p:cNvSpPr txBox="1">
            <a:spLocks noGrp="1"/>
          </p:cNvSpPr>
          <p:nvPr>
            <p:ph type="title"/>
          </p:nvPr>
        </p:nvSpPr>
        <p:spPr>
          <a:xfrm>
            <a:off x="226758" y="432259"/>
            <a:ext cx="8470038" cy="608013"/>
          </a:xfrm>
        </p:spPr>
        <p:txBody>
          <a:bodyPr/>
          <a:lstStyle/>
          <a:p>
            <a:pPr eaLnBrk="1" hangingPunct="1">
              <a:spcBef>
                <a:spcPct val="0"/>
              </a:spcBef>
              <a:spcAft>
                <a:spcPct val="0"/>
              </a:spcAft>
              <a:buClr>
                <a:srgbClr val="2A3990"/>
              </a:buClr>
              <a:buSzPct val="25000"/>
              <a:buFont typeface="Roboto" charset="0"/>
              <a:buNone/>
            </a:pPr>
            <a:r>
              <a:rPr lang="en-US" sz="2400" dirty="0">
                <a:solidFill>
                  <a:srgbClr val="2A3990"/>
                </a:solidFill>
                <a:latin typeface="Calibri" charset="0"/>
                <a:ea typeface="ＭＳ Ｐゴシック" charset="0"/>
                <a:cs typeface="Calibri" charset="0"/>
                <a:sym typeface="Roboto" charset="0"/>
              </a:rPr>
              <a:t>T</a:t>
            </a:r>
            <a:r>
              <a:rPr lang="en-US" sz="2400" dirty="0" smtClean="0">
                <a:solidFill>
                  <a:srgbClr val="2A3990"/>
                </a:solidFill>
                <a:latin typeface="Calibri" charset="0"/>
                <a:ea typeface="ＭＳ Ｐゴシック" charset="0"/>
                <a:cs typeface="Calibri" charset="0"/>
                <a:sym typeface="Roboto" charset="0"/>
              </a:rPr>
              <a:t>he Blockchain Explained in a Different Context</a:t>
            </a:r>
            <a:endParaRPr lang="en-US" sz="2400" dirty="0">
              <a:solidFill>
                <a:srgbClr val="2A3990"/>
              </a:solidFill>
              <a:latin typeface="Calibri" charset="0"/>
              <a:ea typeface="ＭＳ Ｐゴシック" charset="0"/>
              <a:cs typeface="Calibri" charset="0"/>
              <a:sym typeface="Roboto" charset="0"/>
            </a:endParaRPr>
          </a:p>
        </p:txBody>
      </p:sp>
      <p:sp>
        <p:nvSpPr>
          <p:cNvPr id="426" name="Shape 426"/>
          <p:cNvSpPr txBox="1">
            <a:spLocks noGrp="1"/>
          </p:cNvSpPr>
          <p:nvPr>
            <p:ph type="body" idx="1"/>
          </p:nvPr>
        </p:nvSpPr>
        <p:spPr>
          <a:xfrm>
            <a:off x="311700" y="1017800"/>
            <a:ext cx="8520600" cy="3339000"/>
          </a:xfrm>
        </p:spPr>
        <p:txBody>
          <a:bodyPr>
            <a:noAutofit/>
          </a:bodyPr>
          <a:lstStyle/>
          <a:p>
            <a:pPr marL="457200" indent="-342900" eaLnBrk="1" fontAlgn="auto" hangingPunct="1">
              <a:lnSpc>
                <a:spcPct val="100000"/>
              </a:lnSpc>
              <a:spcBef>
                <a:spcPts val="600"/>
              </a:spcBef>
              <a:spcAft>
                <a:spcPts val="600"/>
              </a:spcAft>
              <a:buClr>
                <a:srgbClr val="000000"/>
              </a:buClr>
              <a:buSzPct val="100000"/>
              <a:buFont typeface="Calibri"/>
              <a:buChar char="●"/>
              <a:defRPr/>
            </a:pPr>
            <a:r>
              <a:rPr lang="en-US" dirty="0" smtClean="0">
                <a:solidFill>
                  <a:schemeClr val="accent1"/>
                </a:solidFill>
                <a:highlight>
                  <a:srgbClr val="FFFFFF"/>
                </a:highlight>
                <a:latin typeface="+mn-lt"/>
                <a:ea typeface="Calibri"/>
                <a:cs typeface="Calibri"/>
                <a:sym typeface="Calibri"/>
              </a:rPr>
              <a:t>What is a </a:t>
            </a:r>
            <a:r>
              <a:rPr lang="en" dirty="0" smtClean="0">
                <a:solidFill>
                  <a:schemeClr val="accent1"/>
                </a:solidFill>
                <a:highlight>
                  <a:srgbClr val="FFFFFF"/>
                </a:highlight>
                <a:latin typeface="+mn-lt"/>
                <a:ea typeface="Calibri"/>
                <a:cs typeface="Calibri"/>
                <a:sym typeface="Calibri"/>
              </a:rPr>
              <a:t>Block</a:t>
            </a:r>
            <a:r>
              <a:rPr lang="en-US" dirty="0" smtClean="0">
                <a:solidFill>
                  <a:schemeClr val="accent1"/>
                </a:solidFill>
                <a:highlight>
                  <a:srgbClr val="FFFFFF"/>
                </a:highlight>
                <a:latin typeface="+mn-lt"/>
                <a:ea typeface="Calibri"/>
                <a:cs typeface="Calibri"/>
                <a:sym typeface="Calibri"/>
              </a:rPr>
              <a:t>?</a:t>
            </a:r>
            <a:r>
              <a:rPr lang="en" dirty="0" smtClean="0">
                <a:solidFill>
                  <a:schemeClr val="accent1"/>
                </a:solidFill>
                <a:highlight>
                  <a:srgbClr val="FFFFFF"/>
                </a:highlight>
                <a:latin typeface="+mn-lt"/>
                <a:ea typeface="Calibri"/>
                <a:cs typeface="Calibri"/>
                <a:sym typeface="Calibri"/>
              </a:rPr>
              <a:t>: </a:t>
            </a:r>
            <a:r>
              <a:rPr lang="en-US" dirty="0">
                <a:solidFill>
                  <a:schemeClr val="accent1"/>
                </a:solidFill>
                <a:highlight>
                  <a:srgbClr val="FFFFFF"/>
                </a:highlight>
                <a:latin typeface="+mn-lt"/>
                <a:ea typeface="Calibri"/>
                <a:cs typeface="Calibri"/>
                <a:sym typeface="Calibri"/>
              </a:rPr>
              <a:t>A</a:t>
            </a:r>
            <a:r>
              <a:rPr lang="en" dirty="0" smtClean="0">
                <a:solidFill>
                  <a:schemeClr val="accent1"/>
                </a:solidFill>
                <a:highlight>
                  <a:srgbClr val="FFFFFF"/>
                </a:highlight>
                <a:latin typeface="+mn-lt"/>
                <a:ea typeface="Calibri"/>
                <a:cs typeface="Calibri"/>
                <a:sym typeface="Calibri"/>
              </a:rPr>
              <a:t>ll </a:t>
            </a:r>
            <a:r>
              <a:rPr lang="en" dirty="0">
                <a:solidFill>
                  <a:schemeClr val="accent1"/>
                </a:solidFill>
                <a:highlight>
                  <a:srgbClr val="FFFFFF"/>
                </a:highlight>
                <a:latin typeface="+mn-lt"/>
                <a:ea typeface="Calibri"/>
                <a:cs typeface="Calibri"/>
                <a:sym typeface="Calibri"/>
              </a:rPr>
              <a:t>the transactions/records within a period of time</a:t>
            </a:r>
          </a:p>
          <a:p>
            <a:pPr marL="457200" indent="-342900" eaLnBrk="1" fontAlgn="auto" hangingPunct="1">
              <a:lnSpc>
                <a:spcPct val="100000"/>
              </a:lnSpc>
              <a:spcBef>
                <a:spcPts val="600"/>
              </a:spcBef>
              <a:spcAft>
                <a:spcPts val="600"/>
              </a:spcAft>
              <a:buClr>
                <a:srgbClr val="000000"/>
              </a:buClr>
              <a:buSzPct val="100000"/>
              <a:buFont typeface="Calibri"/>
              <a:buChar char="●"/>
              <a:defRPr/>
            </a:pPr>
            <a:r>
              <a:rPr lang="en" dirty="0">
                <a:solidFill>
                  <a:schemeClr val="accent1"/>
                </a:solidFill>
                <a:highlight>
                  <a:srgbClr val="FFFFFF"/>
                </a:highlight>
                <a:latin typeface="+mn-lt"/>
                <a:ea typeface="Calibri"/>
                <a:cs typeface="Calibri"/>
                <a:sym typeface="Calibri"/>
              </a:rPr>
              <a:t>The blocks are added to the Blockchain in a </a:t>
            </a:r>
            <a:r>
              <a:rPr lang="en" b="1" dirty="0">
                <a:solidFill>
                  <a:schemeClr val="accent1"/>
                </a:solidFill>
                <a:highlight>
                  <a:srgbClr val="FFFFFF"/>
                </a:highlight>
                <a:latin typeface="+mn-lt"/>
                <a:ea typeface="Calibri"/>
                <a:cs typeface="Calibri"/>
                <a:sym typeface="Calibri"/>
              </a:rPr>
              <a:t>linear, chronological order</a:t>
            </a:r>
          </a:p>
          <a:p>
            <a:pPr marL="457200" indent="-342900" eaLnBrk="1" fontAlgn="auto" hangingPunct="1">
              <a:lnSpc>
                <a:spcPct val="100000"/>
              </a:lnSpc>
              <a:spcBef>
                <a:spcPts val="600"/>
              </a:spcBef>
              <a:spcAft>
                <a:spcPts val="600"/>
              </a:spcAft>
              <a:buClr>
                <a:srgbClr val="000000"/>
              </a:buClr>
              <a:buSzPct val="100000"/>
              <a:buFont typeface="Calibri"/>
              <a:buChar char="●"/>
              <a:defRPr/>
            </a:pPr>
            <a:r>
              <a:rPr lang="en" dirty="0">
                <a:solidFill>
                  <a:schemeClr val="accent1"/>
                </a:solidFill>
                <a:highlight>
                  <a:srgbClr val="FFFFFF"/>
                </a:highlight>
                <a:latin typeface="+mn-lt"/>
                <a:ea typeface="Calibri"/>
                <a:cs typeface="Calibri"/>
                <a:sym typeface="Calibri"/>
              </a:rPr>
              <a:t>Each node (</a:t>
            </a:r>
            <a:r>
              <a:rPr lang="en-US" dirty="0">
                <a:solidFill>
                  <a:schemeClr val="accent1"/>
                </a:solidFill>
                <a:highlight>
                  <a:srgbClr val="FFFFFF"/>
                </a:highlight>
                <a:latin typeface="+mn-lt"/>
                <a:ea typeface="Calibri"/>
                <a:cs typeface="Calibri"/>
                <a:sym typeface="Calibri"/>
              </a:rPr>
              <a:t>or “block”) </a:t>
            </a:r>
            <a:r>
              <a:rPr lang="en" dirty="0">
                <a:solidFill>
                  <a:schemeClr val="accent1"/>
                </a:solidFill>
                <a:highlight>
                  <a:srgbClr val="FFFFFF"/>
                </a:highlight>
                <a:latin typeface="+mn-lt"/>
                <a:ea typeface="Calibri"/>
                <a:cs typeface="Calibri"/>
                <a:sym typeface="Calibri"/>
              </a:rPr>
              <a:t>gets a full copy of the Blockchain upon joining the network</a:t>
            </a:r>
          </a:p>
          <a:p>
            <a:pPr marL="457200" indent="-342900" eaLnBrk="1" fontAlgn="auto" hangingPunct="1">
              <a:lnSpc>
                <a:spcPct val="100000"/>
              </a:lnSpc>
              <a:spcBef>
                <a:spcPts val="600"/>
              </a:spcBef>
              <a:spcAft>
                <a:spcPts val="600"/>
              </a:spcAft>
              <a:buClr>
                <a:srgbClr val="000000"/>
              </a:buClr>
              <a:buSzPct val="100000"/>
              <a:buFont typeface="Calibri"/>
              <a:buChar char="●"/>
              <a:defRPr/>
            </a:pPr>
            <a:r>
              <a:rPr lang="en" dirty="0">
                <a:solidFill>
                  <a:schemeClr val="accent1"/>
                </a:solidFill>
                <a:highlight>
                  <a:srgbClr val="FFFFFF"/>
                </a:highlight>
                <a:latin typeface="+mn-lt"/>
                <a:ea typeface="Calibri"/>
                <a:cs typeface="Calibri"/>
                <a:sym typeface="Calibri"/>
              </a:rPr>
              <a:t>The </a:t>
            </a:r>
            <a:r>
              <a:rPr lang="en-US" dirty="0">
                <a:solidFill>
                  <a:schemeClr val="accent1"/>
                </a:solidFill>
                <a:highlight>
                  <a:srgbClr val="FFFFFF"/>
                </a:highlight>
                <a:latin typeface="+mn-lt"/>
                <a:ea typeface="Calibri"/>
                <a:cs typeface="Calibri"/>
                <a:sym typeface="Calibri"/>
              </a:rPr>
              <a:t>Blockchain </a:t>
            </a:r>
            <a:r>
              <a:rPr lang="en" dirty="0">
                <a:solidFill>
                  <a:schemeClr val="accent1"/>
                </a:solidFill>
                <a:highlight>
                  <a:srgbClr val="FFFFFF"/>
                </a:highlight>
                <a:latin typeface="+mn-lt"/>
                <a:ea typeface="Calibri"/>
                <a:cs typeface="Calibri"/>
                <a:sym typeface="Calibri"/>
              </a:rPr>
              <a:t>has complete information about the addresses and their balances right from the </a:t>
            </a:r>
            <a:r>
              <a:rPr lang="en" i="1" dirty="0">
                <a:solidFill>
                  <a:schemeClr val="accent1"/>
                </a:solidFill>
                <a:highlight>
                  <a:srgbClr val="FFFFFF"/>
                </a:highlight>
                <a:latin typeface="+mn-lt"/>
                <a:ea typeface="Calibri"/>
                <a:cs typeface="Calibri"/>
                <a:sym typeface="Calibri"/>
              </a:rPr>
              <a:t>genesis block </a:t>
            </a:r>
            <a:r>
              <a:rPr lang="en" dirty="0">
                <a:solidFill>
                  <a:schemeClr val="accent1"/>
                </a:solidFill>
                <a:highlight>
                  <a:srgbClr val="FFFFFF"/>
                </a:highlight>
                <a:latin typeface="+mn-lt"/>
                <a:ea typeface="Calibri"/>
                <a:cs typeface="Calibri"/>
                <a:sym typeface="Calibri"/>
              </a:rPr>
              <a:t>to the most recently completed block</a:t>
            </a:r>
          </a:p>
          <a:p>
            <a:pPr eaLnBrk="1" fontAlgn="auto" hangingPunct="1">
              <a:spcAft>
                <a:spcPts val="0"/>
              </a:spcAft>
              <a:buSzPct val="25000"/>
              <a:defRPr/>
            </a:pPr>
            <a:endParaRPr sz="1400" dirty="0"/>
          </a:p>
        </p:txBody>
      </p:sp>
      <p:sp>
        <p:nvSpPr>
          <p:cNvPr id="33795" name="Shape 427"/>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A7CA3C02-7CC6-DB48-A7BF-2CCAFC62E4B3}" type="slidenum">
              <a:rPr lang="en-US"/>
              <a:pPr eaLnBrk="1" hangingPunct="1"/>
              <a:t>21</a:t>
            </a:fld>
            <a:endParaRPr lang="en-US"/>
          </a:p>
        </p:txBody>
      </p:sp>
      <p:pic>
        <p:nvPicPr>
          <p:cNvPr id="33796" name="Shape 42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806978"/>
            <a:ext cx="1781301" cy="89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1055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The Five Properties of the Blockchain</a:t>
            </a:r>
            <a:br>
              <a:rPr lang="en-US" dirty="0" smtClean="0"/>
            </a:br>
            <a:r>
              <a:rPr lang="en-US" dirty="0" smtClean="0"/>
              <a:t> </a:t>
            </a:r>
            <a:br>
              <a:rPr lang="en-US" dirty="0" smtClean="0"/>
            </a:br>
            <a:r>
              <a:rPr lang="en-US" sz="2400" dirty="0" smtClean="0"/>
              <a:t>1. Decentralized Systems</a:t>
            </a:r>
            <a:br>
              <a:rPr lang="en-US" sz="2400" dirty="0" smtClean="0"/>
            </a:br>
            <a:r>
              <a:rPr lang="en-US" sz="2400" dirty="0" smtClean="0"/>
              <a:t>2. Distributed Ledger Technology</a:t>
            </a:r>
            <a:br>
              <a:rPr lang="en-US" sz="2400" dirty="0" smtClean="0"/>
            </a:br>
            <a:r>
              <a:rPr lang="en-US" sz="2400" dirty="0" smtClean="0"/>
              <a:t>3. Cryptographically safe and secure</a:t>
            </a:r>
            <a:br>
              <a:rPr lang="en-US" sz="2400" dirty="0" smtClean="0"/>
            </a:br>
            <a:r>
              <a:rPr lang="en-US" sz="2400" dirty="0" smtClean="0"/>
              <a:t>4. Mining is used to validate blocks of</a:t>
            </a:r>
            <a:br>
              <a:rPr lang="en-US" sz="2400" dirty="0" smtClean="0"/>
            </a:br>
            <a:r>
              <a:rPr lang="en-US" sz="2400" dirty="0" smtClean="0"/>
              <a:t>    transactions</a:t>
            </a:r>
            <a:br>
              <a:rPr lang="en-US" sz="2400" dirty="0" smtClean="0"/>
            </a:br>
            <a:r>
              <a:rPr lang="en-US" sz="2400" dirty="0" smtClean="0"/>
              <a:t>5. Transactions are immutable</a:t>
            </a:r>
            <a:r>
              <a:rPr lang="en-US" dirty="0" smtClean="0"/>
              <a:t/>
            </a:r>
            <a:br>
              <a:rPr lang="en-US" dirty="0" smtClean="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22</a:t>
            </a:fld>
            <a:endParaRPr lang="en" sz="1400" b="0" i="0" u="none" strike="noStrike" cap="none" dirty="0">
              <a:solidFill>
                <a:srgbClr val="000000"/>
              </a:solidFill>
              <a:latin typeface="Arial"/>
              <a:ea typeface="Arial"/>
              <a:cs typeface="Arial"/>
              <a:sym typeface="Arial"/>
            </a:endParaRPr>
          </a:p>
        </p:txBody>
      </p:sp>
      <p:pic>
        <p:nvPicPr>
          <p:cNvPr id="5" name="Shape 419" descr="POW.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9584"/>
          <a:stretch>
            <a:fillRect/>
          </a:stretch>
        </p:blipFill>
        <p:spPr bwMode="auto">
          <a:xfrm>
            <a:off x="5999893" y="1415876"/>
            <a:ext cx="2802349" cy="181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2766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416"/>
          <p:cNvSpPr txBox="1">
            <a:spLocks noGrp="1"/>
          </p:cNvSpPr>
          <p:nvPr>
            <p:ph type="title"/>
          </p:nvPr>
        </p:nvSpPr>
        <p:spPr>
          <a:xfrm>
            <a:off x="311150" y="409575"/>
            <a:ext cx="8521700" cy="608013"/>
          </a:xfrm>
        </p:spPr>
        <p:txBody>
          <a:bodyPr/>
          <a:lstStyle/>
          <a:p>
            <a:pPr eaLnBrk="1" hangingPunct="1">
              <a:spcBef>
                <a:spcPct val="0"/>
              </a:spcBef>
              <a:spcAft>
                <a:spcPct val="0"/>
              </a:spcAft>
              <a:buClr>
                <a:srgbClr val="2A3990"/>
              </a:buClr>
              <a:buFont typeface="Roboto" charset="0"/>
              <a:buNone/>
            </a:pPr>
            <a:r>
              <a:rPr lang="en-US" dirty="0">
                <a:solidFill>
                  <a:srgbClr val="2A3990"/>
                </a:solidFill>
                <a:latin typeface="Calibri" charset="0"/>
                <a:ea typeface="ＭＳ Ｐゴシック" charset="0"/>
                <a:cs typeface="Calibri" charset="0"/>
                <a:sym typeface="Roboto" charset="0"/>
              </a:rPr>
              <a:t>Blockchain </a:t>
            </a:r>
            <a:r>
              <a:rPr lang="en-US" dirty="0" smtClean="0">
                <a:solidFill>
                  <a:srgbClr val="2A3990"/>
                </a:solidFill>
                <a:latin typeface="Calibri" charset="0"/>
                <a:ea typeface="ＭＳ Ｐゴシック" charset="0"/>
                <a:cs typeface="Calibri" charset="0"/>
                <a:sym typeface="Roboto" charset="0"/>
              </a:rPr>
              <a:t>as a Ledger</a:t>
            </a:r>
            <a:endParaRPr lang="en-US" dirty="0">
              <a:solidFill>
                <a:srgbClr val="2A3990"/>
              </a:solidFill>
              <a:latin typeface="Calibri" charset="0"/>
              <a:ea typeface="ＭＳ Ｐゴシック" charset="0"/>
              <a:cs typeface="Calibri" charset="0"/>
              <a:sym typeface="Roboto" charset="0"/>
            </a:endParaRPr>
          </a:p>
        </p:txBody>
      </p:sp>
      <p:sp>
        <p:nvSpPr>
          <p:cNvPr id="32770" name="Shape 417"/>
          <p:cNvSpPr txBox="1">
            <a:spLocks noGrp="1"/>
          </p:cNvSpPr>
          <p:nvPr>
            <p:ph type="body" idx="1"/>
          </p:nvPr>
        </p:nvSpPr>
        <p:spPr>
          <a:xfrm>
            <a:off x="311150" y="1230313"/>
            <a:ext cx="8521700" cy="3338512"/>
          </a:xfrm>
        </p:spPr>
        <p:txBody>
          <a:bodyPr/>
          <a:lstStyle>
            <a:lvl1pPr marL="457200" indent="-2286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ct val="0"/>
              </a:spcBef>
              <a:buClr>
                <a:srgbClr val="434343"/>
              </a:buClr>
              <a:buFont typeface="Roboto" charset="0"/>
              <a:buChar char="●"/>
            </a:pPr>
            <a:r>
              <a:rPr lang="en-US" sz="1800" dirty="0" smtClean="0">
                <a:solidFill>
                  <a:schemeClr val="accent1"/>
                </a:solidFill>
                <a:latin typeface="+mn-lt"/>
                <a:cs typeface="Calibri" charset="0"/>
                <a:sym typeface="Roboto" charset="0"/>
              </a:rPr>
              <a:t>Ledger functions include: Financial </a:t>
            </a:r>
            <a:r>
              <a:rPr lang="en-US" sz="1800" dirty="0">
                <a:solidFill>
                  <a:schemeClr val="accent1"/>
                </a:solidFill>
                <a:latin typeface="+mn-lt"/>
                <a:cs typeface="Calibri" charset="0"/>
                <a:sym typeface="Roboto" charset="0"/>
              </a:rPr>
              <a:t>transactions (ledger), list of registries (car, land), </a:t>
            </a:r>
            <a:r>
              <a:rPr lang="en-US" sz="1800" dirty="0" smtClean="0">
                <a:solidFill>
                  <a:schemeClr val="accent1"/>
                </a:solidFill>
                <a:latin typeface="+mn-lt"/>
                <a:cs typeface="Calibri" charset="0"/>
                <a:sym typeface="Roboto" charset="0"/>
              </a:rPr>
              <a:t>record ownership </a:t>
            </a:r>
            <a:r>
              <a:rPr lang="en-US" sz="1800" dirty="0">
                <a:solidFill>
                  <a:schemeClr val="accent1"/>
                </a:solidFill>
                <a:latin typeface="+mn-lt"/>
                <a:cs typeface="Calibri" charset="0"/>
                <a:sym typeface="Roboto" charset="0"/>
              </a:rPr>
              <a:t>(house), etc.</a:t>
            </a:r>
          </a:p>
          <a:p>
            <a:pPr eaLnBrk="1" hangingPunct="1">
              <a:spcBef>
                <a:spcPct val="0"/>
              </a:spcBef>
              <a:buClr>
                <a:srgbClr val="434343"/>
              </a:buClr>
              <a:buFont typeface="Roboto" charset="0"/>
              <a:buChar char="●"/>
            </a:pPr>
            <a:r>
              <a:rPr lang="en-US" sz="1800" dirty="0">
                <a:solidFill>
                  <a:schemeClr val="accent1"/>
                </a:solidFill>
                <a:latin typeface="+mn-lt"/>
                <a:cs typeface="Calibri" charset="0"/>
                <a:sym typeface="Roboto" charset="0"/>
              </a:rPr>
              <a:t>Shared: everybody has an exact copy</a:t>
            </a:r>
          </a:p>
          <a:p>
            <a:pPr eaLnBrk="1" hangingPunct="1">
              <a:spcBef>
                <a:spcPct val="0"/>
              </a:spcBef>
              <a:buClr>
                <a:srgbClr val="434343"/>
              </a:buClr>
              <a:buFont typeface="Roboto" charset="0"/>
              <a:buChar char="●"/>
            </a:pPr>
            <a:r>
              <a:rPr lang="en-US" sz="1800" dirty="0" smtClean="0">
                <a:solidFill>
                  <a:schemeClr val="accent1"/>
                </a:solidFill>
                <a:latin typeface="+mn-lt"/>
                <a:cs typeface="Calibri" charset="0"/>
                <a:sym typeface="Roboto" charset="0"/>
              </a:rPr>
              <a:t>Constantly updated</a:t>
            </a:r>
          </a:p>
          <a:p>
            <a:pPr eaLnBrk="1" hangingPunct="1">
              <a:spcBef>
                <a:spcPct val="0"/>
              </a:spcBef>
              <a:buClr>
                <a:srgbClr val="434343"/>
              </a:buClr>
              <a:buFont typeface="Roboto" charset="0"/>
              <a:buChar char="●"/>
            </a:pPr>
            <a:r>
              <a:rPr lang="en-US" sz="1800" dirty="0" smtClean="0">
                <a:solidFill>
                  <a:schemeClr val="accent1"/>
                </a:solidFill>
                <a:latin typeface="+mn-lt"/>
                <a:cs typeface="Calibri" charset="0"/>
                <a:sym typeface="Roboto" charset="0"/>
              </a:rPr>
              <a:t>The ledger cannot be altered</a:t>
            </a:r>
            <a:endParaRPr lang="en-US" sz="1800" dirty="0">
              <a:solidFill>
                <a:schemeClr val="accent1"/>
              </a:solidFill>
              <a:latin typeface="+mn-lt"/>
              <a:cs typeface="Calibri" charset="0"/>
              <a:sym typeface="Roboto" charset="0"/>
            </a:endParaRPr>
          </a:p>
        </p:txBody>
      </p:sp>
      <p:sp>
        <p:nvSpPr>
          <p:cNvPr id="32771" name="Shape 418"/>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B713DD59-0B2B-E148-9AAE-2A94D56819F3}" type="slidenum">
              <a:rPr lang="en-US"/>
              <a:pPr eaLnBrk="1" hangingPunct="1"/>
              <a:t>23</a:t>
            </a:fld>
            <a:endParaRPr lang="en-US"/>
          </a:p>
        </p:txBody>
      </p:sp>
      <p:pic>
        <p:nvPicPr>
          <p:cNvPr id="32772" name="Shape 419" descr="POW.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9584"/>
          <a:stretch>
            <a:fillRect/>
          </a:stretch>
        </p:blipFill>
        <p:spPr bwMode="auto">
          <a:xfrm>
            <a:off x="4567238" y="2843213"/>
            <a:ext cx="3957637"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Shape 4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509963"/>
            <a:ext cx="23891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4124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DBCDAC3-A4AE-F94D-9EC1-F7DCDC57ECD0}" type="slidenum">
              <a:rPr lang="en-US"/>
              <a:pPr eaLnBrk="1" hangingPunct="1"/>
              <a:t>24</a:t>
            </a:fld>
            <a:endParaRPr lang="en-US"/>
          </a:p>
        </p:txBody>
      </p:sp>
      <p:sp>
        <p:nvSpPr>
          <p:cNvPr id="36866" name="Shape 441"/>
          <p:cNvSpPr txBox="1">
            <a:spLocks/>
          </p:cNvSpPr>
          <p:nvPr/>
        </p:nvSpPr>
        <p:spPr bwMode="auto">
          <a:xfrm>
            <a:off x="311150" y="1230313"/>
            <a:ext cx="85217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FFFFFF"/>
              </a:buClr>
              <a:buFont typeface="Roboto" charset="0"/>
              <a:buNone/>
            </a:pPr>
            <a:r>
              <a:rPr lang="en-US" sz="4200" dirty="0">
                <a:solidFill>
                  <a:srgbClr val="24457C"/>
                </a:solidFill>
                <a:latin typeface="Calibri" charset="0"/>
                <a:cs typeface="Calibri" charset="0"/>
                <a:sym typeface="Roboto" charset="0"/>
              </a:rPr>
              <a:t>How </a:t>
            </a:r>
            <a:r>
              <a:rPr lang="en-US" sz="4200" dirty="0" err="1" smtClean="0">
                <a:solidFill>
                  <a:srgbClr val="24457C"/>
                </a:solidFill>
                <a:latin typeface="Calibri" charset="0"/>
                <a:cs typeface="Calibri" charset="0"/>
                <a:sym typeface="Roboto" charset="0"/>
              </a:rPr>
              <a:t>Blockchains</a:t>
            </a:r>
            <a:r>
              <a:rPr lang="en-US" sz="4200" dirty="0" smtClean="0">
                <a:solidFill>
                  <a:srgbClr val="24457C"/>
                </a:solidFill>
                <a:latin typeface="Calibri" charset="0"/>
                <a:cs typeface="Calibri" charset="0"/>
                <a:sym typeface="Roboto" charset="0"/>
              </a:rPr>
              <a:t> Work</a:t>
            </a:r>
            <a:endParaRPr lang="en-US" sz="4200" dirty="0">
              <a:solidFill>
                <a:srgbClr val="24457C"/>
              </a:solidFill>
              <a:latin typeface="Calibri" charset="0"/>
              <a:cs typeface="Calibri" charset="0"/>
              <a:sym typeface="Roboto" charset="0"/>
            </a:endParaRPr>
          </a:p>
          <a:p>
            <a:pPr eaLnBrk="1" hangingPunct="1">
              <a:buClr>
                <a:srgbClr val="FFFFFF"/>
              </a:buClr>
              <a:buFont typeface="Roboto" charset="0"/>
              <a:buNone/>
            </a:pPr>
            <a:endParaRPr lang="en-US" sz="4200" dirty="0">
              <a:solidFill>
                <a:srgbClr val="FFFFFF"/>
              </a:solidFill>
              <a:latin typeface="Roboto" charset="0"/>
              <a:cs typeface="Roboto" charset="0"/>
              <a:sym typeface="Roboto" charset="0"/>
            </a:endParaRPr>
          </a:p>
        </p:txBody>
      </p:sp>
      <p:sp>
        <p:nvSpPr>
          <p:cNvPr id="6" name="Shape 442">
            <a:extLst>
              <a:ext uri="{FF2B5EF4-FFF2-40B4-BE49-F238E27FC236}"/>
            </a:extLst>
          </p:cNvPr>
          <p:cNvSpPr txBox="1">
            <a:spLocks/>
          </p:cNvSpPr>
          <p:nvPr/>
        </p:nvSpPr>
        <p:spPr>
          <a:xfrm>
            <a:off x="4891088" y="1955800"/>
            <a:ext cx="3910012" cy="157797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9pPr>
          </a:lstStyle>
          <a:p>
            <a:pPr marL="457200" indent="-228600" fontAlgn="auto">
              <a:buFont typeface="Roboto"/>
              <a:buChar char="●"/>
              <a:defRPr/>
            </a:pPr>
            <a:r>
              <a:rPr lang="en-US" kern="0" dirty="0">
                <a:solidFill>
                  <a:srgbClr val="24457C"/>
                </a:solidFill>
                <a:latin typeface="Calibri" charset="0"/>
                <a:ea typeface="Calibri" charset="0"/>
                <a:cs typeface="Calibri" charset="0"/>
              </a:rPr>
              <a:t>A deeper dive into how the Blockchain actually works</a:t>
            </a:r>
          </a:p>
          <a:p>
            <a:pPr marL="457200" indent="-228600" fontAlgn="auto">
              <a:buFont typeface="Roboto"/>
              <a:buChar char="●"/>
              <a:defRPr/>
            </a:pPr>
            <a:r>
              <a:rPr lang="en-US" kern="0" dirty="0">
                <a:solidFill>
                  <a:srgbClr val="24457C"/>
                </a:solidFill>
                <a:latin typeface="Calibri" charset="0"/>
                <a:ea typeface="Calibri" charset="0"/>
                <a:cs typeface="Calibri" charset="0"/>
              </a:rPr>
              <a:t>A bit technical</a:t>
            </a:r>
          </a:p>
          <a:p>
            <a:pPr marL="457200" indent="-228600" fontAlgn="auto">
              <a:buFont typeface="Roboto"/>
              <a:buChar char="●"/>
              <a:defRPr/>
            </a:pPr>
            <a:r>
              <a:rPr lang="en-US" kern="0" dirty="0">
                <a:solidFill>
                  <a:srgbClr val="24457C"/>
                </a:solidFill>
                <a:latin typeface="Calibri" charset="0"/>
                <a:ea typeface="Calibri" charset="0"/>
                <a:cs typeface="Calibri" charset="0"/>
              </a:rPr>
              <a:t>The “Nuts and Bolts”</a:t>
            </a:r>
          </a:p>
          <a:p>
            <a:pPr fontAlgn="auto">
              <a:defRPr/>
            </a:pPr>
            <a:endParaRPr lang="en-US" kern="0" dirty="0">
              <a:solidFill>
                <a:schemeClr val="bg1"/>
              </a:solidFill>
            </a:endParaRPr>
          </a:p>
        </p:txBody>
      </p:sp>
      <p:sp>
        <p:nvSpPr>
          <p:cNvPr id="36868" name="Shape 443"/>
          <p:cNvSpPr txBox="1">
            <a:spLocks/>
          </p:cNvSpPr>
          <p:nvPr/>
        </p:nvSpPr>
        <p:spPr bwMode="auto">
          <a:xfrm>
            <a:off x="8459788" y="4651375"/>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Arial" charset="0"/>
              <a:buNone/>
            </a:pPr>
            <a:fld id="{D34D9915-818B-6445-A517-E9D640048DD6}" type="slidenum">
              <a:rPr lang="en-US"/>
              <a:pPr eaLnBrk="1" hangingPunct="1">
                <a:buClr>
                  <a:srgbClr val="000000"/>
                </a:buClr>
                <a:buSzPct val="25000"/>
                <a:buFont typeface="Arial" charset="0"/>
                <a:buNone/>
              </a:pPr>
              <a:t>24</a:t>
            </a:fld>
            <a:endParaRPr lang="en-US"/>
          </a:p>
        </p:txBody>
      </p:sp>
      <p:pic>
        <p:nvPicPr>
          <p:cNvPr id="36869" name="Shape 444">
            <a:hlinkClick r:id="rId2"/>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032000"/>
            <a:ext cx="40909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8"/>
          <p:cNvSpPr txBox="1">
            <a:spLocks noChangeArrowheads="1"/>
          </p:cNvSpPr>
          <p:nvPr/>
        </p:nvSpPr>
        <p:spPr bwMode="auto">
          <a:xfrm>
            <a:off x="161925" y="4246563"/>
            <a:ext cx="5002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solidFill>
                  <a:srgbClr val="24457C"/>
                </a:solidFill>
              </a:rPr>
              <a:t>https://www.youtube.com/watch?v=r43LhSUUGTQ</a:t>
            </a:r>
          </a:p>
        </p:txBody>
      </p:sp>
      <p:sp>
        <p:nvSpPr>
          <p:cNvPr id="11" name="Left Arrow 10"/>
          <p:cNvSpPr/>
          <p:nvPr/>
        </p:nvSpPr>
        <p:spPr>
          <a:xfrm>
            <a:off x="4729163" y="3592513"/>
            <a:ext cx="2724150" cy="790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kern="0" dirty="0">
                <a:sym typeface="Arial"/>
              </a:rPr>
              <a:t>Play Video</a:t>
            </a:r>
          </a:p>
        </p:txBody>
      </p:sp>
    </p:spTree>
    <p:extLst>
      <p:ext uri="{BB962C8B-B14F-4D97-AF65-F5344CB8AC3E}">
        <p14:creationId xmlns:p14="http://schemas.microsoft.com/office/powerpoint/2010/main" val="25837679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6299999" cy="607800"/>
          </a:xfrm>
        </p:spPr>
        <p:txBody>
          <a:bodyPr/>
          <a:lstStyle/>
          <a:p>
            <a:r>
              <a:rPr lang="en-US" dirty="0" smtClean="0"/>
              <a:t>The Ethereum Abstract</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25</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64396" y="1270194"/>
            <a:ext cx="6192679" cy="3323987"/>
          </a:xfrm>
          <a:prstGeom prst="rect">
            <a:avLst/>
          </a:prstGeom>
          <a:noFill/>
        </p:spPr>
        <p:txBody>
          <a:bodyPr wrap="square" rtlCol="0">
            <a:spAutoFit/>
          </a:bodyPr>
          <a:lstStyle/>
          <a:p>
            <a:r>
              <a:rPr lang="en-US" dirty="0"/>
              <a:t>So far "Bitcoin" as a currency unit has taken up the bulk of the public attention, both in terms of the political aspects of a currency without a central bank and its extreme upward and downward volatility in price. However, there is also another, equally important, part to Satoshi's grand experiment: the concept of a proof of work-based blockchain to allow for public agreement on the order of transactions. Bitcoin as an application can be described as a first-to-file system: if one entity has 50 BTC, and simultaneously sends the same 50 BTC to A and to B, only the transaction that gets confirmed first will process. There is no intrinsic way of determining from two transactions, which came earlier, and for decades this stymied the development of decentralized digital currency. Satoshi's blockchain was the first credible decentralized solution. And now, attention is rapidly starting to shift toward this second part of </a:t>
            </a:r>
            <a:r>
              <a:rPr lang="en-US" dirty="0" err="1"/>
              <a:t>Bitcoin's</a:t>
            </a:r>
            <a:r>
              <a:rPr lang="en-US" dirty="0"/>
              <a:t> technology, and how the blockchain concept can be used for more than just money. </a:t>
            </a:r>
          </a:p>
          <a:p>
            <a:endParaRPr lang="en-US" dirty="0"/>
          </a:p>
        </p:txBody>
      </p:sp>
    </p:spTree>
    <p:extLst>
      <p:ext uri="{BB962C8B-B14F-4D97-AF65-F5344CB8AC3E}">
        <p14:creationId xmlns:p14="http://schemas.microsoft.com/office/powerpoint/2010/main" val="10455567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14"/>
          <p:cNvSpPr txBox="1">
            <a:spLocks noGrp="1"/>
          </p:cNvSpPr>
          <p:nvPr>
            <p:ph type="title"/>
          </p:nvPr>
        </p:nvSpPr>
        <p:spPr>
          <a:xfrm>
            <a:off x="311150" y="409575"/>
            <a:ext cx="8521700" cy="608013"/>
          </a:xfrm>
        </p:spPr>
        <p:txBody>
          <a:bodyPr/>
          <a:lstStyle/>
          <a:p>
            <a:pPr eaLnBrk="1" hangingPunct="1">
              <a:spcBef>
                <a:spcPct val="0"/>
              </a:spcBef>
              <a:spcAft>
                <a:spcPct val="0"/>
              </a:spcAft>
              <a:buClr>
                <a:srgbClr val="2A3990"/>
              </a:buClr>
              <a:buSzPct val="25000"/>
              <a:buFont typeface="Roboto" charset="0"/>
              <a:buNone/>
            </a:pPr>
            <a:r>
              <a:rPr lang="en-US" dirty="0" smtClean="0">
                <a:solidFill>
                  <a:srgbClr val="2A3990"/>
                </a:solidFill>
                <a:latin typeface="Roboto" charset="0"/>
                <a:ea typeface="ＭＳ Ｐゴシック" charset="0"/>
                <a:cs typeface="Roboto" charset="0"/>
                <a:sym typeface="Roboto" charset="0"/>
              </a:rPr>
              <a:t>Expanded Blockchain Vocabulary</a:t>
            </a:r>
            <a:endParaRPr lang="en-US" dirty="0">
              <a:solidFill>
                <a:srgbClr val="2A3990"/>
              </a:solidFill>
              <a:latin typeface="Roboto" charset="0"/>
              <a:ea typeface="ＭＳ Ｐゴシック" charset="0"/>
              <a:cs typeface="Roboto" charset="0"/>
              <a:sym typeface="Roboto" charset="0"/>
            </a:endParaRPr>
          </a:p>
        </p:txBody>
      </p:sp>
      <p:sp>
        <p:nvSpPr>
          <p:cNvPr id="38914" name="Shape 119"/>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B57752A-280A-3042-A66C-1861576B147D}" type="slidenum">
              <a:rPr lang="en-US"/>
              <a:pPr eaLnBrk="1" hangingPunct="1"/>
              <a:t>26</a:t>
            </a:fld>
            <a:endParaRPr lang="en-US"/>
          </a:p>
        </p:txBody>
      </p:sp>
      <p:sp>
        <p:nvSpPr>
          <p:cNvPr id="38915" name="TextBox 2"/>
          <p:cNvSpPr txBox="1">
            <a:spLocks noChangeArrowheads="1"/>
          </p:cNvSpPr>
          <p:nvPr/>
        </p:nvSpPr>
        <p:spPr bwMode="auto">
          <a:xfrm>
            <a:off x="395287" y="1260475"/>
            <a:ext cx="855469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b="1" u="sng" dirty="0"/>
              <a:t>Distributed database</a:t>
            </a:r>
            <a:r>
              <a:rPr lang="en-US" sz="2000" b="1" u="sng" dirty="0" smtClean="0"/>
              <a:t>: </a:t>
            </a:r>
            <a:r>
              <a:rPr lang="en-US" sz="2000" dirty="0" smtClean="0"/>
              <a:t>type </a:t>
            </a:r>
            <a:r>
              <a:rPr lang="en-US" sz="2000" dirty="0"/>
              <a:t>of database where data is stored across multiple computing devices</a:t>
            </a:r>
          </a:p>
          <a:p>
            <a:pPr eaLnBrk="1" hangingPunct="1"/>
            <a:endParaRPr lang="en-US" sz="2000" dirty="0">
              <a:solidFill>
                <a:srgbClr val="FF0000"/>
              </a:solidFill>
            </a:endParaRPr>
          </a:p>
          <a:p>
            <a:pPr eaLnBrk="1" hangingPunct="1"/>
            <a:r>
              <a:rPr lang="en-US" sz="2000" b="1" u="sng" dirty="0">
                <a:solidFill>
                  <a:srgbClr val="FF0000"/>
                </a:solidFill>
              </a:rPr>
              <a:t>Distributed </a:t>
            </a:r>
            <a:r>
              <a:rPr lang="en-US" sz="2000" b="1" u="sng" dirty="0" smtClean="0">
                <a:solidFill>
                  <a:srgbClr val="FF0000"/>
                </a:solidFill>
              </a:rPr>
              <a:t>ledger</a:t>
            </a:r>
            <a:r>
              <a:rPr lang="en-US" sz="2000" b="1" dirty="0" smtClean="0">
                <a:solidFill>
                  <a:srgbClr val="FF0000"/>
                </a:solidFill>
              </a:rPr>
              <a:t> </a:t>
            </a:r>
            <a:r>
              <a:rPr lang="en-US" sz="2000" dirty="0" smtClean="0">
                <a:solidFill>
                  <a:srgbClr val="FF0000"/>
                </a:solidFill>
              </a:rPr>
              <a:t>type </a:t>
            </a:r>
            <a:r>
              <a:rPr lang="en-US" sz="2000" dirty="0">
                <a:solidFill>
                  <a:srgbClr val="FF0000"/>
                </a:solidFill>
              </a:rPr>
              <a:t>of distributed database that assumes the possible presence of malicious users (nodes)</a:t>
            </a:r>
          </a:p>
          <a:p>
            <a:pPr eaLnBrk="1" hangingPunct="1"/>
            <a:endParaRPr lang="en-US" sz="2000" dirty="0"/>
          </a:p>
          <a:p>
            <a:pPr eaLnBrk="1" hangingPunct="1"/>
            <a:r>
              <a:rPr lang="en-US" sz="2000" b="1" u="sng" dirty="0"/>
              <a:t>Blockchain</a:t>
            </a:r>
            <a:r>
              <a:rPr lang="en-US" sz="2000" b="1" dirty="0" smtClean="0"/>
              <a:t>: </a:t>
            </a:r>
            <a:r>
              <a:rPr lang="en-US" sz="2000" dirty="0" smtClean="0"/>
              <a:t>type </a:t>
            </a:r>
            <a:r>
              <a:rPr lang="en-US" sz="2000" dirty="0"/>
              <a:t>of distributed ledger that is composed of a chain of cryptographically linked ‘blocks’ containing batched transactions; generally broadcasts all data to all participants in the network</a:t>
            </a:r>
          </a:p>
        </p:txBody>
      </p:sp>
    </p:spTree>
    <p:extLst>
      <p:ext uri="{BB962C8B-B14F-4D97-AF65-F5344CB8AC3E}">
        <p14:creationId xmlns:p14="http://schemas.microsoft.com/office/powerpoint/2010/main" val="6222665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Types of </a:t>
            </a:r>
            <a:r>
              <a:rPr lang="en-US" dirty="0" err="1" smtClean="0"/>
              <a:t>Blockchains</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27</a:t>
            </a:fld>
            <a:endParaRPr lang="en" sz="1400" b="0" i="0" u="none" strike="noStrike" cap="none" dirty="0">
              <a:solidFill>
                <a:srgbClr val="000000"/>
              </a:solidFill>
              <a:latin typeface="Arial"/>
              <a:ea typeface="Arial"/>
              <a:cs typeface="Arial"/>
              <a:sym typeface="Arial"/>
            </a:endParaRPr>
          </a:p>
        </p:txBody>
      </p:sp>
      <p:pic>
        <p:nvPicPr>
          <p:cNvPr id="5" name="Picture 4" descr="A chain link fence&#10;&#10;Description generated with high confidence">
            <a:extLst>
              <a:ext uri="{FF2B5EF4-FFF2-40B4-BE49-F238E27FC236}">
                <a16:creationId xmlns:a16="http://schemas.microsoft.com/office/drawing/2014/main" xmlns="" id="{622F1896-F770-4E76-9AAC-2D0765DAA30E}"/>
              </a:ext>
            </a:extLst>
          </p:cNvPr>
          <p:cNvPicPr>
            <a:picLocks noChangeAspect="1"/>
          </p:cNvPicPr>
          <p:nvPr/>
        </p:nvPicPr>
        <p:blipFill>
          <a:blip r:embed="rId3"/>
          <a:stretch>
            <a:fillRect/>
          </a:stretch>
        </p:blipFill>
        <p:spPr>
          <a:xfrm>
            <a:off x="1002140" y="1149160"/>
            <a:ext cx="6740394" cy="3370197"/>
          </a:xfrm>
          <a:prstGeom prst="rect">
            <a:avLst/>
          </a:prstGeom>
        </p:spPr>
      </p:pic>
    </p:spTree>
    <p:extLst>
      <p:ext uri="{BB962C8B-B14F-4D97-AF65-F5344CB8AC3E}">
        <p14:creationId xmlns:p14="http://schemas.microsoft.com/office/powerpoint/2010/main" val="18292870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Three Types </a:t>
            </a:r>
            <a:r>
              <a:rPr lang="en-US" dirty="0" smtClean="0"/>
              <a:t>of </a:t>
            </a:r>
            <a:r>
              <a:rPr lang="en-US" dirty="0" err="1" smtClean="0"/>
              <a:t>Blockchains</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28</a:t>
            </a:fld>
            <a:endParaRPr lang="en" sz="1400" b="0" i="0" u="none" strike="noStrike" cap="none" dirty="0">
              <a:solidFill>
                <a:srgbClr val="000000"/>
              </a:solidFill>
              <a:latin typeface="Arial"/>
              <a:ea typeface="Arial"/>
              <a:cs typeface="Arial"/>
              <a:sym typeface="Arial"/>
            </a:endParaRPr>
          </a:p>
        </p:txBody>
      </p:sp>
      <p:sp>
        <p:nvSpPr>
          <p:cNvPr id="5" name="Oval 4">
            <a:extLst>
              <a:ext uri="{FF2B5EF4-FFF2-40B4-BE49-F238E27FC236}">
                <a16:creationId xmlns="" xmlns:a16="http://schemas.microsoft.com/office/drawing/2014/main" xmlns:lc="http://schemas.openxmlformats.org/drawingml/2006/lockedCanvas" id="{D2C30F6C-F6B0-42F1-8BD3-14796703176A}"/>
              </a:ext>
            </a:extLst>
          </p:cNvPr>
          <p:cNvSpPr/>
          <p:nvPr/>
        </p:nvSpPr>
        <p:spPr bwMode="auto">
          <a:xfrm>
            <a:off x="581874" y="1466411"/>
            <a:ext cx="2908092" cy="2833141"/>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kern="1200" cap="none" normalizeH="0" baseline="0">
              <a:ln>
                <a:noFill/>
              </a:ln>
              <a:solidFill>
                <a:schemeClr val="tx1"/>
              </a:solidFill>
              <a:effectLst/>
              <a:latin typeface="Cooper Black" pitchFamily="18" charset="0"/>
            </a:endParaRPr>
          </a:p>
        </p:txBody>
      </p:sp>
      <p:sp>
        <p:nvSpPr>
          <p:cNvPr id="6" name="TextBox 5">
            <a:extLst>
              <a:ext uri="{FF2B5EF4-FFF2-40B4-BE49-F238E27FC236}">
                <a16:creationId xmlns:a16="http://schemas.microsoft.com/office/drawing/2014/main" xmlns="" id="{2E040B3E-ABF7-433C-BA71-A9DBA57863D1}"/>
              </a:ext>
            </a:extLst>
          </p:cNvPr>
          <p:cNvSpPr txBox="1"/>
          <p:nvPr/>
        </p:nvSpPr>
        <p:spPr>
          <a:xfrm>
            <a:off x="1418377" y="2662894"/>
            <a:ext cx="1364105" cy="400110"/>
          </a:xfrm>
          <a:prstGeom prst="rect">
            <a:avLst/>
          </a:prstGeom>
          <a:noFill/>
        </p:spPr>
        <p:txBody>
          <a:bodyPr wrap="square" rtlCol="0">
            <a:spAutoFit/>
          </a:bodyPr>
          <a:lstStyle/>
          <a:p>
            <a:r>
              <a:rPr lang="en-US" sz="2000" dirty="0"/>
              <a:t>PUBLIC</a:t>
            </a:r>
            <a:endParaRPr lang="en-US" dirty="0"/>
          </a:p>
        </p:txBody>
      </p:sp>
      <p:sp>
        <p:nvSpPr>
          <p:cNvPr id="7" name="Oval 6">
            <a:extLst>
              <a:ext uri="{FF2B5EF4-FFF2-40B4-BE49-F238E27FC236}">
                <a16:creationId xmlns="" xmlns:a16="http://schemas.microsoft.com/office/drawing/2014/main" xmlns:lc="http://schemas.openxmlformats.org/drawingml/2006/lockedCanvas" id="{93BFF867-F290-4108-9006-58CFBBFB9D4D}"/>
              </a:ext>
            </a:extLst>
          </p:cNvPr>
          <p:cNvSpPr/>
          <p:nvPr/>
        </p:nvSpPr>
        <p:spPr bwMode="auto">
          <a:xfrm>
            <a:off x="2678266" y="1486572"/>
            <a:ext cx="2908092" cy="2833141"/>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kern="1200" cap="none" normalizeH="0" baseline="0">
              <a:ln>
                <a:noFill/>
              </a:ln>
              <a:solidFill>
                <a:schemeClr val="tx1"/>
              </a:solidFill>
              <a:effectLst/>
              <a:latin typeface="Cooper Black" pitchFamily="18" charset="0"/>
            </a:endParaRPr>
          </a:p>
        </p:txBody>
      </p:sp>
      <p:sp>
        <p:nvSpPr>
          <p:cNvPr id="8" name="TextBox 7"/>
          <p:cNvSpPr txBox="1"/>
          <p:nvPr/>
        </p:nvSpPr>
        <p:spPr>
          <a:xfrm>
            <a:off x="3467110" y="2600731"/>
            <a:ext cx="1632768" cy="615553"/>
          </a:xfrm>
          <a:prstGeom prst="rect">
            <a:avLst/>
          </a:prstGeom>
          <a:noFill/>
        </p:spPr>
        <p:txBody>
          <a:bodyPr wrap="square" rtlCol="0">
            <a:spAutoFit/>
          </a:bodyPr>
          <a:lstStyle/>
          <a:p>
            <a:r>
              <a:rPr lang="en-US" sz="2000" dirty="0"/>
              <a:t>HYBRID</a:t>
            </a:r>
            <a:r>
              <a:rPr lang="en-US" dirty="0"/>
              <a:t> </a:t>
            </a:r>
          </a:p>
          <a:p>
            <a:endParaRPr lang="en-US" dirty="0"/>
          </a:p>
        </p:txBody>
      </p:sp>
      <p:sp>
        <p:nvSpPr>
          <p:cNvPr id="9" name="Oval 8">
            <a:extLst>
              <a:ext uri="{FF2B5EF4-FFF2-40B4-BE49-F238E27FC236}">
                <a16:creationId xmlns:a16="http://schemas.microsoft.com/office/drawing/2014/main" xmlns="" id="{E3EB39E6-79CF-4B64-8AC1-ED4C462A61D5}"/>
              </a:ext>
            </a:extLst>
          </p:cNvPr>
          <p:cNvSpPr/>
          <p:nvPr/>
        </p:nvSpPr>
        <p:spPr bwMode="auto">
          <a:xfrm>
            <a:off x="4801215" y="1457086"/>
            <a:ext cx="2908092" cy="283314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Cooper Black" pitchFamily="18" charset="0"/>
            </a:endParaRPr>
          </a:p>
        </p:txBody>
      </p:sp>
      <p:sp>
        <p:nvSpPr>
          <p:cNvPr id="11" name="TextBox 10"/>
          <p:cNvSpPr txBox="1"/>
          <p:nvPr/>
        </p:nvSpPr>
        <p:spPr>
          <a:xfrm>
            <a:off x="5704607" y="2580570"/>
            <a:ext cx="1733555" cy="400110"/>
          </a:xfrm>
          <a:prstGeom prst="rect">
            <a:avLst/>
          </a:prstGeom>
          <a:noFill/>
        </p:spPr>
        <p:txBody>
          <a:bodyPr wrap="square" rtlCol="0">
            <a:spAutoFit/>
          </a:bodyPr>
          <a:lstStyle/>
          <a:p>
            <a:r>
              <a:rPr lang="en-US" sz="2000" dirty="0" smtClean="0"/>
              <a:t>PRIVATE</a:t>
            </a:r>
            <a:endParaRPr lang="en-US" sz="2000" dirty="0"/>
          </a:p>
        </p:txBody>
      </p:sp>
    </p:spTree>
    <p:extLst>
      <p:ext uri="{BB962C8B-B14F-4D97-AF65-F5344CB8AC3E}">
        <p14:creationId xmlns:p14="http://schemas.microsoft.com/office/powerpoint/2010/main" val="1288726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29</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83783" y="1229803"/>
            <a:ext cx="8284781" cy="307777"/>
          </a:xfrm>
          <a:prstGeom prst="rect">
            <a:avLst/>
          </a:prstGeom>
          <a:noFill/>
        </p:spPr>
        <p:txBody>
          <a:bodyPr wrap="square" rtlCol="0">
            <a:spAutoFit/>
          </a:bodyPr>
          <a:lstStyle/>
          <a:p>
            <a:endParaRPr lang="en-US" dirty="0"/>
          </a:p>
        </p:txBody>
      </p:sp>
      <p:sp>
        <p:nvSpPr>
          <p:cNvPr id="7" name="TextBox 6"/>
          <p:cNvSpPr txBox="1"/>
          <p:nvPr/>
        </p:nvSpPr>
        <p:spPr>
          <a:xfrm>
            <a:off x="665201" y="1310446"/>
            <a:ext cx="8264624" cy="307777"/>
          </a:xfrm>
          <a:prstGeom prst="rect">
            <a:avLst/>
          </a:prstGeom>
          <a:noFill/>
        </p:spPr>
        <p:txBody>
          <a:bodyPr wrap="square" rtlCol="0">
            <a:spAutoFit/>
          </a:bodyPr>
          <a:lstStyle/>
          <a:p>
            <a:endParaRPr lang="en-US" dirty="0"/>
          </a:p>
        </p:txBody>
      </p:sp>
      <p:pic>
        <p:nvPicPr>
          <p:cNvPr id="8" name="Picture 7" descr="A screenshot of a cell phone&#10;&#10;Description generated with very high confidence">
            <a:extLst>
              <a:ext uri="{FF2B5EF4-FFF2-40B4-BE49-F238E27FC236}">
                <a16:creationId xmlns:a16="http://schemas.microsoft.com/office/drawing/2014/main" xmlns="" id="{23942837-48D7-4F71-A9C3-5452F18A6FC8}"/>
              </a:ext>
            </a:extLst>
          </p:cNvPr>
          <p:cNvPicPr>
            <a:picLocks noChangeAspect="1"/>
          </p:cNvPicPr>
          <p:nvPr/>
        </p:nvPicPr>
        <p:blipFill>
          <a:blip r:embed="rId3"/>
          <a:stretch>
            <a:fillRect/>
          </a:stretch>
        </p:blipFill>
        <p:spPr>
          <a:xfrm>
            <a:off x="0" y="976607"/>
            <a:ext cx="8748407" cy="4428982"/>
          </a:xfrm>
          <a:prstGeom prst="rect">
            <a:avLst/>
          </a:prstGeom>
        </p:spPr>
      </p:pic>
      <p:sp>
        <p:nvSpPr>
          <p:cNvPr id="9" name="Title 8"/>
          <p:cNvSpPr>
            <a:spLocks noGrp="1"/>
          </p:cNvSpPr>
          <p:nvPr>
            <p:ph type="title"/>
          </p:nvPr>
        </p:nvSpPr>
        <p:spPr/>
        <p:txBody>
          <a:bodyPr/>
          <a:lstStyle/>
          <a:p>
            <a:r>
              <a:rPr lang="en-US" dirty="0" smtClean="0"/>
              <a:t>A Tale of Two </a:t>
            </a:r>
            <a:r>
              <a:rPr lang="en-US" dirty="0" err="1" smtClean="0"/>
              <a:t>Blockchains</a:t>
            </a:r>
            <a:endParaRPr lang="en-US" dirty="0"/>
          </a:p>
        </p:txBody>
      </p:sp>
    </p:spTree>
    <p:extLst>
      <p:ext uri="{BB962C8B-B14F-4D97-AF65-F5344CB8AC3E}">
        <p14:creationId xmlns:p14="http://schemas.microsoft.com/office/powerpoint/2010/main" val="1645916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6A909-29DB-481A-A35D-EC0979C27A04}"/>
              </a:ext>
            </a:extLst>
          </p:cNvPr>
          <p:cNvSpPr>
            <a:spLocks noGrp="1"/>
          </p:cNvSpPr>
          <p:nvPr>
            <p:ph type="title"/>
          </p:nvPr>
        </p:nvSpPr>
        <p:spPr>
          <a:xfrm>
            <a:off x="191553" y="449563"/>
            <a:ext cx="8520599" cy="2030700"/>
          </a:xfrm>
        </p:spPr>
        <p:txBody>
          <a:bodyPr/>
          <a:lstStyle/>
          <a:p>
            <a:r>
              <a:rPr lang="en-US" sz="6600" dirty="0"/>
              <a:t>Introductions</a:t>
            </a:r>
          </a:p>
        </p:txBody>
      </p:sp>
      <p:sp>
        <p:nvSpPr>
          <p:cNvPr id="4" name="Slide Number Placeholder 3">
            <a:extLst>
              <a:ext uri="{FF2B5EF4-FFF2-40B4-BE49-F238E27FC236}">
                <a16:creationId xmlns:a16="http://schemas.microsoft.com/office/drawing/2014/main" xmlns="" id="{4185D210-422F-4494-BE77-8E8DE0D7FF14}"/>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54866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xmlns="" id="{929C2BA7-3411-46BA-BFEE-4A91093591B2}"/>
              </a:ext>
            </a:extLst>
          </p:cNvPr>
          <p:cNvSpPr>
            <a:spLocks noGrp="1"/>
          </p:cNvSpPr>
          <p:nvPr>
            <p:ph type="title"/>
          </p:nvPr>
        </p:nvSpPr>
        <p:spPr>
          <a:xfrm>
            <a:off x="311700" y="118601"/>
            <a:ext cx="8520599" cy="607800"/>
          </a:xfrm>
        </p:spPr>
        <p:txBody>
          <a:bodyPr/>
          <a:lstStyle/>
          <a:p>
            <a:r>
              <a:rPr lang="en-US" sz="2800" dirty="0"/>
              <a:t>Types of Blockchains</a:t>
            </a:r>
          </a:p>
        </p:txBody>
      </p:sp>
      <p:sp>
        <p:nvSpPr>
          <p:cNvPr id="4" name="Slide Number Placeholder 3">
            <a:extLst>
              <a:ext uri="{FF2B5EF4-FFF2-40B4-BE49-F238E27FC236}">
                <a16:creationId xmlns:a16="http://schemas.microsoft.com/office/drawing/2014/main" xmlns="" id="{FDDCAD35-18B8-437C-BAD1-821236E600F7}"/>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30</a:t>
            </a:fld>
            <a:endParaRPr lang="en" sz="14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xmlns="" id="{5A860399-9147-45EC-8519-07D29F9F869E}"/>
              </a:ext>
            </a:extLst>
          </p:cNvPr>
          <p:cNvPicPr>
            <a:picLocks noChangeAspect="1"/>
          </p:cNvPicPr>
          <p:nvPr/>
        </p:nvPicPr>
        <p:blipFill>
          <a:blip r:embed="rId2"/>
          <a:stretch>
            <a:fillRect/>
          </a:stretch>
        </p:blipFill>
        <p:spPr>
          <a:xfrm>
            <a:off x="-886287" y="716692"/>
            <a:ext cx="6755747" cy="4297780"/>
          </a:xfrm>
          <a:prstGeom prst="rect">
            <a:avLst/>
          </a:prstGeom>
        </p:spPr>
      </p:pic>
      <p:sp>
        <p:nvSpPr>
          <p:cNvPr id="7" name="Rectangle 6">
            <a:extLst>
              <a:ext uri="{FF2B5EF4-FFF2-40B4-BE49-F238E27FC236}">
                <a16:creationId xmlns:a16="http://schemas.microsoft.com/office/drawing/2014/main" xmlns="" id="{A2818DA8-77EE-42D9-91D4-227B90C4949D}"/>
              </a:ext>
            </a:extLst>
          </p:cNvPr>
          <p:cNvSpPr/>
          <p:nvPr/>
        </p:nvSpPr>
        <p:spPr>
          <a:xfrm>
            <a:off x="617838" y="716692"/>
            <a:ext cx="5251622" cy="40283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877BB88D-612E-430B-A3D5-2BACBCAB78FC}"/>
              </a:ext>
            </a:extLst>
          </p:cNvPr>
          <p:cNvCxnSpPr>
            <a:cxnSpLocks/>
          </p:cNvCxnSpPr>
          <p:nvPr/>
        </p:nvCxnSpPr>
        <p:spPr>
          <a:xfrm>
            <a:off x="1643449" y="1742303"/>
            <a:ext cx="4226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635A555B-EE9C-4273-A3AA-4A66C6E75466}"/>
              </a:ext>
            </a:extLst>
          </p:cNvPr>
          <p:cNvCxnSpPr>
            <a:cxnSpLocks/>
          </p:cNvCxnSpPr>
          <p:nvPr/>
        </p:nvCxnSpPr>
        <p:spPr>
          <a:xfrm>
            <a:off x="1037899" y="1029731"/>
            <a:ext cx="4831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D6F02F6-B2C6-494C-AF20-8832C423BAC2}"/>
              </a:ext>
            </a:extLst>
          </p:cNvPr>
          <p:cNvCxnSpPr>
            <a:cxnSpLocks/>
          </p:cNvCxnSpPr>
          <p:nvPr/>
        </p:nvCxnSpPr>
        <p:spPr>
          <a:xfrm>
            <a:off x="3496962" y="716692"/>
            <a:ext cx="0" cy="402830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CF6E818-243D-4395-8D34-924E66DDF641}"/>
              </a:ext>
            </a:extLst>
          </p:cNvPr>
          <p:cNvSpPr txBox="1"/>
          <p:nvPr/>
        </p:nvSpPr>
        <p:spPr>
          <a:xfrm>
            <a:off x="6122245" y="1421008"/>
            <a:ext cx="2633044" cy="3323987"/>
          </a:xfrm>
          <a:prstGeom prst="rect">
            <a:avLst/>
          </a:prstGeom>
          <a:noFill/>
        </p:spPr>
        <p:txBody>
          <a:bodyPr wrap="square" rtlCol="0">
            <a:spAutoFit/>
          </a:bodyPr>
          <a:lstStyle/>
          <a:p>
            <a:pPr marL="285750" indent="-285750">
              <a:buFont typeface="Arial" panose="020B0604020202020204" pitchFamily="34" charset="0"/>
              <a:buChar char="•"/>
            </a:pPr>
            <a:r>
              <a:rPr lang="en-US" dirty="0"/>
              <a:t>Main types of blockchains segmented by permission model: </a:t>
            </a:r>
            <a:r>
              <a:rPr lang="en-US" i="1" dirty="0"/>
              <a:t>Read (</a:t>
            </a:r>
            <a:r>
              <a:rPr lang="en-US" dirty="0"/>
              <a:t>can access the ledger and see transactions), </a:t>
            </a:r>
            <a:r>
              <a:rPr lang="en-US" i="1" dirty="0"/>
              <a:t>Write</a:t>
            </a:r>
            <a:r>
              <a:rPr lang="en-US" dirty="0"/>
              <a:t> (who can generate transactions and send them to the network), and ‘</a:t>
            </a:r>
            <a:r>
              <a:rPr lang="en-US" i="1" dirty="0"/>
              <a:t>Commit</a:t>
            </a:r>
            <a:r>
              <a:rPr lang="en-US" dirty="0"/>
              <a:t>’ (who can update the state of the ledger). </a:t>
            </a:r>
          </a:p>
          <a:p>
            <a:pPr marL="285750" indent="-285750">
              <a:buFont typeface="Arial" panose="020B0604020202020204" pitchFamily="34" charset="0"/>
              <a:buChar char="•"/>
            </a:pPr>
            <a:r>
              <a:rPr lang="en-US" i="1" dirty="0"/>
              <a:t>The terms ‘private’, ‘permissioned’, and ‘closed’ are often used interchangeably</a:t>
            </a:r>
            <a:endParaRPr lang="en-US" dirty="0"/>
          </a:p>
          <a:p>
            <a:endParaRPr lang="en-US" dirty="0"/>
          </a:p>
        </p:txBody>
      </p:sp>
      <p:cxnSp>
        <p:nvCxnSpPr>
          <p:cNvPr id="18" name="Straight Connector 17">
            <a:extLst>
              <a:ext uri="{FF2B5EF4-FFF2-40B4-BE49-F238E27FC236}">
                <a16:creationId xmlns:a16="http://schemas.microsoft.com/office/drawing/2014/main" xmlns="" id="{354D5CAD-19F3-4DC9-97EF-AA5939A69291}"/>
              </a:ext>
            </a:extLst>
          </p:cNvPr>
          <p:cNvCxnSpPr/>
          <p:nvPr/>
        </p:nvCxnSpPr>
        <p:spPr>
          <a:xfrm>
            <a:off x="5066270" y="716692"/>
            <a:ext cx="0" cy="4028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3982D67F-B639-40AB-BEFB-8D1DFF54A7C4}"/>
              </a:ext>
            </a:extLst>
          </p:cNvPr>
          <p:cNvCxnSpPr/>
          <p:nvPr/>
        </p:nvCxnSpPr>
        <p:spPr>
          <a:xfrm>
            <a:off x="1643449" y="2409568"/>
            <a:ext cx="4226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0336C9E-0EEF-4881-8217-6DCF106E5485}"/>
              </a:ext>
            </a:extLst>
          </p:cNvPr>
          <p:cNvCxnSpPr/>
          <p:nvPr/>
        </p:nvCxnSpPr>
        <p:spPr>
          <a:xfrm>
            <a:off x="1643449" y="3323968"/>
            <a:ext cx="4226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3EF5618-89D5-4C01-A7C6-24F559FF842E}"/>
              </a:ext>
            </a:extLst>
          </p:cNvPr>
          <p:cNvCxnSpPr/>
          <p:nvPr/>
        </p:nvCxnSpPr>
        <p:spPr>
          <a:xfrm>
            <a:off x="2570205" y="716692"/>
            <a:ext cx="0" cy="40283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0156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12626-40F8-444B-B786-7E268D3635D7}"/>
              </a:ext>
            </a:extLst>
          </p:cNvPr>
          <p:cNvSpPr>
            <a:spLocks noGrp="1"/>
          </p:cNvSpPr>
          <p:nvPr>
            <p:ph type="title"/>
          </p:nvPr>
        </p:nvSpPr>
        <p:spPr>
          <a:xfrm>
            <a:off x="311700" y="249359"/>
            <a:ext cx="8520599" cy="607800"/>
          </a:xfrm>
        </p:spPr>
        <p:txBody>
          <a:bodyPr/>
          <a:lstStyle/>
          <a:p>
            <a:r>
              <a:rPr lang="en-US" dirty="0"/>
              <a:t>Venn Diagram</a:t>
            </a:r>
            <a:br>
              <a:rPr lang="en-US" dirty="0"/>
            </a:br>
            <a:r>
              <a:rPr lang="en-US" sz="2000" dirty="0"/>
              <a:t>for Distributed Data</a:t>
            </a:r>
            <a:endParaRPr lang="en-US" dirty="0"/>
          </a:p>
        </p:txBody>
      </p:sp>
      <p:sp>
        <p:nvSpPr>
          <p:cNvPr id="3" name="Text Placeholder 2">
            <a:extLst>
              <a:ext uri="{FF2B5EF4-FFF2-40B4-BE49-F238E27FC236}">
                <a16:creationId xmlns:a16="http://schemas.microsoft.com/office/drawing/2014/main" xmlns="" id="{12495A95-F08E-4ABC-B69F-86D21FEA5100}"/>
              </a:ext>
            </a:extLst>
          </p:cNvPr>
          <p:cNvSpPr>
            <a:spLocks noGrp="1"/>
          </p:cNvSpPr>
          <p:nvPr>
            <p:ph type="body" idx="1"/>
          </p:nvPr>
        </p:nvSpPr>
        <p:spPr>
          <a:xfrm>
            <a:off x="6551811" y="857160"/>
            <a:ext cx="2457319" cy="3711716"/>
          </a:xfrm>
        </p:spPr>
        <p:txBody>
          <a:bodyPr/>
          <a:lstStyle/>
          <a:p>
            <a:r>
              <a:rPr lang="en-US" i="1" dirty="0"/>
              <a:t>“Blockchains and distributed ledgers are types of distributed databases”</a:t>
            </a:r>
          </a:p>
        </p:txBody>
      </p:sp>
      <p:sp>
        <p:nvSpPr>
          <p:cNvPr id="4" name="Slide Number Placeholder 3">
            <a:extLst>
              <a:ext uri="{FF2B5EF4-FFF2-40B4-BE49-F238E27FC236}">
                <a16:creationId xmlns:a16="http://schemas.microsoft.com/office/drawing/2014/main" xmlns="" id="{5F451AA5-EE11-46C3-B028-9FFA20C9AF9C}"/>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31</a:t>
            </a:fld>
            <a:endParaRPr lang="en" sz="1400" b="0" i="0" u="none" strike="noStrike" cap="none"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xmlns="" id="{7C37B350-E4F2-4C76-98C6-D3AD386EEC53}"/>
              </a:ext>
            </a:extLst>
          </p:cNvPr>
          <p:cNvGrpSpPr/>
          <p:nvPr/>
        </p:nvGrpSpPr>
        <p:grpSpPr>
          <a:xfrm>
            <a:off x="1940795" y="694360"/>
            <a:ext cx="4955061" cy="4037316"/>
            <a:chOff x="0" y="0"/>
            <a:chExt cx="4874710" cy="3876753"/>
          </a:xfrm>
        </p:grpSpPr>
        <p:sp>
          <p:nvSpPr>
            <p:cNvPr id="6" name="Shape 3685">
              <a:extLst>
                <a:ext uri="{FF2B5EF4-FFF2-40B4-BE49-F238E27FC236}">
                  <a16:creationId xmlns:a16="http://schemas.microsoft.com/office/drawing/2014/main" xmlns="" id="{293F9829-4CD4-44D1-8A9C-8B1E81B38996}"/>
                </a:ext>
              </a:extLst>
            </p:cNvPr>
            <p:cNvSpPr/>
            <p:nvPr/>
          </p:nvSpPr>
          <p:spPr>
            <a:xfrm>
              <a:off x="0" y="0"/>
              <a:ext cx="4287952" cy="3876752"/>
            </a:xfrm>
            <a:custGeom>
              <a:avLst/>
              <a:gdLst/>
              <a:ahLst/>
              <a:cxnLst/>
              <a:rect l="0" t="0" r="0" b="0"/>
              <a:pathLst>
                <a:path w="4287952" h="3876752">
                  <a:moveTo>
                    <a:pt x="2143976" y="0"/>
                  </a:moveTo>
                  <a:cubicBezTo>
                    <a:pt x="3328061" y="0"/>
                    <a:pt x="4287952" y="867842"/>
                    <a:pt x="4287952" y="1938376"/>
                  </a:cubicBezTo>
                  <a:cubicBezTo>
                    <a:pt x="4287952" y="3008909"/>
                    <a:pt x="3328061" y="3876752"/>
                    <a:pt x="2143976" y="3876752"/>
                  </a:cubicBezTo>
                  <a:cubicBezTo>
                    <a:pt x="959891" y="3876752"/>
                    <a:pt x="0" y="3008909"/>
                    <a:pt x="0" y="1938376"/>
                  </a:cubicBezTo>
                  <a:cubicBezTo>
                    <a:pt x="0" y="867842"/>
                    <a:pt x="959891" y="0"/>
                    <a:pt x="2143976" y="0"/>
                  </a:cubicBezTo>
                  <a:close/>
                </a:path>
              </a:pathLst>
            </a:custGeom>
            <a:ln w="0" cap="flat">
              <a:miter lim="127000"/>
            </a:ln>
          </p:spPr>
          <p:style>
            <a:lnRef idx="0">
              <a:srgbClr val="000000">
                <a:alpha val="0"/>
              </a:srgbClr>
            </a:lnRef>
            <a:fillRef idx="1">
              <a:srgbClr val="2A2E41"/>
            </a:fillRef>
            <a:effectRef idx="0">
              <a:scrgbClr r="0" g="0" b="0"/>
            </a:effectRef>
            <a:fontRef idx="none"/>
          </p:style>
          <p:txBody>
            <a:bodyPr/>
            <a:lstStyle/>
            <a:p>
              <a:endParaRPr lang="en-US"/>
            </a:p>
          </p:txBody>
        </p:sp>
        <p:sp>
          <p:nvSpPr>
            <p:cNvPr id="7" name="Shape 3686">
              <a:extLst>
                <a:ext uri="{FF2B5EF4-FFF2-40B4-BE49-F238E27FC236}">
                  <a16:creationId xmlns:a16="http://schemas.microsoft.com/office/drawing/2014/main" xmlns="" id="{2821488C-8CAB-4C4D-910C-DA62A83266A0}"/>
                </a:ext>
              </a:extLst>
            </p:cNvPr>
            <p:cNvSpPr/>
            <p:nvPr/>
          </p:nvSpPr>
          <p:spPr>
            <a:xfrm>
              <a:off x="0" y="0"/>
              <a:ext cx="4287952" cy="3876751"/>
            </a:xfrm>
            <a:custGeom>
              <a:avLst/>
              <a:gdLst/>
              <a:ahLst/>
              <a:cxnLst/>
              <a:rect l="0" t="0" r="0" b="0"/>
              <a:pathLst>
                <a:path w="4287952" h="3876751">
                  <a:moveTo>
                    <a:pt x="4287952" y="1938376"/>
                  </a:moveTo>
                  <a:cubicBezTo>
                    <a:pt x="4287952" y="3008910"/>
                    <a:pt x="3328061" y="3876751"/>
                    <a:pt x="2143976" y="3876751"/>
                  </a:cubicBezTo>
                  <a:cubicBezTo>
                    <a:pt x="959891" y="3876751"/>
                    <a:pt x="0" y="3008910"/>
                    <a:pt x="0" y="1938376"/>
                  </a:cubicBezTo>
                  <a:cubicBezTo>
                    <a:pt x="0" y="867842"/>
                    <a:pt x="959891" y="0"/>
                    <a:pt x="2143976" y="0"/>
                  </a:cubicBezTo>
                  <a:cubicBezTo>
                    <a:pt x="3328061" y="0"/>
                    <a:pt x="4287952" y="867842"/>
                    <a:pt x="4287952" y="1938376"/>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8" name="Shape 3687">
              <a:extLst>
                <a:ext uri="{FF2B5EF4-FFF2-40B4-BE49-F238E27FC236}">
                  <a16:creationId xmlns:a16="http://schemas.microsoft.com/office/drawing/2014/main" xmlns="" id="{AC557142-4D43-4F12-948B-FB28B68B67F3}"/>
                </a:ext>
              </a:extLst>
            </p:cNvPr>
            <p:cNvSpPr/>
            <p:nvPr/>
          </p:nvSpPr>
          <p:spPr>
            <a:xfrm>
              <a:off x="469402" y="848787"/>
              <a:ext cx="3349143" cy="3027959"/>
            </a:xfrm>
            <a:custGeom>
              <a:avLst/>
              <a:gdLst/>
              <a:ahLst/>
              <a:cxnLst/>
              <a:rect l="0" t="0" r="0" b="0"/>
              <a:pathLst>
                <a:path w="3349143" h="3027959">
                  <a:moveTo>
                    <a:pt x="1674571" y="0"/>
                  </a:moveTo>
                  <a:cubicBezTo>
                    <a:pt x="2599411" y="0"/>
                    <a:pt x="3349143" y="677837"/>
                    <a:pt x="3349143" y="1513980"/>
                  </a:cubicBezTo>
                  <a:cubicBezTo>
                    <a:pt x="3349143" y="2350122"/>
                    <a:pt x="2599411" y="3027959"/>
                    <a:pt x="1674571" y="3027959"/>
                  </a:cubicBezTo>
                  <a:cubicBezTo>
                    <a:pt x="749732" y="3027959"/>
                    <a:pt x="0" y="2350122"/>
                    <a:pt x="0" y="1513980"/>
                  </a:cubicBezTo>
                  <a:cubicBezTo>
                    <a:pt x="0" y="677837"/>
                    <a:pt x="749732" y="0"/>
                    <a:pt x="1674571" y="0"/>
                  </a:cubicBezTo>
                  <a:close/>
                </a:path>
              </a:pathLst>
            </a:custGeom>
            <a:ln w="0" cap="flat">
              <a:miter lim="127000"/>
            </a:ln>
          </p:spPr>
          <p:style>
            <a:lnRef idx="0">
              <a:srgbClr val="000000">
                <a:alpha val="0"/>
              </a:srgbClr>
            </a:lnRef>
            <a:fillRef idx="1">
              <a:srgbClr val="526D88"/>
            </a:fillRef>
            <a:effectRef idx="0">
              <a:scrgbClr r="0" g="0" b="0"/>
            </a:effectRef>
            <a:fontRef idx="none"/>
          </p:style>
          <p:txBody>
            <a:bodyPr/>
            <a:lstStyle/>
            <a:p>
              <a:endParaRPr lang="en-US"/>
            </a:p>
          </p:txBody>
        </p:sp>
        <p:sp>
          <p:nvSpPr>
            <p:cNvPr id="9" name="Shape 3688">
              <a:extLst>
                <a:ext uri="{FF2B5EF4-FFF2-40B4-BE49-F238E27FC236}">
                  <a16:creationId xmlns:a16="http://schemas.microsoft.com/office/drawing/2014/main" xmlns="" id="{AE3EE658-512F-4DD2-A45E-229AEDBCB751}"/>
                </a:ext>
              </a:extLst>
            </p:cNvPr>
            <p:cNvSpPr/>
            <p:nvPr/>
          </p:nvSpPr>
          <p:spPr>
            <a:xfrm>
              <a:off x="469402" y="848787"/>
              <a:ext cx="3349143" cy="3027959"/>
            </a:xfrm>
            <a:custGeom>
              <a:avLst/>
              <a:gdLst/>
              <a:ahLst/>
              <a:cxnLst/>
              <a:rect l="0" t="0" r="0" b="0"/>
              <a:pathLst>
                <a:path w="3349143" h="3027959">
                  <a:moveTo>
                    <a:pt x="3349143" y="1513980"/>
                  </a:moveTo>
                  <a:cubicBezTo>
                    <a:pt x="3349143" y="2350123"/>
                    <a:pt x="2599411" y="3027959"/>
                    <a:pt x="1674571" y="3027959"/>
                  </a:cubicBezTo>
                  <a:cubicBezTo>
                    <a:pt x="749732" y="3027959"/>
                    <a:pt x="0" y="2350123"/>
                    <a:pt x="0" y="1513980"/>
                  </a:cubicBezTo>
                  <a:cubicBezTo>
                    <a:pt x="0" y="677837"/>
                    <a:pt x="749732" y="0"/>
                    <a:pt x="1674571" y="0"/>
                  </a:cubicBezTo>
                  <a:cubicBezTo>
                    <a:pt x="2599411" y="0"/>
                    <a:pt x="3349143" y="677837"/>
                    <a:pt x="3349143" y="1513980"/>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10" name="Shape 3689">
              <a:extLst>
                <a:ext uri="{FF2B5EF4-FFF2-40B4-BE49-F238E27FC236}">
                  <a16:creationId xmlns:a16="http://schemas.microsoft.com/office/drawing/2014/main" xmlns="" id="{05E747F7-5465-4833-9D8D-162E5E9BC9E7}"/>
                </a:ext>
              </a:extLst>
            </p:cNvPr>
            <p:cNvSpPr/>
            <p:nvPr/>
          </p:nvSpPr>
          <p:spPr>
            <a:xfrm>
              <a:off x="971614" y="1756894"/>
              <a:ext cx="2344712" cy="2119859"/>
            </a:xfrm>
            <a:custGeom>
              <a:avLst/>
              <a:gdLst/>
              <a:ahLst/>
              <a:cxnLst/>
              <a:rect l="0" t="0" r="0" b="0"/>
              <a:pathLst>
                <a:path w="2344712" h="2119859">
                  <a:moveTo>
                    <a:pt x="1172363" y="0"/>
                  </a:moveTo>
                  <a:cubicBezTo>
                    <a:pt x="1819834" y="0"/>
                    <a:pt x="2344712" y="474548"/>
                    <a:pt x="2344712" y="1059930"/>
                  </a:cubicBezTo>
                  <a:cubicBezTo>
                    <a:pt x="2344712" y="1645310"/>
                    <a:pt x="1819834" y="2119859"/>
                    <a:pt x="1172363" y="2119859"/>
                  </a:cubicBezTo>
                  <a:cubicBezTo>
                    <a:pt x="524878" y="2119859"/>
                    <a:pt x="0" y="1645310"/>
                    <a:pt x="0" y="1059930"/>
                  </a:cubicBezTo>
                  <a:cubicBezTo>
                    <a:pt x="0" y="474548"/>
                    <a:pt x="524878" y="0"/>
                    <a:pt x="1172363" y="0"/>
                  </a:cubicBezTo>
                  <a:close/>
                </a:path>
              </a:pathLst>
            </a:custGeom>
            <a:ln w="0" cap="flat">
              <a:miter lim="127000"/>
            </a:ln>
          </p:spPr>
          <p:style>
            <a:lnRef idx="0">
              <a:srgbClr val="000000">
                <a:alpha val="0"/>
              </a:srgbClr>
            </a:lnRef>
            <a:fillRef idx="1">
              <a:srgbClr val="7A8A9A"/>
            </a:fillRef>
            <a:effectRef idx="0">
              <a:scrgbClr r="0" g="0" b="0"/>
            </a:effectRef>
            <a:fontRef idx="none"/>
          </p:style>
          <p:txBody>
            <a:bodyPr/>
            <a:lstStyle/>
            <a:p>
              <a:endParaRPr lang="en-US"/>
            </a:p>
          </p:txBody>
        </p:sp>
        <p:sp>
          <p:nvSpPr>
            <p:cNvPr id="11" name="Shape 3690">
              <a:extLst>
                <a:ext uri="{FF2B5EF4-FFF2-40B4-BE49-F238E27FC236}">
                  <a16:creationId xmlns:a16="http://schemas.microsoft.com/office/drawing/2014/main" xmlns="" id="{F1C83564-9403-4E9C-943F-048C53E1A90F}"/>
                </a:ext>
              </a:extLst>
            </p:cNvPr>
            <p:cNvSpPr/>
            <p:nvPr/>
          </p:nvSpPr>
          <p:spPr>
            <a:xfrm>
              <a:off x="971614" y="1756895"/>
              <a:ext cx="2344712" cy="2119858"/>
            </a:xfrm>
            <a:custGeom>
              <a:avLst/>
              <a:gdLst/>
              <a:ahLst/>
              <a:cxnLst/>
              <a:rect l="0" t="0" r="0" b="0"/>
              <a:pathLst>
                <a:path w="2344712" h="2119858">
                  <a:moveTo>
                    <a:pt x="2344712" y="1059929"/>
                  </a:moveTo>
                  <a:cubicBezTo>
                    <a:pt x="2344712" y="1645310"/>
                    <a:pt x="1819834" y="2119858"/>
                    <a:pt x="1172362" y="2119858"/>
                  </a:cubicBezTo>
                  <a:cubicBezTo>
                    <a:pt x="524878" y="2119858"/>
                    <a:pt x="0" y="1645310"/>
                    <a:pt x="0" y="1059929"/>
                  </a:cubicBezTo>
                  <a:cubicBezTo>
                    <a:pt x="0" y="474548"/>
                    <a:pt x="524878" y="0"/>
                    <a:pt x="1172362" y="0"/>
                  </a:cubicBezTo>
                  <a:cubicBezTo>
                    <a:pt x="1819834" y="0"/>
                    <a:pt x="2344712" y="474548"/>
                    <a:pt x="2344712" y="1059929"/>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12" name="Shape 3691">
              <a:extLst>
                <a:ext uri="{FF2B5EF4-FFF2-40B4-BE49-F238E27FC236}">
                  <a16:creationId xmlns:a16="http://schemas.microsoft.com/office/drawing/2014/main" xmlns="" id="{29D796C9-FB83-44AA-A556-06770735E2B0}"/>
                </a:ext>
              </a:extLst>
            </p:cNvPr>
            <p:cNvSpPr/>
            <p:nvPr/>
          </p:nvSpPr>
          <p:spPr>
            <a:xfrm>
              <a:off x="1528299" y="2763494"/>
              <a:ext cx="1231342" cy="1113257"/>
            </a:xfrm>
            <a:custGeom>
              <a:avLst/>
              <a:gdLst/>
              <a:ahLst/>
              <a:cxnLst/>
              <a:rect l="0" t="0" r="0" b="0"/>
              <a:pathLst>
                <a:path w="1231342" h="1113257">
                  <a:moveTo>
                    <a:pt x="615671" y="0"/>
                  </a:moveTo>
                  <a:cubicBezTo>
                    <a:pt x="955701" y="0"/>
                    <a:pt x="1231342" y="249212"/>
                    <a:pt x="1231342" y="556628"/>
                  </a:cubicBezTo>
                  <a:cubicBezTo>
                    <a:pt x="1231342" y="864045"/>
                    <a:pt x="955701" y="1113257"/>
                    <a:pt x="615671" y="1113257"/>
                  </a:cubicBezTo>
                  <a:cubicBezTo>
                    <a:pt x="275654" y="1113257"/>
                    <a:pt x="0" y="864045"/>
                    <a:pt x="0" y="556628"/>
                  </a:cubicBezTo>
                  <a:cubicBezTo>
                    <a:pt x="0" y="249212"/>
                    <a:pt x="275654" y="0"/>
                    <a:pt x="615671" y="0"/>
                  </a:cubicBezTo>
                  <a:close/>
                </a:path>
              </a:pathLst>
            </a:custGeom>
            <a:ln w="0" cap="flat">
              <a:miter lim="127000"/>
            </a:ln>
          </p:spPr>
          <p:style>
            <a:lnRef idx="0">
              <a:srgbClr val="000000">
                <a:alpha val="0"/>
              </a:srgbClr>
            </a:lnRef>
            <a:fillRef idx="1">
              <a:srgbClr val="A7A9AB"/>
            </a:fillRef>
            <a:effectRef idx="0">
              <a:scrgbClr r="0" g="0" b="0"/>
            </a:effectRef>
            <a:fontRef idx="none"/>
          </p:style>
          <p:txBody>
            <a:bodyPr/>
            <a:lstStyle/>
            <a:p>
              <a:endParaRPr lang="en-US"/>
            </a:p>
          </p:txBody>
        </p:sp>
        <p:sp>
          <p:nvSpPr>
            <p:cNvPr id="13" name="Shape 3692">
              <a:extLst>
                <a:ext uri="{FF2B5EF4-FFF2-40B4-BE49-F238E27FC236}">
                  <a16:creationId xmlns:a16="http://schemas.microsoft.com/office/drawing/2014/main" xmlns="" id="{92DD3AEC-2735-48E2-A7E7-5D3834F454AB}"/>
                </a:ext>
              </a:extLst>
            </p:cNvPr>
            <p:cNvSpPr/>
            <p:nvPr/>
          </p:nvSpPr>
          <p:spPr>
            <a:xfrm>
              <a:off x="1528299" y="2763494"/>
              <a:ext cx="1231341" cy="1113257"/>
            </a:xfrm>
            <a:custGeom>
              <a:avLst/>
              <a:gdLst/>
              <a:ahLst/>
              <a:cxnLst/>
              <a:rect l="0" t="0" r="0" b="0"/>
              <a:pathLst>
                <a:path w="1231341" h="1113257">
                  <a:moveTo>
                    <a:pt x="1231341" y="556628"/>
                  </a:moveTo>
                  <a:cubicBezTo>
                    <a:pt x="1231341" y="864045"/>
                    <a:pt x="955700" y="1113257"/>
                    <a:pt x="615671" y="1113257"/>
                  </a:cubicBezTo>
                  <a:cubicBezTo>
                    <a:pt x="275653" y="1113257"/>
                    <a:pt x="0" y="864045"/>
                    <a:pt x="0" y="556628"/>
                  </a:cubicBezTo>
                  <a:cubicBezTo>
                    <a:pt x="0" y="249212"/>
                    <a:pt x="275653" y="0"/>
                    <a:pt x="615671" y="0"/>
                  </a:cubicBezTo>
                  <a:cubicBezTo>
                    <a:pt x="955700" y="0"/>
                    <a:pt x="1231341" y="249212"/>
                    <a:pt x="1231341" y="556628"/>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14" name="Rectangle 13">
              <a:extLst>
                <a:ext uri="{FF2B5EF4-FFF2-40B4-BE49-F238E27FC236}">
                  <a16:creationId xmlns:a16="http://schemas.microsoft.com/office/drawing/2014/main" xmlns="" id="{F91AB19B-2749-45D9-89FE-B83010D59218}"/>
                </a:ext>
              </a:extLst>
            </p:cNvPr>
            <p:cNvSpPr/>
            <p:nvPr/>
          </p:nvSpPr>
          <p:spPr>
            <a:xfrm>
              <a:off x="1552418" y="307723"/>
              <a:ext cx="1573538" cy="22357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Distributed</a:t>
              </a:r>
              <a:r>
                <a:rPr lang="en-US" sz="1000" spc="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databases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EC33EDFF-A8C0-40B0-BB14-109D8EBCA330}"/>
                </a:ext>
              </a:extLst>
            </p:cNvPr>
            <p:cNvSpPr/>
            <p:nvPr/>
          </p:nvSpPr>
          <p:spPr>
            <a:xfrm>
              <a:off x="1423575" y="1188356"/>
              <a:ext cx="1916074" cy="22357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Distributed</a:t>
              </a:r>
              <a:r>
                <a:rPr lang="en-US" sz="1000" spc="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‘ledgers’</a:t>
              </a:r>
              <a:r>
                <a:rPr lang="en-US" sz="1000" spc="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A973C74D-32D2-4362-B2A9-3B25BE62E29C}"/>
                </a:ext>
              </a:extLst>
            </p:cNvPr>
            <p:cNvSpPr/>
            <p:nvPr/>
          </p:nvSpPr>
          <p:spPr>
            <a:xfrm>
              <a:off x="1824195" y="2160461"/>
              <a:ext cx="850276" cy="22357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Blockchains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E26DAAB7-6F01-4EE7-B3F5-A23CC838EF0D}"/>
                </a:ext>
              </a:extLst>
            </p:cNvPr>
            <p:cNvSpPr/>
            <p:nvPr/>
          </p:nvSpPr>
          <p:spPr>
            <a:xfrm>
              <a:off x="1781415" y="3189942"/>
              <a:ext cx="964070" cy="22357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Permissioned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7CD77B9B-9D95-4C96-A91F-F77A59BFF790}"/>
                </a:ext>
              </a:extLst>
            </p:cNvPr>
            <p:cNvSpPr/>
            <p:nvPr/>
          </p:nvSpPr>
          <p:spPr>
            <a:xfrm>
              <a:off x="1827467" y="3340930"/>
              <a:ext cx="841741" cy="22357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blockchains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hape 3698">
              <a:extLst>
                <a:ext uri="{FF2B5EF4-FFF2-40B4-BE49-F238E27FC236}">
                  <a16:creationId xmlns:a16="http://schemas.microsoft.com/office/drawing/2014/main" xmlns="" id="{4E37F0BF-E80A-493D-87F2-1756CF4B05C7}"/>
                </a:ext>
              </a:extLst>
            </p:cNvPr>
            <p:cNvSpPr/>
            <p:nvPr/>
          </p:nvSpPr>
          <p:spPr>
            <a:xfrm>
              <a:off x="2143975" y="634869"/>
              <a:ext cx="2229803" cy="427838"/>
            </a:xfrm>
            <a:custGeom>
              <a:avLst/>
              <a:gdLst/>
              <a:ahLst/>
              <a:cxnLst/>
              <a:rect l="0" t="0" r="0" b="0"/>
              <a:pathLst>
                <a:path w="2229803" h="427838">
                  <a:moveTo>
                    <a:pt x="157886" y="0"/>
                  </a:moveTo>
                  <a:lnTo>
                    <a:pt x="2229803" y="0"/>
                  </a:lnTo>
                  <a:lnTo>
                    <a:pt x="2229803" y="427838"/>
                  </a:lnTo>
                  <a:lnTo>
                    <a:pt x="157886" y="427838"/>
                  </a:lnTo>
                  <a:lnTo>
                    <a:pt x="157886" y="278003"/>
                  </a:lnTo>
                  <a:lnTo>
                    <a:pt x="0" y="214732"/>
                  </a:lnTo>
                  <a:lnTo>
                    <a:pt x="157886" y="149784"/>
                  </a:lnTo>
                  <a:lnTo>
                    <a:pt x="157886"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a:p>
          </p:txBody>
        </p:sp>
        <p:sp>
          <p:nvSpPr>
            <p:cNvPr id="20" name="Shape 3699">
              <a:extLst>
                <a:ext uri="{FF2B5EF4-FFF2-40B4-BE49-F238E27FC236}">
                  <a16:creationId xmlns:a16="http://schemas.microsoft.com/office/drawing/2014/main" xmlns="" id="{670483D8-ACDC-4501-B392-9697C9F6D939}"/>
                </a:ext>
              </a:extLst>
            </p:cNvPr>
            <p:cNvSpPr/>
            <p:nvPr/>
          </p:nvSpPr>
          <p:spPr>
            <a:xfrm>
              <a:off x="2143975" y="634869"/>
              <a:ext cx="2229803" cy="427837"/>
            </a:xfrm>
            <a:custGeom>
              <a:avLst/>
              <a:gdLst/>
              <a:ahLst/>
              <a:cxnLst/>
              <a:rect l="0" t="0" r="0" b="0"/>
              <a:pathLst>
                <a:path w="2229803" h="427837">
                  <a:moveTo>
                    <a:pt x="157886" y="0"/>
                  </a:moveTo>
                  <a:lnTo>
                    <a:pt x="157886" y="149784"/>
                  </a:lnTo>
                  <a:lnTo>
                    <a:pt x="0" y="214731"/>
                  </a:lnTo>
                  <a:lnTo>
                    <a:pt x="157886" y="278003"/>
                  </a:lnTo>
                  <a:lnTo>
                    <a:pt x="157886" y="427837"/>
                  </a:lnTo>
                  <a:lnTo>
                    <a:pt x="2229803" y="427837"/>
                  </a:lnTo>
                  <a:lnTo>
                    <a:pt x="2229803" y="0"/>
                  </a:lnTo>
                  <a:lnTo>
                    <a:pt x="157886"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21" name="Rectangle 20">
              <a:extLst>
                <a:ext uri="{FF2B5EF4-FFF2-40B4-BE49-F238E27FC236}">
                  <a16:creationId xmlns:a16="http://schemas.microsoft.com/office/drawing/2014/main" xmlns="" id="{338E041C-A2E4-4C17-A27D-A9138910E552}"/>
                </a:ext>
              </a:extLst>
            </p:cNvPr>
            <p:cNvSpPr/>
            <p:nvPr/>
          </p:nvSpPr>
          <p:spPr>
            <a:xfrm>
              <a:off x="2375252" y="723255"/>
              <a:ext cx="47970" cy="18053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6F6594C8-4140-4717-AECE-988102200C70}"/>
                </a:ext>
              </a:extLst>
            </p:cNvPr>
            <p:cNvSpPr/>
            <p:nvPr/>
          </p:nvSpPr>
          <p:spPr>
            <a:xfrm>
              <a:off x="2411320" y="723255"/>
              <a:ext cx="98914" cy="18053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A81CFA68-430B-48D4-B036-BEAC2D3C6598}"/>
                </a:ext>
              </a:extLst>
            </p:cNvPr>
            <p:cNvSpPr/>
            <p:nvPr/>
          </p:nvSpPr>
          <p:spPr>
            <a:xfrm>
              <a:off x="2492295" y="723255"/>
              <a:ext cx="1396818" cy="18053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ADVERSARIAL</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7D08F337-7D9A-437F-B9E7-E3AFF79DBC02}"/>
                </a:ext>
              </a:extLst>
            </p:cNvPr>
            <p:cNvSpPr/>
            <p:nvPr/>
          </p:nvSpPr>
          <p:spPr>
            <a:xfrm>
              <a:off x="2375252" y="845175"/>
              <a:ext cx="32431" cy="18053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07E569E4-1FD9-4C3F-8848-26C1F9995468}"/>
                </a:ext>
              </a:extLst>
            </p:cNvPr>
            <p:cNvSpPr/>
            <p:nvPr/>
          </p:nvSpPr>
          <p:spPr>
            <a:xfrm>
              <a:off x="2492295" y="845480"/>
              <a:ext cx="2179615"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Presence</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of</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malicious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nodes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assumed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hape 3704">
              <a:extLst>
                <a:ext uri="{FF2B5EF4-FFF2-40B4-BE49-F238E27FC236}">
                  <a16:creationId xmlns:a16="http://schemas.microsoft.com/office/drawing/2014/main" xmlns="" id="{8BD1125C-A1F2-4F44-88E3-7DBABA6F53CB}"/>
                </a:ext>
              </a:extLst>
            </p:cNvPr>
            <p:cNvSpPr/>
            <p:nvPr/>
          </p:nvSpPr>
          <p:spPr>
            <a:xfrm>
              <a:off x="2142211" y="1489743"/>
              <a:ext cx="2231568" cy="531266"/>
            </a:xfrm>
            <a:custGeom>
              <a:avLst/>
              <a:gdLst/>
              <a:ahLst/>
              <a:cxnLst/>
              <a:rect l="0" t="0" r="0" b="0"/>
              <a:pathLst>
                <a:path w="2231568" h="531266">
                  <a:moveTo>
                    <a:pt x="157874" y="0"/>
                  </a:moveTo>
                  <a:lnTo>
                    <a:pt x="2231568" y="0"/>
                  </a:lnTo>
                  <a:lnTo>
                    <a:pt x="2231568" y="531266"/>
                  </a:lnTo>
                  <a:lnTo>
                    <a:pt x="157874" y="531266"/>
                  </a:lnTo>
                  <a:lnTo>
                    <a:pt x="157874" y="329717"/>
                  </a:lnTo>
                  <a:lnTo>
                    <a:pt x="0" y="266446"/>
                  </a:lnTo>
                  <a:lnTo>
                    <a:pt x="157874" y="201511"/>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a:p>
          </p:txBody>
        </p:sp>
        <p:sp>
          <p:nvSpPr>
            <p:cNvPr id="27" name="Shape 3705">
              <a:extLst>
                <a:ext uri="{FF2B5EF4-FFF2-40B4-BE49-F238E27FC236}">
                  <a16:creationId xmlns:a16="http://schemas.microsoft.com/office/drawing/2014/main" xmlns="" id="{E3DAAE67-A80C-43E4-B5C6-30BC5F7112E9}"/>
                </a:ext>
              </a:extLst>
            </p:cNvPr>
            <p:cNvSpPr/>
            <p:nvPr/>
          </p:nvSpPr>
          <p:spPr>
            <a:xfrm>
              <a:off x="2142211" y="1489743"/>
              <a:ext cx="2231568" cy="531266"/>
            </a:xfrm>
            <a:custGeom>
              <a:avLst/>
              <a:gdLst/>
              <a:ahLst/>
              <a:cxnLst/>
              <a:rect l="0" t="0" r="0" b="0"/>
              <a:pathLst>
                <a:path w="2231568" h="531266">
                  <a:moveTo>
                    <a:pt x="157874" y="0"/>
                  </a:moveTo>
                  <a:lnTo>
                    <a:pt x="157874" y="201511"/>
                  </a:lnTo>
                  <a:lnTo>
                    <a:pt x="0" y="266446"/>
                  </a:lnTo>
                  <a:lnTo>
                    <a:pt x="157874" y="329717"/>
                  </a:lnTo>
                  <a:lnTo>
                    <a:pt x="157874" y="531266"/>
                  </a:lnTo>
                  <a:lnTo>
                    <a:pt x="2231568" y="531266"/>
                  </a:lnTo>
                  <a:lnTo>
                    <a:pt x="2231568"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28" name="Rectangle 27">
              <a:extLst>
                <a:ext uri="{FF2B5EF4-FFF2-40B4-BE49-F238E27FC236}">
                  <a16:creationId xmlns:a16="http://schemas.microsoft.com/office/drawing/2014/main" xmlns="" id="{ECA4AB47-F8BD-4443-AE65-0487A100DF22}"/>
                </a:ext>
              </a:extLst>
            </p:cNvPr>
            <p:cNvSpPr/>
            <p:nvPr/>
          </p:nvSpPr>
          <p:spPr>
            <a:xfrm>
              <a:off x="2375252" y="1570360"/>
              <a:ext cx="74455"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4314ED5C-C923-4DAB-9119-CF13692D4733}"/>
                </a:ext>
              </a:extLst>
            </p:cNvPr>
            <p:cNvSpPr/>
            <p:nvPr/>
          </p:nvSpPr>
          <p:spPr>
            <a:xfrm>
              <a:off x="2431234" y="1570360"/>
              <a:ext cx="98914"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0BAE00FB-4C4D-42D5-98D8-12CABB686725}"/>
                </a:ext>
              </a:extLst>
            </p:cNvPr>
            <p:cNvSpPr/>
            <p:nvPr/>
          </p:nvSpPr>
          <p:spPr>
            <a:xfrm>
              <a:off x="2492295" y="1570360"/>
              <a:ext cx="2192452"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STRUCTURE</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DIFFUSION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3724F02C-9239-47BB-97E7-FE98AE1A1775}"/>
                </a:ext>
              </a:extLst>
            </p:cNvPr>
            <p:cNvSpPr/>
            <p:nvPr/>
          </p:nvSpPr>
          <p:spPr>
            <a:xfrm>
              <a:off x="2375252" y="1692585"/>
              <a:ext cx="3243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00C4223F-6A56-4FC2-96A3-41036A8E16F8}"/>
                </a:ext>
              </a:extLst>
            </p:cNvPr>
            <p:cNvSpPr/>
            <p:nvPr/>
          </p:nvSpPr>
          <p:spPr>
            <a:xfrm>
              <a:off x="2492255" y="1692585"/>
              <a:ext cx="2382455"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Chain</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of</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cryptographically</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linked</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blocks,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259D618F-49DC-48CD-AC77-6E104B97D52C}"/>
                </a:ext>
              </a:extLst>
            </p:cNvPr>
            <p:cNvSpPr/>
            <p:nvPr/>
          </p:nvSpPr>
          <p:spPr>
            <a:xfrm>
              <a:off x="2375252" y="1814505"/>
              <a:ext cx="3243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607FD474-5A96-4328-93F5-B5DFC152BFF9}"/>
                </a:ext>
              </a:extLst>
            </p:cNvPr>
            <p:cNvSpPr/>
            <p:nvPr/>
          </p:nvSpPr>
          <p:spPr>
            <a:xfrm>
              <a:off x="2492255" y="1814505"/>
              <a:ext cx="1659102"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and/or</a:t>
              </a:r>
              <a:r>
                <a:rPr lang="en-US" sz="800" spc="-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global</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broadcast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Shape 3710">
              <a:extLst>
                <a:ext uri="{FF2B5EF4-FFF2-40B4-BE49-F238E27FC236}">
                  <a16:creationId xmlns:a16="http://schemas.microsoft.com/office/drawing/2014/main" xmlns="" id="{4F812BCC-9C89-4AAB-9C48-A334D5040720}"/>
                </a:ext>
              </a:extLst>
            </p:cNvPr>
            <p:cNvSpPr/>
            <p:nvPr/>
          </p:nvSpPr>
          <p:spPr>
            <a:xfrm>
              <a:off x="2142211" y="2439718"/>
              <a:ext cx="1956397" cy="647561"/>
            </a:xfrm>
            <a:custGeom>
              <a:avLst/>
              <a:gdLst/>
              <a:ahLst/>
              <a:cxnLst/>
              <a:rect l="0" t="0" r="0" b="0"/>
              <a:pathLst>
                <a:path w="1956397" h="647561">
                  <a:moveTo>
                    <a:pt x="157874" y="0"/>
                  </a:moveTo>
                  <a:lnTo>
                    <a:pt x="1956397" y="0"/>
                  </a:lnTo>
                  <a:lnTo>
                    <a:pt x="1956397" y="647561"/>
                  </a:lnTo>
                  <a:lnTo>
                    <a:pt x="157874" y="647561"/>
                  </a:lnTo>
                  <a:lnTo>
                    <a:pt x="157874" y="387858"/>
                  </a:lnTo>
                  <a:lnTo>
                    <a:pt x="0" y="324600"/>
                  </a:lnTo>
                  <a:lnTo>
                    <a:pt x="157874" y="259652"/>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a:p>
          </p:txBody>
        </p:sp>
        <p:sp>
          <p:nvSpPr>
            <p:cNvPr id="36" name="Shape 3711">
              <a:extLst>
                <a:ext uri="{FF2B5EF4-FFF2-40B4-BE49-F238E27FC236}">
                  <a16:creationId xmlns:a16="http://schemas.microsoft.com/office/drawing/2014/main" xmlns="" id="{1305D8A9-ABC4-49A8-8E6A-5C50911CEDE1}"/>
                </a:ext>
              </a:extLst>
            </p:cNvPr>
            <p:cNvSpPr/>
            <p:nvPr/>
          </p:nvSpPr>
          <p:spPr>
            <a:xfrm>
              <a:off x="2142211" y="2439718"/>
              <a:ext cx="1956397" cy="647560"/>
            </a:xfrm>
            <a:custGeom>
              <a:avLst/>
              <a:gdLst/>
              <a:ahLst/>
              <a:cxnLst/>
              <a:rect l="0" t="0" r="0" b="0"/>
              <a:pathLst>
                <a:path w="1956397" h="647560">
                  <a:moveTo>
                    <a:pt x="157874" y="0"/>
                  </a:moveTo>
                  <a:lnTo>
                    <a:pt x="157874" y="259652"/>
                  </a:lnTo>
                  <a:lnTo>
                    <a:pt x="0" y="324599"/>
                  </a:lnTo>
                  <a:lnTo>
                    <a:pt x="157874" y="387858"/>
                  </a:lnTo>
                  <a:lnTo>
                    <a:pt x="157874" y="647560"/>
                  </a:lnTo>
                  <a:lnTo>
                    <a:pt x="1956397" y="647560"/>
                  </a:lnTo>
                  <a:lnTo>
                    <a:pt x="1956397"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37" name="Rectangle 36">
              <a:extLst>
                <a:ext uri="{FF2B5EF4-FFF2-40B4-BE49-F238E27FC236}">
                  <a16:creationId xmlns:a16="http://schemas.microsoft.com/office/drawing/2014/main" xmlns="" id="{9E8A495F-5E9E-4DC9-9755-8D25A237CC0F}"/>
                </a:ext>
              </a:extLst>
            </p:cNvPr>
            <p:cNvSpPr/>
            <p:nvPr/>
          </p:nvSpPr>
          <p:spPr>
            <a:xfrm>
              <a:off x="2375252" y="2517526"/>
              <a:ext cx="75672"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xmlns="" id="{9AC7BEF6-4373-4B8F-BDAA-798B65293796}"/>
                </a:ext>
              </a:extLst>
            </p:cNvPr>
            <p:cNvSpPr/>
            <p:nvPr/>
          </p:nvSpPr>
          <p:spPr>
            <a:xfrm>
              <a:off x="2432148" y="2517526"/>
              <a:ext cx="98913"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xmlns="" id="{4B00AB6E-3D6B-4EE0-8EDF-AE242DA2A97E}"/>
                </a:ext>
              </a:extLst>
            </p:cNvPr>
            <p:cNvSpPr/>
            <p:nvPr/>
          </p:nvSpPr>
          <p:spPr>
            <a:xfrm>
              <a:off x="2492295" y="2517526"/>
              <a:ext cx="1304391" cy="1805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PERMISSION</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xmlns="" id="{F3F82CBC-040F-41DE-9463-25E63062BBB9}"/>
                </a:ext>
              </a:extLst>
            </p:cNvPr>
            <p:cNvSpPr/>
            <p:nvPr/>
          </p:nvSpPr>
          <p:spPr>
            <a:xfrm>
              <a:off x="2375252" y="2640259"/>
              <a:ext cx="32431" cy="1745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xmlns="" id="{88F41AB3-4D31-4258-B877-48A22F0C840B}"/>
                </a:ext>
              </a:extLst>
            </p:cNvPr>
            <p:cNvSpPr/>
            <p:nvPr/>
          </p:nvSpPr>
          <p:spPr>
            <a:xfrm>
              <a:off x="2492295" y="2639751"/>
              <a:ext cx="51754"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xmlns="" id="{7CE3F254-C21F-4422-BB1C-90032F37B0AA}"/>
                </a:ext>
              </a:extLst>
            </p:cNvPr>
            <p:cNvSpPr/>
            <p:nvPr/>
          </p:nvSpPr>
          <p:spPr>
            <a:xfrm>
              <a:off x="2531208" y="2639751"/>
              <a:ext cx="3243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xmlns="" id="{92871EFC-B693-4E95-BA84-F30F03072DED}"/>
                </a:ext>
              </a:extLst>
            </p:cNvPr>
            <p:cNvSpPr/>
            <p:nvPr/>
          </p:nvSpPr>
          <p:spPr>
            <a:xfrm>
              <a:off x="2555592" y="2640056"/>
              <a:ext cx="280661" cy="1758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xmlns="" id="{51ABB6E0-492A-4EF2-8343-D824AA3F30BD}"/>
                </a:ext>
              </a:extLst>
            </p:cNvPr>
            <p:cNvSpPr/>
            <p:nvPr/>
          </p:nvSpPr>
          <p:spPr>
            <a:xfrm>
              <a:off x="2793844" y="2639751"/>
              <a:ext cx="1007906"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public</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private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xmlns="" id="{B7729A8B-E3AF-4298-8C00-58E140540E43}"/>
                </a:ext>
              </a:extLst>
            </p:cNvPr>
            <p:cNvSpPr/>
            <p:nvPr/>
          </p:nvSpPr>
          <p:spPr>
            <a:xfrm>
              <a:off x="2766615" y="2639751"/>
              <a:ext cx="36215"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372F1868-3BCD-4D0F-A64C-1FB3523AABEC}"/>
                </a:ext>
              </a:extLst>
            </p:cNvPr>
            <p:cNvSpPr/>
            <p:nvPr/>
          </p:nvSpPr>
          <p:spPr>
            <a:xfrm>
              <a:off x="2492255" y="2761671"/>
              <a:ext cx="51754"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xmlns="" id="{51D09BE0-5526-4837-8541-83F570815C5E}"/>
                </a:ext>
              </a:extLst>
            </p:cNvPr>
            <p:cNvSpPr/>
            <p:nvPr/>
          </p:nvSpPr>
          <p:spPr>
            <a:xfrm>
              <a:off x="2531167" y="2761671"/>
              <a:ext cx="6486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xmlns="" id="{457721BE-8A5D-4677-977F-716DF04BF6AF}"/>
                </a:ext>
              </a:extLst>
            </p:cNvPr>
            <p:cNvSpPr/>
            <p:nvPr/>
          </p:nvSpPr>
          <p:spPr>
            <a:xfrm>
              <a:off x="2375252" y="2761671"/>
              <a:ext cx="3243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xmlns="" id="{366F4AAE-0A8D-4BB5-BABC-FE392141D74B}"/>
                </a:ext>
              </a:extLst>
            </p:cNvPr>
            <p:cNvSpPr/>
            <p:nvPr/>
          </p:nvSpPr>
          <p:spPr>
            <a:xfrm>
              <a:off x="2562501" y="2761976"/>
              <a:ext cx="787797" cy="1758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Write/Commit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xmlns="" id="{D94DED89-D463-458D-8A28-806660DD6D3C}"/>
                </a:ext>
              </a:extLst>
            </p:cNvPr>
            <p:cNvSpPr/>
            <p:nvPr/>
          </p:nvSpPr>
          <p:spPr>
            <a:xfrm>
              <a:off x="3154829" y="2761671"/>
              <a:ext cx="36215"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xmlns="" id="{8A3851CA-8D0C-4714-9C27-C4E6B57939D3}"/>
                </a:ext>
              </a:extLst>
            </p:cNvPr>
            <p:cNvSpPr/>
            <p:nvPr/>
          </p:nvSpPr>
          <p:spPr>
            <a:xfrm>
              <a:off x="3182058" y="2761671"/>
              <a:ext cx="32430"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xmlns="" id="{4DE73DC6-395E-4CDC-B690-203F547D6DC5}"/>
                </a:ext>
              </a:extLst>
            </p:cNvPr>
            <p:cNvSpPr/>
            <p:nvPr/>
          </p:nvSpPr>
          <p:spPr>
            <a:xfrm>
              <a:off x="2375252" y="2883591"/>
              <a:ext cx="32431"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xmlns="" id="{5738AAEF-C4ED-421D-9222-EFC6F20257FE}"/>
                </a:ext>
              </a:extLst>
            </p:cNvPr>
            <p:cNvSpPr/>
            <p:nvPr/>
          </p:nvSpPr>
          <p:spPr>
            <a:xfrm>
              <a:off x="2492255" y="2883591"/>
              <a:ext cx="1927317" cy="17620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spc="37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permissionless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a:t>
              </a:r>
              <a:r>
                <a:rPr lang="en-US" sz="800"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permissioned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629582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r>
              <a:rPr lang="en-US" dirty="0" smtClean="0"/>
              <a:t>Hybrid </a:t>
            </a:r>
            <a:r>
              <a:rPr lang="en-US" dirty="0" err="1" smtClean="0"/>
              <a:t>Blockchains</a:t>
            </a:r>
            <a:endParaRPr lang="en-US" dirty="0"/>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32</a:t>
            </a:fld>
            <a:endParaRPr lang="en" sz="1400" b="0" i="0" u="none" strike="noStrike" cap="none" dirty="0">
              <a:solidFill>
                <a:srgbClr val="000000"/>
              </a:solidFill>
              <a:latin typeface="Arial"/>
              <a:ea typeface="Arial"/>
              <a:cs typeface="Arial"/>
              <a:sym typeface="Arial"/>
            </a:endParaRPr>
          </a:p>
        </p:txBody>
      </p:sp>
      <p:sp>
        <p:nvSpPr>
          <p:cNvPr id="5" name="Oval 4">
            <a:extLst>
              <a:ext uri="{FF2B5EF4-FFF2-40B4-BE49-F238E27FC236}">
                <a16:creationId xmlns="" xmlns:a16="http://schemas.microsoft.com/office/drawing/2014/main" xmlns:lc="http://schemas.openxmlformats.org/drawingml/2006/lockedCanvas" id="{D2C30F6C-F6B0-42F1-8BD3-14796703176A}"/>
              </a:ext>
            </a:extLst>
          </p:cNvPr>
          <p:cNvSpPr/>
          <p:nvPr/>
        </p:nvSpPr>
        <p:spPr bwMode="auto">
          <a:xfrm>
            <a:off x="581874" y="1466411"/>
            <a:ext cx="2908092" cy="2833141"/>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kern="1200" cap="none" normalizeH="0" baseline="0">
              <a:ln>
                <a:noFill/>
              </a:ln>
              <a:solidFill>
                <a:schemeClr val="tx1"/>
              </a:solidFill>
              <a:effectLst/>
              <a:latin typeface="Cooper Black" pitchFamily="18" charset="0"/>
            </a:endParaRPr>
          </a:p>
        </p:txBody>
      </p:sp>
      <p:sp>
        <p:nvSpPr>
          <p:cNvPr id="6" name="TextBox 5">
            <a:extLst>
              <a:ext uri="{FF2B5EF4-FFF2-40B4-BE49-F238E27FC236}">
                <a16:creationId xmlns:a16="http://schemas.microsoft.com/office/drawing/2014/main" xmlns="" id="{2E040B3E-ABF7-433C-BA71-A9DBA57863D1}"/>
              </a:ext>
            </a:extLst>
          </p:cNvPr>
          <p:cNvSpPr txBox="1"/>
          <p:nvPr/>
        </p:nvSpPr>
        <p:spPr>
          <a:xfrm>
            <a:off x="1418377" y="2662894"/>
            <a:ext cx="1364105" cy="400110"/>
          </a:xfrm>
          <a:prstGeom prst="rect">
            <a:avLst/>
          </a:prstGeom>
          <a:noFill/>
        </p:spPr>
        <p:txBody>
          <a:bodyPr wrap="square" rtlCol="0">
            <a:spAutoFit/>
          </a:bodyPr>
          <a:lstStyle/>
          <a:p>
            <a:r>
              <a:rPr lang="en-US" sz="2000" dirty="0"/>
              <a:t>PUBLIC</a:t>
            </a:r>
            <a:endParaRPr lang="en-US" dirty="0"/>
          </a:p>
        </p:txBody>
      </p:sp>
      <p:sp>
        <p:nvSpPr>
          <p:cNvPr id="7" name="Oval 6">
            <a:extLst>
              <a:ext uri="{FF2B5EF4-FFF2-40B4-BE49-F238E27FC236}">
                <a16:creationId xmlns="" xmlns:a16="http://schemas.microsoft.com/office/drawing/2014/main" xmlns:lc="http://schemas.openxmlformats.org/drawingml/2006/lockedCanvas" id="{93BFF867-F290-4108-9006-58CFBBFB9D4D}"/>
              </a:ext>
            </a:extLst>
          </p:cNvPr>
          <p:cNvSpPr/>
          <p:nvPr/>
        </p:nvSpPr>
        <p:spPr bwMode="auto">
          <a:xfrm>
            <a:off x="2678266" y="1486572"/>
            <a:ext cx="2908092" cy="2833141"/>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kern="1200" cap="none" normalizeH="0" baseline="0">
              <a:ln>
                <a:noFill/>
              </a:ln>
              <a:solidFill>
                <a:schemeClr val="tx1"/>
              </a:solidFill>
              <a:effectLst/>
              <a:latin typeface="Cooper Black" pitchFamily="18" charset="0"/>
            </a:endParaRPr>
          </a:p>
        </p:txBody>
      </p:sp>
      <p:sp>
        <p:nvSpPr>
          <p:cNvPr id="8" name="TextBox 7"/>
          <p:cNvSpPr txBox="1"/>
          <p:nvPr/>
        </p:nvSpPr>
        <p:spPr>
          <a:xfrm>
            <a:off x="3467110" y="2600731"/>
            <a:ext cx="1632768" cy="615553"/>
          </a:xfrm>
          <a:prstGeom prst="rect">
            <a:avLst/>
          </a:prstGeom>
          <a:noFill/>
        </p:spPr>
        <p:txBody>
          <a:bodyPr wrap="square" rtlCol="0">
            <a:spAutoFit/>
          </a:bodyPr>
          <a:lstStyle/>
          <a:p>
            <a:r>
              <a:rPr lang="en-US" sz="2000" dirty="0"/>
              <a:t>HYBRID</a:t>
            </a:r>
            <a:r>
              <a:rPr lang="en-US" dirty="0"/>
              <a:t> </a:t>
            </a:r>
          </a:p>
          <a:p>
            <a:endParaRPr lang="en-US" dirty="0"/>
          </a:p>
        </p:txBody>
      </p:sp>
      <p:sp>
        <p:nvSpPr>
          <p:cNvPr id="9" name="Oval 8">
            <a:extLst>
              <a:ext uri="{FF2B5EF4-FFF2-40B4-BE49-F238E27FC236}">
                <a16:creationId xmlns:a16="http://schemas.microsoft.com/office/drawing/2014/main" xmlns="" id="{E3EB39E6-79CF-4B64-8AC1-ED4C462A61D5}"/>
              </a:ext>
            </a:extLst>
          </p:cNvPr>
          <p:cNvSpPr/>
          <p:nvPr/>
        </p:nvSpPr>
        <p:spPr bwMode="auto">
          <a:xfrm>
            <a:off x="4801215" y="1457086"/>
            <a:ext cx="2908092" cy="283314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Cooper Black" pitchFamily="18" charset="0"/>
            </a:endParaRPr>
          </a:p>
        </p:txBody>
      </p:sp>
      <p:sp>
        <p:nvSpPr>
          <p:cNvPr id="11" name="TextBox 10"/>
          <p:cNvSpPr txBox="1"/>
          <p:nvPr/>
        </p:nvSpPr>
        <p:spPr>
          <a:xfrm>
            <a:off x="5704607" y="2580570"/>
            <a:ext cx="1733555" cy="400110"/>
          </a:xfrm>
          <a:prstGeom prst="rect">
            <a:avLst/>
          </a:prstGeom>
          <a:noFill/>
        </p:spPr>
        <p:txBody>
          <a:bodyPr wrap="square" rtlCol="0">
            <a:spAutoFit/>
          </a:bodyPr>
          <a:lstStyle/>
          <a:p>
            <a:r>
              <a:rPr lang="en-US" sz="2000" dirty="0" smtClean="0"/>
              <a:t>PRIVATE</a:t>
            </a:r>
            <a:endParaRPr lang="en-US" sz="2000" dirty="0"/>
          </a:p>
        </p:txBody>
      </p:sp>
      <p:sp>
        <p:nvSpPr>
          <p:cNvPr id="3" name="TextBox 2"/>
          <p:cNvSpPr txBox="1"/>
          <p:nvPr/>
        </p:nvSpPr>
        <p:spPr>
          <a:xfrm rot="18077182">
            <a:off x="4269389" y="1007635"/>
            <a:ext cx="1242397" cy="626198"/>
          </a:xfrm>
          <a:prstGeom prst="leftArrow">
            <a:avLst/>
          </a:prstGeom>
          <a:solidFill>
            <a:srgbClr val="0000FF"/>
          </a:solidFill>
        </p:spPr>
        <p:txBody>
          <a:bodyPr wrap="square" rtlCol="0">
            <a:spAutoFit/>
          </a:bodyPr>
          <a:lstStyle/>
          <a:p>
            <a:endParaRPr lang="en-US" dirty="0"/>
          </a:p>
        </p:txBody>
      </p:sp>
    </p:spTree>
    <p:extLst>
      <p:ext uri="{BB962C8B-B14F-4D97-AF65-F5344CB8AC3E}">
        <p14:creationId xmlns:p14="http://schemas.microsoft.com/office/powerpoint/2010/main" val="1492242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33</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83783" y="1229803"/>
            <a:ext cx="8284781" cy="307777"/>
          </a:xfrm>
          <a:prstGeom prst="rect">
            <a:avLst/>
          </a:prstGeom>
          <a:noFill/>
        </p:spPr>
        <p:txBody>
          <a:bodyPr wrap="square" rtlCol="0">
            <a:spAutoFit/>
          </a:bodyPr>
          <a:lstStyle/>
          <a:p>
            <a:endParaRPr lang="en-US" dirty="0"/>
          </a:p>
        </p:txBody>
      </p:sp>
      <p:sp>
        <p:nvSpPr>
          <p:cNvPr id="7" name="TextBox 6"/>
          <p:cNvSpPr txBox="1"/>
          <p:nvPr/>
        </p:nvSpPr>
        <p:spPr>
          <a:xfrm>
            <a:off x="665201" y="1310446"/>
            <a:ext cx="8264624" cy="1231106"/>
          </a:xfrm>
          <a:prstGeom prst="rect">
            <a:avLst/>
          </a:prstGeom>
          <a:noFill/>
        </p:spPr>
        <p:txBody>
          <a:bodyPr wrap="square" rtlCol="0">
            <a:spAutoFit/>
          </a:bodyPr>
          <a:lstStyle/>
          <a:p>
            <a:r>
              <a:rPr lang="en-US" sz="2000" dirty="0" smtClean="0"/>
              <a:t>Hybrid </a:t>
            </a:r>
            <a:r>
              <a:rPr lang="en-US" sz="2000" dirty="0" err="1" smtClean="0"/>
              <a:t>Blockchains</a:t>
            </a:r>
            <a:r>
              <a:rPr lang="en-US" sz="2000" dirty="0"/>
              <a:t> </a:t>
            </a:r>
            <a:r>
              <a:rPr lang="en-US" sz="2000" dirty="0" smtClean="0"/>
              <a:t>contain both public and private parts to </a:t>
            </a:r>
            <a:r>
              <a:rPr lang="en-US" sz="2000" dirty="0" smtClean="0"/>
              <a:t>operate</a:t>
            </a:r>
          </a:p>
          <a:p>
            <a:endParaRPr lang="en-US" sz="2000" dirty="0" smtClean="0"/>
          </a:p>
          <a:p>
            <a:endParaRPr lang="en-US" sz="2000" dirty="0" smtClean="0"/>
          </a:p>
          <a:p>
            <a:endParaRPr lang="en-US" dirty="0"/>
          </a:p>
        </p:txBody>
      </p:sp>
      <p:sp>
        <p:nvSpPr>
          <p:cNvPr id="9" name="Title 8"/>
          <p:cNvSpPr>
            <a:spLocks noGrp="1"/>
          </p:cNvSpPr>
          <p:nvPr>
            <p:ph type="title"/>
          </p:nvPr>
        </p:nvSpPr>
        <p:spPr/>
        <p:txBody>
          <a:bodyPr/>
          <a:lstStyle/>
          <a:p>
            <a:r>
              <a:rPr lang="en-US" dirty="0" smtClean="0"/>
              <a:t>Hybrid </a:t>
            </a:r>
            <a:r>
              <a:rPr lang="en-US" dirty="0" err="1" smtClean="0"/>
              <a:t>Blockchains</a:t>
            </a:r>
            <a:endParaRPr lang="en-US" dirty="0"/>
          </a:p>
        </p:txBody>
      </p:sp>
      <p:sp>
        <p:nvSpPr>
          <p:cNvPr id="2" name="TextBox 1"/>
          <p:cNvSpPr txBox="1"/>
          <p:nvPr/>
        </p:nvSpPr>
        <p:spPr>
          <a:xfrm>
            <a:off x="748300" y="1973471"/>
            <a:ext cx="7641731" cy="1631216"/>
          </a:xfrm>
          <a:prstGeom prst="rect">
            <a:avLst/>
          </a:prstGeom>
          <a:noFill/>
        </p:spPr>
        <p:txBody>
          <a:bodyPr wrap="square" rtlCol="0">
            <a:spAutoFit/>
          </a:bodyPr>
          <a:lstStyle/>
          <a:p>
            <a:r>
              <a:rPr lang="en-US" sz="2000" dirty="0"/>
              <a:t>Hybrid provides an enterprise-ready blockchain solution that is </a:t>
            </a:r>
            <a:r>
              <a:rPr lang="en-US" sz="2000" dirty="0" smtClean="0"/>
              <a:t> </a:t>
            </a:r>
            <a:r>
              <a:rPr lang="en-US" sz="2000" dirty="0"/>
              <a:t>better suited to highly regulated enterprises and governments as it enables them to have the flexibility and control over what data is kept private versus shared on a public ledger</a:t>
            </a:r>
            <a:r>
              <a:rPr lang="en-US" sz="2000" dirty="0" smtClean="0"/>
              <a:t>. </a:t>
            </a:r>
          </a:p>
          <a:p>
            <a:endParaRPr lang="en-US" sz="2000" dirty="0"/>
          </a:p>
        </p:txBody>
      </p:sp>
      <p:sp>
        <p:nvSpPr>
          <p:cNvPr id="5" name="TextBox 4"/>
          <p:cNvSpPr txBox="1"/>
          <p:nvPr/>
        </p:nvSpPr>
        <p:spPr>
          <a:xfrm>
            <a:off x="793653" y="3584005"/>
            <a:ext cx="7528352" cy="1015663"/>
          </a:xfrm>
          <a:prstGeom prst="rect">
            <a:avLst/>
          </a:prstGeom>
          <a:noFill/>
        </p:spPr>
        <p:txBody>
          <a:bodyPr wrap="square" rtlCol="0">
            <a:spAutoFit/>
          </a:bodyPr>
          <a:lstStyle/>
          <a:p>
            <a:r>
              <a:rPr lang="en-US" sz="2000" dirty="0"/>
              <a:t>The benefits of the private blockchain include faster transaction speeds, privacy of the </a:t>
            </a:r>
            <a:r>
              <a:rPr lang="en-US" sz="2000" dirty="0" smtClean="0"/>
              <a:t>data/content and </a:t>
            </a:r>
            <a:r>
              <a:rPr lang="en-US" sz="2000" dirty="0" err="1"/>
              <a:t>centralised</a:t>
            </a:r>
            <a:r>
              <a:rPr lang="en-US" sz="2000" dirty="0"/>
              <a:t> control over </a:t>
            </a:r>
            <a:r>
              <a:rPr lang="en-US" sz="2000" dirty="0" smtClean="0"/>
              <a:t>access </a:t>
            </a:r>
            <a:r>
              <a:rPr lang="en-US" sz="2000" dirty="0"/>
              <a:t>to the blockchain</a:t>
            </a:r>
            <a:r>
              <a:rPr lang="en-US" dirty="0"/>
              <a:t>.</a:t>
            </a:r>
            <a:endParaRPr lang="en-US" dirty="0"/>
          </a:p>
        </p:txBody>
      </p:sp>
    </p:spTree>
    <p:extLst>
      <p:ext uri="{BB962C8B-B14F-4D97-AF65-F5344CB8AC3E}">
        <p14:creationId xmlns:p14="http://schemas.microsoft.com/office/powerpoint/2010/main" val="865762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C9FDF-39FD-4E45-B38D-DEABEBA1ACE4}"/>
              </a:ext>
            </a:extLst>
          </p:cNvPr>
          <p:cNvSpPr>
            <a:spLocks noGrp="1"/>
          </p:cNvSpPr>
          <p:nvPr>
            <p:ph type="title"/>
          </p:nvPr>
        </p:nvSpPr>
        <p:spPr/>
        <p:txBody>
          <a:bodyPr/>
          <a:lstStyle/>
          <a:p>
            <a:r>
              <a:rPr lang="en-US" sz="2800" dirty="0" smtClean="0"/>
              <a:t>GBA Blockchain Certification Courses:</a:t>
            </a:r>
            <a:endParaRPr lang="en-US" sz="2800" dirty="0"/>
          </a:p>
        </p:txBody>
      </p:sp>
      <p:sp>
        <p:nvSpPr>
          <p:cNvPr id="3" name="Text Placeholder 2">
            <a:extLst>
              <a:ext uri="{FF2B5EF4-FFF2-40B4-BE49-F238E27FC236}">
                <a16:creationId xmlns:a16="http://schemas.microsoft.com/office/drawing/2014/main" xmlns="" id="{8584D5FA-782F-418C-850A-A794CDDF5A1A}"/>
              </a:ext>
            </a:extLst>
          </p:cNvPr>
          <p:cNvSpPr>
            <a:spLocks noGrp="1"/>
          </p:cNvSpPr>
          <p:nvPr>
            <p:ph type="body" idx="1"/>
          </p:nvPr>
        </p:nvSpPr>
        <p:spPr>
          <a:xfrm>
            <a:off x="1126185" y="1255895"/>
            <a:ext cx="7501402" cy="2823202"/>
          </a:xfrm>
        </p:spPr>
        <p:txBody>
          <a:bodyPr/>
          <a:lstStyle/>
          <a:p>
            <a:pPr>
              <a:lnSpc>
                <a:spcPct val="100000"/>
              </a:lnSpc>
              <a:spcBef>
                <a:spcPts val="600"/>
              </a:spcBef>
              <a:spcAft>
                <a:spcPts val="600"/>
              </a:spcAft>
            </a:pPr>
            <a:r>
              <a:rPr lang="en-US" sz="2000" b="1" dirty="0"/>
              <a:t>    </a:t>
            </a:r>
            <a:r>
              <a:rPr lang="en-US" sz="2400" b="1" dirty="0"/>
              <a:t>   </a:t>
            </a:r>
            <a:r>
              <a:rPr lang="en-US" sz="2400" b="1" dirty="0" smtClean="0">
                <a:latin typeface="+mn-lt"/>
              </a:rPr>
              <a:t>Certified Government </a:t>
            </a:r>
            <a:r>
              <a:rPr lang="en-US" sz="2400" b="1" dirty="0">
                <a:latin typeface="+mn-lt"/>
              </a:rPr>
              <a:t>Blockchain </a:t>
            </a:r>
            <a:r>
              <a:rPr lang="en-US" sz="2400" b="1" dirty="0" smtClean="0">
                <a:latin typeface="+mn-lt"/>
              </a:rPr>
              <a:t>Consultant </a:t>
            </a:r>
            <a:endParaRPr lang="en-US" sz="2400" b="1" dirty="0">
              <a:latin typeface="+mn-lt"/>
            </a:endParaRPr>
          </a:p>
          <a:p>
            <a:pPr marL="742950" lvl="1" indent="-285750">
              <a:lnSpc>
                <a:spcPct val="100000"/>
              </a:lnSpc>
              <a:spcBef>
                <a:spcPts val="600"/>
              </a:spcBef>
              <a:spcAft>
                <a:spcPts val="600"/>
              </a:spcAft>
              <a:buFont typeface="Arial" panose="020B0604020202020204" pitchFamily="34" charset="0"/>
              <a:buChar char="•"/>
            </a:pPr>
            <a:r>
              <a:rPr lang="en-US" sz="2000" b="1" dirty="0">
                <a:solidFill>
                  <a:srgbClr val="FF0000"/>
                </a:solidFill>
                <a:latin typeface="+mn-lt"/>
              </a:rPr>
              <a:t>Blockchain </a:t>
            </a:r>
            <a:r>
              <a:rPr lang="en-US" sz="2000" b="1" dirty="0" smtClean="0">
                <a:solidFill>
                  <a:srgbClr val="FF0000"/>
                </a:solidFill>
                <a:latin typeface="+mn-lt"/>
              </a:rPr>
              <a:t>Foundations Course</a:t>
            </a:r>
            <a:endParaRPr lang="en-US" sz="2000" b="1" dirty="0">
              <a:solidFill>
                <a:srgbClr val="FF0000"/>
              </a:solidFill>
              <a:latin typeface="+mn-lt"/>
            </a:endParaRPr>
          </a:p>
          <a:p>
            <a:pPr marL="742950" lvl="1" indent="-285750">
              <a:lnSpc>
                <a:spcPct val="100000"/>
              </a:lnSpc>
              <a:spcBef>
                <a:spcPts val="600"/>
              </a:spcBef>
              <a:spcAft>
                <a:spcPts val="600"/>
              </a:spcAft>
              <a:buFont typeface="Arial" panose="020B0604020202020204" pitchFamily="34" charset="0"/>
              <a:buChar char="•"/>
            </a:pPr>
            <a:r>
              <a:rPr lang="en-US" sz="2000" dirty="0" smtClean="0">
                <a:latin typeface="+mn-lt"/>
              </a:rPr>
              <a:t>Blockchain Technical Consulting Course</a:t>
            </a:r>
            <a:endParaRPr lang="en-US" sz="2000" dirty="0">
              <a:latin typeface="+mn-lt"/>
            </a:endParaRPr>
          </a:p>
          <a:p>
            <a:pPr marL="742950" lvl="1" indent="-285750">
              <a:lnSpc>
                <a:spcPct val="100000"/>
              </a:lnSpc>
              <a:spcBef>
                <a:spcPts val="600"/>
              </a:spcBef>
              <a:spcAft>
                <a:spcPts val="600"/>
              </a:spcAft>
              <a:buFont typeface="Arial" panose="020B0604020202020204" pitchFamily="34" charset="0"/>
              <a:buChar char="•"/>
            </a:pPr>
            <a:r>
              <a:rPr lang="en-US" sz="2000" dirty="0">
                <a:latin typeface="+mn-lt"/>
              </a:rPr>
              <a:t>Blockchain </a:t>
            </a:r>
            <a:r>
              <a:rPr lang="en-US" sz="2000" dirty="0" smtClean="0">
                <a:latin typeface="+mn-lt"/>
              </a:rPr>
              <a:t>Executive Consulting Course</a:t>
            </a:r>
            <a:endParaRPr lang="en-US" sz="2000" dirty="0">
              <a:latin typeface="+mn-lt"/>
            </a:endParaRPr>
          </a:p>
        </p:txBody>
      </p:sp>
      <p:sp>
        <p:nvSpPr>
          <p:cNvPr id="4" name="Slide Number Placeholder 3">
            <a:extLst>
              <a:ext uri="{FF2B5EF4-FFF2-40B4-BE49-F238E27FC236}">
                <a16:creationId xmlns:a16="http://schemas.microsoft.com/office/drawing/2014/main" xmlns="" id="{53B501BB-FF0A-406D-AD9C-C70241E4821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4</a:t>
            </a:fld>
            <a:endParaRPr lang="en" sz="1400" b="0" i="0" u="none" strike="noStrike" cap="none" dirty="0">
              <a:solidFill>
                <a:srgbClr val="000000"/>
              </a:solidFill>
              <a:latin typeface="Arial"/>
              <a:ea typeface="Arial"/>
              <a:cs typeface="Arial"/>
              <a:sym typeface="Arial"/>
            </a:endParaRPr>
          </a:p>
        </p:txBody>
      </p:sp>
      <p:sp>
        <p:nvSpPr>
          <p:cNvPr id="5" name="Arrow: Left 4">
            <a:extLst>
              <a:ext uri="{FF2B5EF4-FFF2-40B4-BE49-F238E27FC236}">
                <a16:creationId xmlns:a16="http://schemas.microsoft.com/office/drawing/2014/main" xmlns="" id="{4BB80D1A-C178-40C8-BFC2-61385D6AF8EA}"/>
              </a:ext>
            </a:extLst>
          </p:cNvPr>
          <p:cNvSpPr/>
          <p:nvPr/>
        </p:nvSpPr>
        <p:spPr>
          <a:xfrm>
            <a:off x="6443570" y="1695717"/>
            <a:ext cx="2567412" cy="651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This Course</a:t>
            </a:r>
          </a:p>
        </p:txBody>
      </p:sp>
      <p:pic>
        <p:nvPicPr>
          <p:cNvPr id="6" name="Shape 90" descr="GBA Logo .jpg">
            <a:extLst>
              <a:ext uri="{FF2B5EF4-FFF2-40B4-BE49-F238E27FC236}">
                <a16:creationId xmlns:a16="http://schemas.microsoft.com/office/drawing/2014/main" xmlns="" id="{92491514-7479-4F30-9D61-759F08A4B429}"/>
              </a:ext>
            </a:extLst>
          </p:cNvPr>
          <p:cNvPicPr preferRelativeResize="0"/>
          <p:nvPr/>
        </p:nvPicPr>
        <p:blipFill rotWithShape="1">
          <a:blip r:embed="rId2">
            <a:alphaModFix/>
          </a:blip>
          <a:srcRect l="5379" t="4168" r="4667" b="3596"/>
          <a:stretch/>
        </p:blipFill>
        <p:spPr>
          <a:xfrm>
            <a:off x="7219947" y="3396952"/>
            <a:ext cx="1371601" cy="1306539"/>
          </a:xfrm>
          <a:prstGeom prst="rect">
            <a:avLst/>
          </a:prstGeom>
          <a:noFill/>
          <a:ln>
            <a:noFill/>
          </a:ln>
        </p:spPr>
      </p:pic>
      <p:pic>
        <p:nvPicPr>
          <p:cNvPr id="1030" name="Picture 6" descr="Image result for certified">
            <a:extLst>
              <a:ext uri="{FF2B5EF4-FFF2-40B4-BE49-F238E27FC236}">
                <a16:creationId xmlns:a16="http://schemas.microsoft.com/office/drawing/2014/main" xmlns="" id="{E2E096A5-E59D-4C40-9D46-23CD70711467}"/>
              </a:ext>
            </a:extLst>
          </p:cNvPr>
          <p:cNvPicPr>
            <a:picLocks noChangeAspect="1" noChangeArrowheads="1"/>
          </p:cNvPicPr>
          <p:nvPr/>
        </p:nvPicPr>
        <p:blipFill>
          <a:blip r:embed="rId3">
            <a:clrChange>
              <a:clrFrom>
                <a:srgbClr val="FEFFFA"/>
              </a:clrFrom>
              <a:clrTo>
                <a:srgbClr val="FEFFFA">
                  <a:alpha val="0"/>
                </a:srgbClr>
              </a:clrTo>
            </a:clrChange>
            <a:extLst>
              <a:ext uri="{28A0092B-C50C-407E-A947-70E740481C1C}">
                <a14:useLocalDpi xmlns:a14="http://schemas.microsoft.com/office/drawing/2010/main" val="0"/>
              </a:ext>
            </a:extLst>
          </a:blip>
          <a:srcRect/>
          <a:stretch>
            <a:fillRect/>
          </a:stretch>
        </p:blipFill>
        <p:spPr bwMode="auto">
          <a:xfrm>
            <a:off x="0" y="703531"/>
            <a:ext cx="1588145" cy="15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005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DE292-20BE-4AE0-9AC1-D9F7570626A3}"/>
              </a:ext>
            </a:extLst>
          </p:cNvPr>
          <p:cNvSpPr>
            <a:spLocks noGrp="1"/>
          </p:cNvSpPr>
          <p:nvPr>
            <p:ph type="title"/>
          </p:nvPr>
        </p:nvSpPr>
        <p:spPr/>
        <p:txBody>
          <a:bodyPr/>
          <a:lstStyle/>
          <a:p>
            <a:r>
              <a:rPr lang="en-US" sz="2000" dirty="0" smtClean="0"/>
              <a:t>Objectives for the </a:t>
            </a:r>
            <a:r>
              <a:rPr lang="en-US" sz="2000" dirty="0"/>
              <a:t>3</a:t>
            </a:r>
            <a:r>
              <a:rPr lang="en-US" sz="2000" dirty="0" smtClean="0"/>
              <a:t> </a:t>
            </a:r>
            <a:r>
              <a:rPr lang="en-US" sz="2000" dirty="0" smtClean="0"/>
              <a:t>Blockchain Certification</a:t>
            </a:r>
            <a:r>
              <a:rPr lang="en-US" sz="2000" dirty="0" smtClean="0"/>
              <a:t> </a:t>
            </a:r>
            <a:r>
              <a:rPr lang="en-US" sz="2000" dirty="0" smtClean="0"/>
              <a:t>Courses</a:t>
            </a:r>
            <a:endParaRPr lang="en-US" sz="2000" dirty="0"/>
          </a:p>
        </p:txBody>
      </p:sp>
      <p:sp>
        <p:nvSpPr>
          <p:cNvPr id="3" name="Text Placeholder 2">
            <a:extLst>
              <a:ext uri="{FF2B5EF4-FFF2-40B4-BE49-F238E27FC236}">
                <a16:creationId xmlns:a16="http://schemas.microsoft.com/office/drawing/2014/main" xmlns="" id="{39190784-B572-4023-9F1F-6FA6F285BF43}"/>
              </a:ext>
            </a:extLst>
          </p:cNvPr>
          <p:cNvSpPr>
            <a:spLocks noGrp="1"/>
          </p:cNvSpPr>
          <p:nvPr>
            <p:ph type="body" idx="1"/>
          </p:nvPr>
        </p:nvSpPr>
        <p:spPr>
          <a:xfrm>
            <a:off x="291784" y="1081035"/>
            <a:ext cx="8852216" cy="3654931"/>
          </a:xfrm>
        </p:spPr>
        <p:txBody>
          <a:bodyPr/>
          <a:lstStyle/>
          <a:p>
            <a:pPr marL="285750" lvl="0" indent="-285750">
              <a:lnSpc>
                <a:spcPct val="100000"/>
              </a:lnSpc>
              <a:spcAft>
                <a:spcPts val="1000"/>
              </a:spcAft>
              <a:buFont typeface="Arial"/>
              <a:buChar char="•"/>
            </a:pPr>
            <a:r>
              <a:rPr lang="en-US" dirty="0">
                <a:latin typeface="+mn-lt"/>
              </a:rPr>
              <a:t>Familiarization with the basics of cryptocurrencies and blockchain technology. </a:t>
            </a:r>
          </a:p>
          <a:p>
            <a:pPr marL="285750" lvl="0" indent="-285750">
              <a:lnSpc>
                <a:spcPct val="100000"/>
              </a:lnSpc>
              <a:spcAft>
                <a:spcPts val="1000"/>
              </a:spcAft>
              <a:buFont typeface="Arial"/>
              <a:buChar char="•"/>
            </a:pPr>
            <a:r>
              <a:rPr lang="en-US" dirty="0">
                <a:latin typeface="+mn-lt"/>
              </a:rPr>
              <a:t>Familiarization with blockchain protocols and technical security requirements.</a:t>
            </a:r>
          </a:p>
          <a:p>
            <a:pPr marL="285750" lvl="0" indent="-285750">
              <a:lnSpc>
                <a:spcPct val="100000"/>
              </a:lnSpc>
              <a:spcAft>
                <a:spcPts val="1000"/>
              </a:spcAft>
              <a:buFont typeface="Arial"/>
              <a:buChar char="•"/>
            </a:pPr>
            <a:r>
              <a:rPr lang="en-US" dirty="0">
                <a:latin typeface="+mn-lt"/>
              </a:rPr>
              <a:t>Discuss the legal and regulatory framework related to blockchain technology.</a:t>
            </a:r>
          </a:p>
          <a:p>
            <a:pPr marL="285750" lvl="0" indent="-285750">
              <a:lnSpc>
                <a:spcPct val="100000"/>
              </a:lnSpc>
              <a:spcAft>
                <a:spcPts val="1000"/>
              </a:spcAft>
              <a:buFont typeface="Arial"/>
              <a:buChar char="•"/>
            </a:pPr>
            <a:r>
              <a:rPr lang="en-US" dirty="0">
                <a:latin typeface="+mn-lt"/>
              </a:rPr>
              <a:t>Discuss the architectural and technical issues that must be considered before launching a blockchain development program.</a:t>
            </a:r>
          </a:p>
          <a:p>
            <a:pPr marL="285750" lvl="0" indent="-285750">
              <a:lnSpc>
                <a:spcPct val="100000"/>
              </a:lnSpc>
              <a:spcAft>
                <a:spcPts val="1000"/>
              </a:spcAft>
              <a:buFont typeface="Arial"/>
              <a:buChar char="•"/>
            </a:pPr>
            <a:r>
              <a:rPr lang="en-US" dirty="0">
                <a:latin typeface="+mn-lt"/>
              </a:rPr>
              <a:t>Review use-cases and lessons learned from previous blockchain projects.</a:t>
            </a:r>
          </a:p>
          <a:p>
            <a:pPr marL="285750" lvl="0" indent="-285750">
              <a:lnSpc>
                <a:spcPct val="100000"/>
              </a:lnSpc>
              <a:spcAft>
                <a:spcPts val="1000"/>
              </a:spcAft>
              <a:buFont typeface="Arial"/>
              <a:buChar char="•"/>
            </a:pPr>
            <a:r>
              <a:rPr lang="en-US" dirty="0">
                <a:latin typeface="+mn-lt"/>
              </a:rPr>
              <a:t>Create a blockchain model project in the form of a blockchain enterprise solution.  </a:t>
            </a:r>
          </a:p>
          <a:p>
            <a:pPr marL="285750" indent="-285750">
              <a:lnSpc>
                <a:spcPct val="100000"/>
              </a:lnSpc>
              <a:spcAft>
                <a:spcPts val="1000"/>
              </a:spcAft>
              <a:buFont typeface="Arial"/>
              <a:buChar char="•"/>
            </a:pPr>
            <a:r>
              <a:rPr lang="en-US" dirty="0">
                <a:solidFill>
                  <a:srgbClr val="FF0000"/>
                </a:solidFill>
                <a:latin typeface="+mn-lt"/>
              </a:rPr>
              <a:t> These need an intro and some revision, and might we want to group these by course</a:t>
            </a:r>
            <a:r>
              <a:rPr lang="en-US" dirty="0">
                <a:solidFill>
                  <a:srgbClr val="FF0000"/>
                </a:solidFill>
              </a:rPr>
              <a:t>?</a:t>
            </a:r>
          </a:p>
          <a:p>
            <a:pPr marL="285750" indent="-285750">
              <a:spcAft>
                <a:spcPts val="600"/>
              </a:spcAft>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A1AECB91-D414-48A2-98FC-5132D2AAAA5B}"/>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5</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1086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DE292-20BE-4AE0-9AC1-D9F7570626A3}"/>
              </a:ext>
            </a:extLst>
          </p:cNvPr>
          <p:cNvSpPr>
            <a:spLocks noGrp="1"/>
          </p:cNvSpPr>
          <p:nvPr>
            <p:ph type="title"/>
          </p:nvPr>
        </p:nvSpPr>
        <p:spPr/>
        <p:txBody>
          <a:bodyPr/>
          <a:lstStyle/>
          <a:p>
            <a:r>
              <a:rPr lang="en-US" sz="2800" dirty="0" smtClean="0"/>
              <a:t>Blockchain Foundation Objectives</a:t>
            </a:r>
            <a:endParaRPr lang="en-US" sz="2800" dirty="0"/>
          </a:p>
        </p:txBody>
      </p:sp>
      <p:sp>
        <p:nvSpPr>
          <p:cNvPr id="3" name="Text Placeholder 2">
            <a:extLst>
              <a:ext uri="{FF2B5EF4-FFF2-40B4-BE49-F238E27FC236}">
                <a16:creationId xmlns:a16="http://schemas.microsoft.com/office/drawing/2014/main" xmlns="" id="{39190784-B572-4023-9F1F-6FA6F285BF43}"/>
              </a:ext>
            </a:extLst>
          </p:cNvPr>
          <p:cNvSpPr>
            <a:spLocks noGrp="1"/>
          </p:cNvSpPr>
          <p:nvPr>
            <p:ph type="body" idx="1"/>
          </p:nvPr>
        </p:nvSpPr>
        <p:spPr>
          <a:xfrm>
            <a:off x="291784" y="1081035"/>
            <a:ext cx="8852216" cy="3654931"/>
          </a:xfrm>
        </p:spPr>
        <p:txBody>
          <a:bodyPr/>
          <a:lstStyle/>
          <a:p>
            <a:pPr marL="285750" lvl="0" indent="-285750">
              <a:buFont typeface="Arial"/>
              <a:buChar char="•"/>
            </a:pPr>
            <a:r>
              <a:rPr lang="en-US" dirty="0" smtClean="0">
                <a:latin typeface="+mn-lt"/>
              </a:rPr>
              <a:t>Introduce </a:t>
            </a:r>
            <a:r>
              <a:rPr lang="en-US" dirty="0">
                <a:latin typeface="+mn-lt"/>
              </a:rPr>
              <a:t>the history of bitcoin and blockchain technology.</a:t>
            </a:r>
          </a:p>
          <a:p>
            <a:pPr marL="285750" lvl="0" indent="-285750">
              <a:buFont typeface="Arial"/>
              <a:buChar char="•"/>
            </a:pPr>
            <a:r>
              <a:rPr lang="en-US" dirty="0">
                <a:latin typeface="+mn-lt"/>
              </a:rPr>
              <a:t>Discuss why cryptocurrencies and blockchain technologies are important.</a:t>
            </a:r>
          </a:p>
          <a:p>
            <a:pPr marL="285750" lvl="0" indent="-285750">
              <a:buFont typeface="Arial"/>
              <a:buChar char="•"/>
            </a:pPr>
            <a:r>
              <a:rPr lang="en-US" dirty="0" smtClean="0">
                <a:latin typeface="+mn-lt"/>
              </a:rPr>
              <a:t>Explain</a:t>
            </a:r>
            <a:r>
              <a:rPr lang="en-US" dirty="0" smtClean="0">
                <a:latin typeface="+mn-lt"/>
              </a:rPr>
              <a:t> the basic principles </a:t>
            </a:r>
            <a:r>
              <a:rPr lang="en-US" dirty="0">
                <a:latin typeface="+mn-lt"/>
              </a:rPr>
              <a:t>of cryptocurrencies.</a:t>
            </a:r>
          </a:p>
          <a:p>
            <a:pPr marL="285750" lvl="0" indent="-285750">
              <a:buFont typeface="Arial"/>
              <a:buChar char="•"/>
            </a:pPr>
            <a:r>
              <a:rPr lang="en-US" dirty="0"/>
              <a:t>Explain the basic principles </a:t>
            </a:r>
            <a:r>
              <a:rPr lang="en-US" dirty="0" smtClean="0">
                <a:latin typeface="+mn-lt"/>
              </a:rPr>
              <a:t>of </a:t>
            </a:r>
            <a:r>
              <a:rPr lang="en-US" dirty="0">
                <a:latin typeface="+mn-lt"/>
              </a:rPr>
              <a:t>blockchain technology.</a:t>
            </a:r>
          </a:p>
          <a:p>
            <a:pPr marL="285750" lvl="0" indent="-285750">
              <a:buFont typeface="Arial"/>
              <a:buChar char="•"/>
            </a:pPr>
            <a:r>
              <a:rPr lang="en-US" dirty="0">
                <a:latin typeface="+mn-lt"/>
              </a:rPr>
              <a:t>Introduce smart contracts. </a:t>
            </a:r>
          </a:p>
          <a:p>
            <a:pPr marL="285750" lvl="0" indent="-285750">
              <a:buFont typeface="Arial"/>
              <a:buChar char="•"/>
            </a:pPr>
            <a:r>
              <a:rPr lang="en-US" dirty="0">
                <a:latin typeface="+mn-lt"/>
              </a:rPr>
              <a:t>Introduce legal and regulatory considerations.</a:t>
            </a:r>
          </a:p>
          <a:p>
            <a:pPr marL="285750" lvl="0" indent="-285750">
              <a:buFont typeface="Arial"/>
              <a:buChar char="•"/>
            </a:pPr>
            <a:r>
              <a:rPr lang="en-US" dirty="0">
                <a:latin typeface="+mn-lt"/>
              </a:rPr>
              <a:t>Discuss blockchain use cases, benefits, and risks.</a:t>
            </a:r>
          </a:p>
          <a:p>
            <a:r>
              <a:rPr lang="en-US" dirty="0"/>
              <a:t> </a:t>
            </a:r>
          </a:p>
          <a:p>
            <a:pPr marL="285750" indent="-285750">
              <a:spcAft>
                <a:spcPts val="600"/>
              </a:spcAft>
              <a:buFont typeface="Arial"/>
              <a:buChar char="•"/>
            </a:pPr>
            <a:endParaRPr lang="en-US" dirty="0"/>
          </a:p>
        </p:txBody>
      </p:sp>
      <p:sp>
        <p:nvSpPr>
          <p:cNvPr id="4" name="Slide Number Placeholder 3">
            <a:extLst>
              <a:ext uri="{FF2B5EF4-FFF2-40B4-BE49-F238E27FC236}">
                <a16:creationId xmlns:a16="http://schemas.microsoft.com/office/drawing/2014/main" xmlns="" id="{A1AECB91-D414-48A2-98FC-5132D2AAAA5B}"/>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6</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636894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C9FDF-39FD-4E45-B38D-DEABEBA1ACE4}"/>
              </a:ext>
            </a:extLst>
          </p:cNvPr>
          <p:cNvSpPr>
            <a:spLocks noGrp="1"/>
          </p:cNvSpPr>
          <p:nvPr>
            <p:ph type="title"/>
          </p:nvPr>
        </p:nvSpPr>
        <p:spPr>
          <a:xfrm>
            <a:off x="311700" y="330098"/>
            <a:ext cx="8520599" cy="607800"/>
          </a:xfrm>
        </p:spPr>
        <p:txBody>
          <a:bodyPr/>
          <a:lstStyle/>
          <a:p>
            <a:r>
              <a:rPr lang="en-US" sz="2400" dirty="0"/>
              <a:t>About the Government Blockchain Association</a:t>
            </a:r>
          </a:p>
        </p:txBody>
      </p:sp>
      <p:sp>
        <p:nvSpPr>
          <p:cNvPr id="8" name="Text Placeholder 7">
            <a:extLst>
              <a:ext uri="{FF2B5EF4-FFF2-40B4-BE49-F238E27FC236}">
                <a16:creationId xmlns:a16="http://schemas.microsoft.com/office/drawing/2014/main" xmlns="" id="{21985196-4F38-46D9-BF42-75B84608E048}"/>
              </a:ext>
            </a:extLst>
          </p:cNvPr>
          <p:cNvSpPr>
            <a:spLocks noGrp="1"/>
          </p:cNvSpPr>
          <p:nvPr>
            <p:ph type="body" idx="1"/>
          </p:nvPr>
        </p:nvSpPr>
        <p:spPr>
          <a:xfrm>
            <a:off x="311700" y="1034659"/>
            <a:ext cx="3999899" cy="3339000"/>
          </a:xfrm>
        </p:spPr>
        <p:txBody>
          <a:bodyPr/>
          <a:lstStyle/>
          <a:p>
            <a:pPr>
              <a:lnSpc>
                <a:spcPct val="100000"/>
              </a:lnSpc>
              <a:spcBef>
                <a:spcPts val="600"/>
              </a:spcBef>
              <a:spcAft>
                <a:spcPts val="600"/>
              </a:spcAft>
            </a:pPr>
            <a:r>
              <a:rPr lang="en-US" sz="1600" b="1" dirty="0"/>
              <a:t>Working Groups</a:t>
            </a:r>
          </a:p>
          <a:p>
            <a:pPr marL="285750" indent="-285750">
              <a:lnSpc>
                <a:spcPct val="100000"/>
              </a:lnSpc>
              <a:spcBef>
                <a:spcPts val="600"/>
              </a:spcBef>
              <a:spcAft>
                <a:spcPts val="600"/>
              </a:spcAft>
              <a:buFont typeface="Arial" panose="020B0604020202020204" pitchFamily="34" charset="0"/>
              <a:buChar char="•"/>
            </a:pPr>
            <a:r>
              <a:rPr lang="en-US" sz="1400" dirty="0"/>
              <a:t>Contract Management</a:t>
            </a:r>
          </a:p>
          <a:p>
            <a:pPr marL="285750" indent="-285750">
              <a:lnSpc>
                <a:spcPct val="100000"/>
              </a:lnSpc>
              <a:spcBef>
                <a:spcPts val="600"/>
              </a:spcBef>
              <a:spcAft>
                <a:spcPts val="600"/>
              </a:spcAft>
              <a:buFont typeface="Arial" panose="020B0604020202020204" pitchFamily="34" charset="0"/>
              <a:buChar char="•"/>
            </a:pPr>
            <a:r>
              <a:rPr lang="en-US" sz="1400" dirty="0"/>
              <a:t>Financial Oversight</a:t>
            </a:r>
          </a:p>
          <a:p>
            <a:pPr marL="285750" indent="-285750">
              <a:lnSpc>
                <a:spcPct val="100000"/>
              </a:lnSpc>
              <a:spcBef>
                <a:spcPts val="600"/>
              </a:spcBef>
              <a:spcAft>
                <a:spcPts val="600"/>
              </a:spcAft>
              <a:buFont typeface="Arial" panose="020B0604020202020204" pitchFamily="34" charset="0"/>
              <a:buChar char="•"/>
            </a:pPr>
            <a:r>
              <a:rPr lang="en-US" sz="1400" dirty="0"/>
              <a:t>Cryptocurrency Economic Analysis</a:t>
            </a:r>
          </a:p>
          <a:p>
            <a:pPr marL="285750" indent="-285750">
              <a:lnSpc>
                <a:spcPct val="100000"/>
              </a:lnSpc>
              <a:spcBef>
                <a:spcPts val="600"/>
              </a:spcBef>
              <a:spcAft>
                <a:spcPts val="600"/>
              </a:spcAft>
              <a:buFont typeface="Arial" panose="020B0604020202020204" pitchFamily="34" charset="0"/>
              <a:buChar char="•"/>
            </a:pPr>
            <a:r>
              <a:rPr lang="en-US" sz="1400" dirty="0"/>
              <a:t>Cybersecurity</a:t>
            </a:r>
          </a:p>
          <a:p>
            <a:pPr marL="285750" indent="-285750">
              <a:lnSpc>
                <a:spcPct val="100000"/>
              </a:lnSpc>
              <a:spcBef>
                <a:spcPts val="600"/>
              </a:spcBef>
              <a:spcAft>
                <a:spcPts val="600"/>
              </a:spcAft>
              <a:buFont typeface="Arial" panose="020B0604020202020204" pitchFamily="34" charset="0"/>
              <a:buChar char="•"/>
            </a:pPr>
            <a:r>
              <a:rPr lang="en-US" sz="1400" dirty="0"/>
              <a:t>Education</a:t>
            </a:r>
          </a:p>
          <a:p>
            <a:pPr marL="285750" indent="-285750">
              <a:lnSpc>
                <a:spcPct val="100000"/>
              </a:lnSpc>
              <a:spcBef>
                <a:spcPts val="600"/>
              </a:spcBef>
              <a:spcAft>
                <a:spcPts val="600"/>
              </a:spcAft>
              <a:buFont typeface="Arial" panose="020B0604020202020204" pitchFamily="34" charset="0"/>
              <a:buChar char="•"/>
            </a:pPr>
            <a:r>
              <a:rPr lang="en-US" sz="1400" dirty="0"/>
              <a:t>Land Titling</a:t>
            </a:r>
          </a:p>
          <a:p>
            <a:pPr marL="285750" indent="-285750">
              <a:lnSpc>
                <a:spcPct val="100000"/>
              </a:lnSpc>
              <a:spcBef>
                <a:spcPts val="600"/>
              </a:spcBef>
              <a:spcAft>
                <a:spcPts val="600"/>
              </a:spcAft>
              <a:buFont typeface="Arial" panose="020B0604020202020204" pitchFamily="34" charset="0"/>
              <a:buChar char="•"/>
            </a:pPr>
            <a:r>
              <a:rPr lang="en-US" sz="1400" dirty="0"/>
              <a:t>Government Ontology</a:t>
            </a:r>
          </a:p>
          <a:p>
            <a:pPr marL="285750" indent="-285750">
              <a:lnSpc>
                <a:spcPct val="100000"/>
              </a:lnSpc>
              <a:spcBef>
                <a:spcPts val="600"/>
              </a:spcBef>
              <a:spcAft>
                <a:spcPts val="600"/>
              </a:spcAft>
              <a:buFont typeface="Arial" panose="020B0604020202020204" pitchFamily="34" charset="0"/>
              <a:buChar char="•"/>
            </a:pPr>
            <a:r>
              <a:rPr lang="en-US" dirty="0"/>
              <a:t>Legal &amp; Legislative</a:t>
            </a:r>
            <a:endParaRPr lang="en-US" sz="1400" dirty="0"/>
          </a:p>
          <a:p>
            <a:pPr>
              <a:spcBef>
                <a:spcPts val="600"/>
              </a:spcBef>
              <a:spcAft>
                <a:spcPts val="600"/>
              </a:spcAft>
            </a:pPr>
            <a:endParaRPr lang="en-US" dirty="0"/>
          </a:p>
        </p:txBody>
      </p:sp>
      <p:sp>
        <p:nvSpPr>
          <p:cNvPr id="9" name="Text Placeholder 8">
            <a:extLst>
              <a:ext uri="{FF2B5EF4-FFF2-40B4-BE49-F238E27FC236}">
                <a16:creationId xmlns:a16="http://schemas.microsoft.com/office/drawing/2014/main" xmlns="" id="{9FA1D7A8-BBE9-4E22-80B0-B8775D739EAC}"/>
              </a:ext>
            </a:extLst>
          </p:cNvPr>
          <p:cNvSpPr>
            <a:spLocks noGrp="1"/>
          </p:cNvSpPr>
          <p:nvPr>
            <p:ph type="body" idx="2"/>
          </p:nvPr>
        </p:nvSpPr>
        <p:spPr>
          <a:xfrm>
            <a:off x="4273780" y="1034659"/>
            <a:ext cx="4558520" cy="3339000"/>
          </a:xfrm>
        </p:spPr>
        <p:txBody>
          <a:bodyPr/>
          <a:lstStyle/>
          <a:p>
            <a:pPr>
              <a:lnSpc>
                <a:spcPct val="100000"/>
              </a:lnSpc>
              <a:spcBef>
                <a:spcPts val="600"/>
              </a:spcBef>
              <a:spcAft>
                <a:spcPts val="600"/>
              </a:spcAft>
            </a:pPr>
            <a:r>
              <a:rPr lang="en-US" sz="1600" b="1" dirty="0"/>
              <a:t>Working Groups</a:t>
            </a:r>
          </a:p>
          <a:p>
            <a:pPr marL="285750" indent="-285750">
              <a:lnSpc>
                <a:spcPct val="100000"/>
              </a:lnSpc>
              <a:spcBef>
                <a:spcPts val="600"/>
              </a:spcBef>
              <a:spcAft>
                <a:spcPts val="600"/>
              </a:spcAft>
              <a:buFont typeface="Arial" panose="020B0604020202020204" pitchFamily="34" charset="0"/>
              <a:buChar char="•"/>
            </a:pPr>
            <a:r>
              <a:rPr lang="en-US" dirty="0"/>
              <a:t>Healthcare</a:t>
            </a:r>
          </a:p>
          <a:p>
            <a:pPr marL="285750" indent="-285750">
              <a:lnSpc>
                <a:spcPct val="100000"/>
              </a:lnSpc>
              <a:spcBef>
                <a:spcPts val="600"/>
              </a:spcBef>
              <a:spcAft>
                <a:spcPts val="600"/>
              </a:spcAft>
              <a:buFont typeface="Arial" panose="020B0604020202020204" pitchFamily="34" charset="0"/>
              <a:buChar char="•"/>
            </a:pPr>
            <a:r>
              <a:rPr lang="en-US" dirty="0"/>
              <a:t>Software Product &amp; License Management</a:t>
            </a:r>
          </a:p>
          <a:p>
            <a:pPr marL="285750" indent="-285750">
              <a:lnSpc>
                <a:spcPct val="100000"/>
              </a:lnSpc>
              <a:spcBef>
                <a:spcPts val="600"/>
              </a:spcBef>
              <a:spcAft>
                <a:spcPts val="600"/>
              </a:spcAft>
              <a:buFont typeface="Arial" panose="020B0604020202020204" pitchFamily="34" charset="0"/>
              <a:buChar char="•"/>
            </a:pPr>
            <a:r>
              <a:rPr lang="en-US" dirty="0"/>
              <a:t>Smart City</a:t>
            </a:r>
          </a:p>
          <a:p>
            <a:pPr marL="285750" indent="-285750">
              <a:lnSpc>
                <a:spcPct val="100000"/>
              </a:lnSpc>
              <a:spcBef>
                <a:spcPts val="600"/>
              </a:spcBef>
              <a:spcAft>
                <a:spcPts val="600"/>
              </a:spcAft>
              <a:buFont typeface="Arial" panose="020B0604020202020204" pitchFamily="34" charset="0"/>
              <a:buChar char="•"/>
            </a:pPr>
            <a:r>
              <a:rPr lang="en-US" dirty="0"/>
              <a:t>Supply Chain</a:t>
            </a:r>
          </a:p>
          <a:p>
            <a:pPr marL="285750" indent="-285750">
              <a:lnSpc>
                <a:spcPct val="100000"/>
              </a:lnSpc>
              <a:spcBef>
                <a:spcPts val="600"/>
              </a:spcBef>
              <a:spcAft>
                <a:spcPts val="600"/>
              </a:spcAft>
              <a:buFont typeface="Arial" panose="020B0604020202020204" pitchFamily="34" charset="0"/>
              <a:buChar char="•"/>
            </a:pPr>
            <a:r>
              <a:rPr lang="en-US" dirty="0"/>
              <a:t>Voting</a:t>
            </a:r>
          </a:p>
          <a:p>
            <a:pPr>
              <a:spcBef>
                <a:spcPts val="600"/>
              </a:spcBef>
              <a:spcAft>
                <a:spcPts val="600"/>
              </a:spcAft>
            </a:pPr>
            <a:endParaRPr lang="en-US" dirty="0"/>
          </a:p>
        </p:txBody>
      </p:sp>
      <p:sp>
        <p:nvSpPr>
          <p:cNvPr id="4" name="Slide Number Placeholder 3">
            <a:extLst>
              <a:ext uri="{FF2B5EF4-FFF2-40B4-BE49-F238E27FC236}">
                <a16:creationId xmlns:a16="http://schemas.microsoft.com/office/drawing/2014/main" xmlns="" id="{53B501BB-FF0A-406D-AD9C-C70241E4821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7</a:t>
            </a:fld>
            <a:endParaRPr lang="en" sz="1400" b="0" i="0" u="none" strike="noStrike" cap="none" dirty="0">
              <a:solidFill>
                <a:srgbClr val="000000"/>
              </a:solidFill>
              <a:latin typeface="Arial"/>
              <a:ea typeface="Arial"/>
              <a:cs typeface="Arial"/>
              <a:sym typeface="Arial"/>
            </a:endParaRPr>
          </a:p>
        </p:txBody>
      </p:sp>
      <p:pic>
        <p:nvPicPr>
          <p:cNvPr id="2050" name="Picture 2" descr="Image result for training">
            <a:extLst>
              <a:ext uri="{FF2B5EF4-FFF2-40B4-BE49-F238E27FC236}">
                <a16:creationId xmlns:a16="http://schemas.microsoft.com/office/drawing/2014/main" xmlns="" id="{89F72CCE-9A5B-42C3-A946-FFF1100AB49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867" y="3600343"/>
            <a:ext cx="2028149" cy="15431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ertification">
            <a:extLst>
              <a:ext uri="{FF2B5EF4-FFF2-40B4-BE49-F238E27FC236}">
                <a16:creationId xmlns:a16="http://schemas.microsoft.com/office/drawing/2014/main" xmlns="" id="{E9BC9AA4-11D7-47E4-9614-D93042D566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5240" y="2159441"/>
            <a:ext cx="2005646" cy="12472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ublications">
            <a:extLst>
              <a:ext uri="{FF2B5EF4-FFF2-40B4-BE49-F238E27FC236}">
                <a16:creationId xmlns:a16="http://schemas.microsoft.com/office/drawing/2014/main" xmlns="" id="{29277095-1926-4401-931D-5E53B3384AF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33665" y="2602469"/>
            <a:ext cx="1303420" cy="1086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951" y="3397539"/>
            <a:ext cx="2158971" cy="1282657"/>
          </a:xfrm>
          <a:prstGeom prst="rect">
            <a:avLst/>
          </a:prstGeom>
        </p:spPr>
      </p:pic>
    </p:spTree>
    <p:extLst>
      <p:ext uri="{BB962C8B-B14F-4D97-AF65-F5344CB8AC3E}">
        <p14:creationId xmlns:p14="http://schemas.microsoft.com/office/powerpoint/2010/main" val="586923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ctrTitle"/>
          </p:nvPr>
        </p:nvSpPr>
        <p:spPr>
          <a:xfrm>
            <a:off x="598100" y="1775222"/>
            <a:ext cx="8222100" cy="8387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4200" b="0" i="0" u="none" strike="noStrike" cap="none" dirty="0">
                <a:latin typeface="Roboto"/>
                <a:ea typeface="Roboto"/>
                <a:cs typeface="Roboto"/>
                <a:sym typeface="Roboto"/>
              </a:rPr>
              <a:t>Brief History of </a:t>
            </a:r>
            <a:r>
              <a:rPr lang="en-US" dirty="0" smtClean="0"/>
              <a:t>Money</a:t>
            </a:r>
            <a:r>
              <a:rPr lang="en" sz="4200" b="0" i="0" u="none" strike="noStrike" cap="none" dirty="0" smtClean="0">
                <a:latin typeface="Roboto"/>
                <a:ea typeface="Roboto"/>
                <a:cs typeface="Roboto"/>
                <a:sym typeface="Roboto"/>
              </a:rPr>
              <a:t> </a:t>
            </a:r>
            <a:endParaRPr lang="en" sz="4200" b="0" i="0" u="none" strike="noStrike" cap="none" dirty="0">
              <a:latin typeface="Roboto"/>
              <a:ea typeface="Roboto"/>
              <a:cs typeface="Roboto"/>
              <a:sym typeface="Roboto"/>
            </a:endParaRPr>
          </a:p>
        </p:txBody>
      </p:sp>
      <p:sp>
        <p:nvSpPr>
          <p:cNvPr id="367" name="Shape 367"/>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lang="en" sz="1400" b="0" i="0" u="none" strike="noStrike" cap="none" dirty="0">
              <a:solidFill>
                <a:srgbClr val="000000"/>
              </a:solidFill>
              <a:latin typeface="Arial"/>
              <a:ea typeface="Arial"/>
              <a:cs typeface="Arial"/>
              <a:sym typeface="Arial"/>
            </a:endParaRPr>
          </a:p>
        </p:txBody>
      </p:sp>
      <p:sp>
        <p:nvSpPr>
          <p:cNvPr id="5" name="TextBox 4"/>
          <p:cNvSpPr txBox="1"/>
          <p:nvPr/>
        </p:nvSpPr>
        <p:spPr>
          <a:xfrm>
            <a:off x="3212205" y="3283945"/>
            <a:ext cx="3421857" cy="65722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42658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A74E-DED3-4E92-954B-CD32C875557C}"/>
              </a:ext>
            </a:extLst>
          </p:cNvPr>
          <p:cNvSpPr>
            <a:spLocks noGrp="1"/>
          </p:cNvSpPr>
          <p:nvPr>
            <p:ph type="title"/>
          </p:nvPr>
        </p:nvSpPr>
        <p:spPr>
          <a:xfrm>
            <a:off x="311700" y="307209"/>
            <a:ext cx="8520599" cy="607800"/>
          </a:xfrm>
        </p:spPr>
        <p:txBody>
          <a:bodyPr/>
          <a:lstStyle/>
          <a:p>
            <a:pPr lvl="3"/>
            <a:r>
              <a:rPr lang="en-US" sz="4000" dirty="0" smtClean="0"/>
              <a:t>Class Question</a:t>
            </a:r>
            <a:r>
              <a:rPr lang="en-US" sz="4000" dirty="0"/>
              <a:t/>
            </a:r>
            <a:br>
              <a:rPr lang="en-US" sz="4000" dirty="0"/>
            </a:br>
            <a:r>
              <a:rPr lang="en-US" dirty="0" smtClean="0"/>
              <a:t/>
            </a:r>
            <a:br>
              <a:rPr lang="en-US" dirty="0" smtClean="0"/>
            </a:br>
            <a:endParaRPr lang="en-US" sz="2400" dirty="0">
              <a:solidFill>
                <a:schemeClr val="bg2"/>
              </a:solidFill>
            </a:endParaRPr>
          </a:p>
        </p:txBody>
      </p:sp>
      <p:sp>
        <p:nvSpPr>
          <p:cNvPr id="4" name="Slide Number Placeholder 3">
            <a:extLst>
              <a:ext uri="{FF2B5EF4-FFF2-40B4-BE49-F238E27FC236}">
                <a16:creationId xmlns:a16="http://schemas.microsoft.com/office/drawing/2014/main" xmlns=""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9</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14913" y="1424222"/>
            <a:ext cx="6608053" cy="523220"/>
          </a:xfrm>
          <a:prstGeom prst="rect">
            <a:avLst/>
          </a:prstGeom>
          <a:noFill/>
        </p:spPr>
        <p:txBody>
          <a:bodyPr wrap="square" rtlCol="0">
            <a:spAutoFit/>
          </a:bodyPr>
          <a:lstStyle/>
          <a:p>
            <a:r>
              <a:rPr lang="en-US" sz="2800" dirty="0" smtClean="0">
                <a:solidFill>
                  <a:schemeClr val="bg2">
                    <a:lumMod val="50000"/>
                  </a:schemeClr>
                </a:solidFill>
              </a:rPr>
              <a:t>How do you define money?</a:t>
            </a:r>
            <a:endParaRPr lang="en-US" sz="2800" dirty="0" smtClean="0">
              <a:solidFill>
                <a:schemeClr val="bg2">
                  <a:lumMod val="50000"/>
                </a:schemeClr>
              </a:solidFill>
            </a:endParaRPr>
          </a:p>
        </p:txBody>
      </p:sp>
    </p:spTree>
    <p:extLst>
      <p:ext uri="{BB962C8B-B14F-4D97-AF65-F5344CB8AC3E}">
        <p14:creationId xmlns:p14="http://schemas.microsoft.com/office/powerpoint/2010/main" val="24531711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19024</TotalTime>
  <Words>1963</Words>
  <Application>Microsoft Macintosh PowerPoint</Application>
  <PresentationFormat>On-screen Show (16:9)</PresentationFormat>
  <Paragraphs>253</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geometric</vt:lpstr>
      <vt:lpstr>Blockchain Foundations Presented by: Name of Presenter, Name of Organization </vt:lpstr>
      <vt:lpstr>About the Trainer </vt:lpstr>
      <vt:lpstr>Introductions</vt:lpstr>
      <vt:lpstr>GBA Blockchain Certification Courses:</vt:lpstr>
      <vt:lpstr>Objectives for the 3 Blockchain Certification Courses</vt:lpstr>
      <vt:lpstr>Blockchain Foundation Objectives</vt:lpstr>
      <vt:lpstr>About the Government Blockchain Association</vt:lpstr>
      <vt:lpstr>Brief History of Money </vt:lpstr>
      <vt:lpstr>Class Question  </vt:lpstr>
      <vt:lpstr>What is Money?  </vt:lpstr>
      <vt:lpstr>The Bitcoin White Paper </vt:lpstr>
      <vt:lpstr>Who is Satoshi Nakamoto? </vt:lpstr>
      <vt:lpstr>Important Definitions</vt:lpstr>
      <vt:lpstr>Important Definitions contd</vt:lpstr>
      <vt:lpstr>Class Question  </vt:lpstr>
      <vt:lpstr>CoinMarketCap.com </vt:lpstr>
      <vt:lpstr>CoinMarketCap.com </vt:lpstr>
      <vt:lpstr>What is the Blockchain?</vt:lpstr>
      <vt:lpstr>How the Blockchain Started  </vt:lpstr>
      <vt:lpstr>How Blockchains Work</vt:lpstr>
      <vt:lpstr>The Blockchain Explained in a Different Context</vt:lpstr>
      <vt:lpstr>The Five Properties of the Blockchain   1. Decentralized Systems 2. Distributed Ledger Technology 3. Cryptographically safe and secure 4. Mining is used to validate blocks of     transactions 5. Transactions are immutable </vt:lpstr>
      <vt:lpstr>Blockchain as a Ledger</vt:lpstr>
      <vt:lpstr>PowerPoint Presentation</vt:lpstr>
      <vt:lpstr>The Ethereum Abstract</vt:lpstr>
      <vt:lpstr>Expanded Blockchain Vocabulary</vt:lpstr>
      <vt:lpstr>Types of Blockchains </vt:lpstr>
      <vt:lpstr>Three Types of Blockchains</vt:lpstr>
      <vt:lpstr>A Tale of Two Blockchains</vt:lpstr>
      <vt:lpstr>Types of Blockchains</vt:lpstr>
      <vt:lpstr>Venn Diagram for Distributed Data</vt:lpstr>
      <vt:lpstr>Hybrid Blockchains</vt:lpstr>
      <vt:lpstr>Hybrid Blockchains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Blockchain Technology</dc:title>
  <dc:creator>Kathy Dache</dc:creator>
  <cp:lastModifiedBy>E</cp:lastModifiedBy>
  <cp:revision>371</cp:revision>
  <cp:lastPrinted>2018-03-23T21:13:10Z</cp:lastPrinted>
  <dcterms:modified xsi:type="dcterms:W3CDTF">2019-03-15T14:44:02Z</dcterms:modified>
</cp:coreProperties>
</file>