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4"/>
  </p:notesMasterIdLst>
  <p:handoutMasterIdLst>
    <p:handoutMasterId r:id="rId45"/>
  </p:handoutMasterIdLst>
  <p:sldIdLst>
    <p:sldId id="558" r:id="rId2"/>
    <p:sldId id="559" r:id="rId3"/>
    <p:sldId id="560" r:id="rId4"/>
    <p:sldId id="561" r:id="rId5"/>
    <p:sldId id="562" r:id="rId6"/>
    <p:sldId id="564" r:id="rId7"/>
    <p:sldId id="565" r:id="rId8"/>
    <p:sldId id="566" r:id="rId9"/>
    <p:sldId id="567" r:id="rId10"/>
    <p:sldId id="568" r:id="rId11"/>
    <p:sldId id="569" r:id="rId12"/>
    <p:sldId id="530" r:id="rId13"/>
    <p:sldId id="592" r:id="rId14"/>
    <p:sldId id="529" r:id="rId15"/>
    <p:sldId id="591" r:id="rId16"/>
    <p:sldId id="589" r:id="rId17"/>
    <p:sldId id="588" r:id="rId18"/>
    <p:sldId id="596" r:id="rId19"/>
    <p:sldId id="599" r:id="rId20"/>
    <p:sldId id="397" r:id="rId21"/>
    <p:sldId id="332" r:id="rId22"/>
    <p:sldId id="412" r:id="rId23"/>
    <p:sldId id="408" r:id="rId24"/>
    <p:sldId id="409" r:id="rId25"/>
    <p:sldId id="333" r:id="rId26"/>
    <p:sldId id="334" r:id="rId27"/>
    <p:sldId id="335" r:id="rId28"/>
    <p:sldId id="337" r:id="rId29"/>
    <p:sldId id="413" r:id="rId30"/>
    <p:sldId id="358" r:id="rId31"/>
    <p:sldId id="563" r:id="rId32"/>
    <p:sldId id="594" r:id="rId33"/>
    <p:sldId id="600" r:id="rId34"/>
    <p:sldId id="601" r:id="rId35"/>
    <p:sldId id="595" r:id="rId36"/>
    <p:sldId id="603" r:id="rId37"/>
    <p:sldId id="602" r:id="rId38"/>
    <p:sldId id="618" r:id="rId39"/>
    <p:sldId id="619" r:id="rId40"/>
    <p:sldId id="621" r:id="rId41"/>
    <p:sldId id="622" r:id="rId42"/>
    <p:sldId id="605" r:id="rId43"/>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Dache" initials="KD"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57C"/>
    <a:srgbClr val="2A399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5BF0756-E770-41A9-95E1-1E6C8DEC1DFE}">
  <a:tblStyle styleId="{E5BF0756-E770-41A9-95E1-1E6C8DEC1DFE}"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9" autoAdjust="0"/>
    <p:restoredTop sz="69022" autoAdjust="0"/>
  </p:normalViewPr>
  <p:slideViewPr>
    <p:cSldViewPr snapToGrid="0">
      <p:cViewPr varScale="1">
        <p:scale>
          <a:sx n="79" d="100"/>
          <a:sy n="79" d="100"/>
        </p:scale>
        <p:origin x="-104" y="-152"/>
      </p:cViewPr>
      <p:guideLst>
        <p:guide orient="horz" pos="1620"/>
        <p:guide pos="2880"/>
      </p:guideLst>
    </p:cSldViewPr>
  </p:slideViewPr>
  <p:outlineViewPr>
    <p:cViewPr>
      <p:scale>
        <a:sx n="33" d="100"/>
        <a:sy n="33" d="100"/>
      </p:scale>
      <p:origin x="0" y="-99744"/>
    </p:cViewPr>
  </p:outlineViewPr>
  <p:notesTextViewPr>
    <p:cViewPr>
      <p:scale>
        <a:sx n="1" d="1"/>
        <a:sy n="1" d="1"/>
      </p:scale>
      <p:origin x="0" y="0"/>
    </p:cViewPr>
  </p:notesTextViewPr>
  <p:sorterViewPr>
    <p:cViewPr>
      <p:scale>
        <a:sx n="120" d="100"/>
        <a:sy n="120" d="100"/>
      </p:scale>
      <p:origin x="0" y="0"/>
    </p:cViewPr>
  </p:sorterViewPr>
  <p:notesViewPr>
    <p:cSldViewPr snapToGrid="0">
      <p:cViewPr>
        <p:scale>
          <a:sx n="110" d="100"/>
          <a:sy n="110" d="100"/>
        </p:scale>
        <p:origin x="3108" y="-762"/>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microsoft.com/office/2015/10/relationships/revisionInfo" Target="revisionInfo.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189755E-244F-49C7-92E3-573F06CECCF3}" type="datetimeFigureOut">
              <a:rPr lang="en-US" smtClean="0"/>
              <a:t>3/15/19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7CE21F8-02CB-47EB-B106-A94BD5E8146A}" type="slidenum">
              <a:rPr lang="en-US" smtClean="0"/>
              <a:t>‹#›</a:t>
            </a:fld>
            <a:endParaRPr lang="en-US"/>
          </a:p>
        </p:txBody>
      </p:sp>
    </p:spTree>
    <p:extLst>
      <p:ext uri="{BB962C8B-B14F-4D97-AF65-F5344CB8AC3E}">
        <p14:creationId xmlns:p14="http://schemas.microsoft.com/office/powerpoint/2010/main" val="2938073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marL="0" marR="0" lvl="0" indent="0" algn="l" rtl="0">
              <a:spcBef>
                <a:spcPts val="0"/>
              </a:spcBef>
              <a:buNone/>
              <a:defRPr sz="1100" b="0" i="0" u="none" strike="noStrike" cap="none"/>
            </a:lvl1pPr>
            <a:lvl2pPr marL="457200" marR="0" lvl="1" indent="0" algn="l" rtl="0">
              <a:spcBef>
                <a:spcPts val="0"/>
              </a:spcBef>
              <a:buNone/>
              <a:defRPr sz="1100" b="0" i="0" u="none" strike="noStrike" cap="none"/>
            </a:lvl2pPr>
            <a:lvl3pPr marL="914400" marR="0" lvl="2" indent="0" algn="l" rtl="0">
              <a:spcBef>
                <a:spcPts val="0"/>
              </a:spcBef>
              <a:buNone/>
              <a:defRPr sz="1100" b="0" i="0" u="none" strike="noStrike" cap="none"/>
            </a:lvl3pPr>
            <a:lvl4pPr marL="1371600" marR="0" lvl="3" indent="0" algn="l" rtl="0">
              <a:spcBef>
                <a:spcPts val="0"/>
              </a:spcBef>
              <a:buNone/>
              <a:defRPr sz="1100" b="0" i="0" u="none" strike="noStrike" cap="none"/>
            </a:lvl4pPr>
            <a:lvl5pPr marL="1828800" marR="0" lvl="4" indent="0" algn="l" rtl="0">
              <a:spcBef>
                <a:spcPts val="0"/>
              </a:spcBef>
              <a:buNone/>
              <a:defRPr sz="1100" b="0" i="0" u="none" strike="noStrike" cap="none"/>
            </a:lvl5pPr>
            <a:lvl6pPr marL="2286000" marR="0" lvl="5" indent="0" algn="l" rtl="0">
              <a:spcBef>
                <a:spcPts val="0"/>
              </a:spcBef>
              <a:buNone/>
              <a:defRPr sz="1100" b="0" i="0" u="none" strike="noStrike" cap="none"/>
            </a:lvl6pPr>
            <a:lvl7pPr marL="2743200" marR="0" lvl="6" indent="0" algn="l" rtl="0">
              <a:spcBef>
                <a:spcPts val="0"/>
              </a:spcBef>
              <a:buNone/>
              <a:defRPr sz="1100" b="0" i="0" u="none" strike="noStrike" cap="none"/>
            </a:lvl7pPr>
            <a:lvl8pPr marL="3200400" marR="0" lvl="7" indent="0" algn="l" rtl="0">
              <a:spcBef>
                <a:spcPts val="0"/>
              </a:spcBef>
              <a:buNone/>
              <a:defRPr sz="1100" b="0" i="0" u="none" strike="noStrike" cap="none"/>
            </a:lvl8pPr>
            <a:lvl9pPr marL="3657600" marR="0" lvl="8" indent="0" algn="l" rtl="0">
              <a:spcBef>
                <a:spcPts val="0"/>
              </a:spcBef>
              <a:buNone/>
              <a:defRPr sz="1100" b="0" i="0" u="none" strike="noStrike" cap="none"/>
            </a:lvl9pPr>
          </a:lstStyle>
          <a:p>
            <a:endParaRPr/>
          </a:p>
        </p:txBody>
      </p:sp>
    </p:spTree>
    <p:extLst>
      <p:ext uri="{BB962C8B-B14F-4D97-AF65-F5344CB8AC3E}">
        <p14:creationId xmlns:p14="http://schemas.microsoft.com/office/powerpoint/2010/main" val="39390276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1</a:t>
            </a:fld>
            <a:endParaRPr lang="en-US" dirty="0"/>
          </a:p>
        </p:txBody>
      </p:sp>
    </p:spTree>
    <p:extLst>
      <p:ext uri="{BB962C8B-B14F-4D97-AF65-F5344CB8AC3E}">
        <p14:creationId xmlns:p14="http://schemas.microsoft.com/office/powerpoint/2010/main" val="313019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Blockchains always require some degree of trust</a:t>
            </a:r>
          </a:p>
          <a:p>
            <a:pPr marL="285750" indent="-285750">
              <a:buFont typeface="Arial" panose="020B0604020202020204" pitchFamily="34" charset="0"/>
              <a:buChar char="•"/>
            </a:pPr>
            <a:r>
              <a:rPr lang="en-US" sz="1200" dirty="0" smtClean="0"/>
              <a:t>Although blockchains may help reduce the need for trust, they do not completely remove the need for trust. </a:t>
            </a:r>
          </a:p>
          <a:p>
            <a:pPr marL="285750" indent="-285750">
              <a:buFont typeface="Arial" panose="020B0604020202020204" pitchFamily="34" charset="0"/>
              <a:buChar char="•"/>
            </a:pPr>
            <a:r>
              <a:rPr lang="en-US" sz="1200" dirty="0" smtClean="0"/>
              <a:t>At the bare minimum, trust must be placed in the underlying cryptography. </a:t>
            </a:r>
          </a:p>
          <a:p>
            <a:pPr marL="285750" indent="-285750">
              <a:buFont typeface="Arial" panose="020B0604020202020204" pitchFamily="34" charset="0"/>
              <a:buChar char="•"/>
            </a:pPr>
            <a:r>
              <a:rPr lang="en-US" sz="1200" dirty="0" smtClean="0"/>
              <a:t>In the case of a permissioned network, trust must be placed in the operator(s) and/or the validators.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10</a:t>
            </a:fld>
            <a:endParaRPr lang="en-US"/>
          </a:p>
        </p:txBody>
      </p:sp>
    </p:spTree>
    <p:extLst>
      <p:ext uri="{BB962C8B-B14F-4D97-AF65-F5344CB8AC3E}">
        <p14:creationId xmlns:p14="http://schemas.microsoft.com/office/powerpoint/2010/main" val="283475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Blockchains are not automatically more secure than other systems</a:t>
            </a:r>
            <a:endParaRPr lang="en-US" sz="1200" dirty="0" smtClean="0"/>
          </a:p>
          <a:p>
            <a:pPr marL="285750" indent="-285750">
              <a:buFont typeface="Arial" panose="020B0604020202020204" pitchFamily="34" charset="0"/>
              <a:buChar char="•"/>
            </a:pPr>
            <a:r>
              <a:rPr lang="en-US" sz="1200" dirty="0" smtClean="0"/>
              <a:t>Blockchains employ cryptography for authentication, permission enforcement, integrity verification, and other areas. </a:t>
            </a:r>
          </a:p>
          <a:p>
            <a:pPr marL="285750" indent="-285750">
              <a:buFont typeface="Arial" panose="020B0604020202020204" pitchFamily="34" charset="0"/>
              <a:buChar char="•"/>
            </a:pPr>
            <a:r>
              <a:rPr lang="en-US" sz="1200" dirty="0" smtClean="0"/>
              <a:t>The mere application of cryptography, however, does not automatically make the system more secure per 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system may be more resilient as data storage and permissions are distributed, but compromising the private keys of some network participants could give attackers full access to the shared database, including the ability to reverse transaction history</a:t>
            </a:r>
          </a:p>
          <a:p>
            <a:pPr marL="285750" indent="-285750">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11</a:t>
            </a:fld>
            <a:endParaRPr lang="en-US"/>
          </a:p>
        </p:txBody>
      </p:sp>
    </p:spTree>
    <p:extLst>
      <p:ext uri="{BB962C8B-B14F-4D97-AF65-F5344CB8AC3E}">
        <p14:creationId xmlns:p14="http://schemas.microsoft.com/office/powerpoint/2010/main" val="126675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43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aseline="0" dirty="0" err="1" smtClean="0"/>
              <a:t>StateoftheDapps</a:t>
            </a:r>
            <a:r>
              <a:rPr lang="en-US" baseline="0" dirty="0" smtClean="0"/>
              <a:t> provides examples of cryptocurrencies and crypto-tokens</a:t>
            </a:r>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6723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4" name="Shape 734"/>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lnSpc>
                <a:spcPct val="115000"/>
              </a:lnSpc>
              <a:buClr>
                <a:schemeClr val="dk1"/>
              </a:buClr>
              <a:buSzPct val="25000"/>
            </a:pPr>
            <a:r>
              <a:rPr lang="en" dirty="0">
                <a:solidFill>
                  <a:srgbClr val="222222"/>
                </a:solidFill>
                <a:latin typeface="Calibri"/>
                <a:ea typeface="Calibri"/>
                <a:cs typeface="Calibri"/>
                <a:sym typeface="Calibri"/>
              </a:rPr>
              <a:t>Why is this interesting?</a:t>
            </a:r>
            <a:r>
              <a:rPr lang="en" dirty="0">
                <a:solidFill>
                  <a:schemeClr val="dk1"/>
                </a:solidFill>
                <a:latin typeface="Calibri"/>
                <a:ea typeface="Calibri"/>
                <a:cs typeface="Calibri"/>
                <a:sym typeface="Calibri"/>
              </a:rPr>
              <a:t> </a:t>
            </a:r>
          </a:p>
          <a:p>
            <a:pPr>
              <a:lnSpc>
                <a:spcPct val="115000"/>
              </a:lnSpc>
              <a:buClr>
                <a:schemeClr val="dk1"/>
              </a:buClr>
              <a:buSzPct val="25000"/>
            </a:pPr>
            <a:r>
              <a:rPr lang="en" dirty="0">
                <a:solidFill>
                  <a:schemeClr val="dk1"/>
                </a:solidFill>
                <a:latin typeface="Calibri"/>
                <a:ea typeface="Calibri"/>
                <a:cs typeface="Calibri"/>
                <a:sym typeface="Calibri"/>
              </a:rPr>
              <a:t> </a:t>
            </a:r>
          </a:p>
          <a:p>
            <a:pPr marL="724959" indent="-308779">
              <a:lnSpc>
                <a:spcPct val="115000"/>
              </a:lnSpc>
              <a:buSzPct val="25000"/>
            </a:pPr>
            <a:r>
              <a:rPr lang="en" dirty="0">
                <a:solidFill>
                  <a:srgbClr val="222222"/>
                </a:solidFill>
                <a:latin typeface="Calibri"/>
                <a:ea typeface="Calibri"/>
                <a:cs typeface="Calibri"/>
                <a:sym typeface="Calibri"/>
              </a:rPr>
              <a:t>By leveraging the POW aspects of a Blockchain network, it can become the basis of proving work is both completed and delivered per the contract.   This is very powerful when automated into a workflow that is distributed by every single member of the community that is affected.</a:t>
            </a:r>
            <a:r>
              <a:rPr lang="en" dirty="0">
                <a:solidFill>
                  <a:schemeClr val="dk1"/>
                </a:solidFill>
                <a:latin typeface="Calibri"/>
                <a:ea typeface="Calibri"/>
                <a:cs typeface="Calibri"/>
                <a:sym typeface="Calibri"/>
              </a:rPr>
              <a:t> </a:t>
            </a:r>
          </a:p>
          <a:p>
            <a:pPr marL="724959" indent="-308779">
              <a:lnSpc>
                <a:spcPct val="115000"/>
              </a:lnSpc>
              <a:buSzPct val="25000"/>
            </a:pPr>
            <a:r>
              <a:rPr lang="en" dirty="0">
                <a:solidFill>
                  <a:srgbClr val="222222"/>
                </a:solidFill>
                <a:latin typeface="Calibri"/>
                <a:ea typeface="Calibri"/>
                <a:cs typeface="Calibri"/>
                <a:sym typeface="Calibri"/>
              </a:rPr>
              <a:t>(No wonder the founder of Netscape, Marc Andressen has said the "software is eating the world".  This is why.)</a:t>
            </a:r>
            <a:r>
              <a:rPr lang="en" dirty="0">
                <a:solidFill>
                  <a:schemeClr val="dk1"/>
                </a:solidFill>
                <a:latin typeface="Calibri"/>
                <a:ea typeface="Calibri"/>
                <a:cs typeface="Calibri"/>
                <a:sym typeface="Calibri"/>
              </a:rPr>
              <a:t> </a:t>
            </a:r>
          </a:p>
          <a:p>
            <a:pPr marL="724959" indent="-308779">
              <a:lnSpc>
                <a:spcPct val="115000"/>
              </a:lnSpc>
              <a:buSzPct val="25000"/>
            </a:pPr>
            <a:r>
              <a:rPr lang="en" dirty="0">
                <a:solidFill>
                  <a:srgbClr val="222222"/>
                </a:solidFill>
                <a:latin typeface="Calibri"/>
                <a:ea typeface="Calibri"/>
                <a:cs typeface="Calibri"/>
                <a:sym typeface="Calibri"/>
              </a:rPr>
              <a:t>Think about new services that would not require you to trust a third party, and pay the related fees and suffer the related delays, but you are still able to enforce the terms of the contract.</a:t>
            </a:r>
            <a:r>
              <a:rPr lang="en" dirty="0">
                <a:solidFill>
                  <a:schemeClr val="dk1"/>
                </a:solidFill>
                <a:latin typeface="Calibri"/>
                <a:ea typeface="Calibri"/>
                <a:cs typeface="Calibri"/>
                <a:sym typeface="Calibri"/>
              </a:rPr>
              <a:t> </a:t>
            </a:r>
          </a:p>
          <a:p>
            <a:pPr marL="724959" indent="-308779">
              <a:lnSpc>
                <a:spcPct val="115000"/>
              </a:lnSpc>
              <a:buSzPct val="25000"/>
            </a:pPr>
            <a:r>
              <a:rPr lang="en" dirty="0">
                <a:solidFill>
                  <a:srgbClr val="222222"/>
                </a:solidFill>
                <a:latin typeface="Calibri"/>
                <a:ea typeface="Calibri"/>
                <a:cs typeface="Calibri"/>
                <a:sym typeface="Calibri"/>
              </a:rPr>
              <a:t>It will allow the creation of encryptable and financially binding workflows to be established for almost anything imaginable.</a:t>
            </a:r>
          </a:p>
        </p:txBody>
      </p:sp>
    </p:spTree>
    <p:extLst>
      <p:ext uri="{BB962C8B-B14F-4D97-AF65-F5344CB8AC3E}">
        <p14:creationId xmlns:p14="http://schemas.microsoft.com/office/powerpoint/2010/main" val="366563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Blockchain (ledger) itself is not immutable. It is a myth. Immutability in fact comes from the expenditure of effort (in this case power and computing resources) relating to the Proof of Work algorithm where the difficulty increases and number of Bitcoin rewards for Miners reduces every 4 years. Currently 12.5. The ultimate visible Proof of Work example is the Pyramids in Egypt, taking decades to complete, where those that took on the project had to feed and water hundreds of thousands of people that in turn moved mountains.  Therefore Proof of Work completeness encompassing extreme difficulty and expenditure of resources.</a:t>
            </a:r>
          </a:p>
          <a:p>
            <a:pPr fontAlgn="base"/>
            <a:r>
              <a:rPr lang="en-US" sz="1200" b="0" i="0" kern="1200" dirty="0">
                <a:solidFill>
                  <a:schemeClr val="tx1"/>
                </a:solidFill>
                <a:effectLst/>
                <a:latin typeface="+mn-lt"/>
                <a:ea typeface="+mn-ea"/>
                <a:cs typeface="+mn-cs"/>
              </a:rPr>
              <a:t>Miners expend huge effort, resources having already invested capital in Mining equipment to </a:t>
            </a:r>
            <a:r>
              <a:rPr lang="en-US" sz="1200" b="0" i="1" kern="1200" dirty="0">
                <a:solidFill>
                  <a:schemeClr val="tx1"/>
                </a:solidFill>
                <a:effectLst/>
                <a:latin typeface="+mn-lt"/>
                <a:ea typeface="+mn-ea"/>
                <a:cs typeface="+mn-cs"/>
              </a:rPr>
              <a:t>mine </a:t>
            </a:r>
            <a:r>
              <a:rPr lang="en-US" sz="1200" b="0" i="0" kern="1200" dirty="0">
                <a:solidFill>
                  <a:schemeClr val="tx1"/>
                </a:solidFill>
                <a:effectLst/>
                <a:latin typeface="+mn-lt"/>
                <a:ea typeface="+mn-ea"/>
                <a:cs typeface="+mn-cs"/>
              </a:rPr>
              <a:t>the mainstream crypto-currencies. And very different to Proof of Stake investment/vested approach. Miners make the investment in computing and electrical power to solve the increasingly challenging (difficult) </a:t>
            </a:r>
            <a:r>
              <a:rPr lang="en-US" sz="1200" b="0" i="0" kern="1200" dirty="0" err="1">
                <a:solidFill>
                  <a:schemeClr val="tx1"/>
                </a:solidFill>
                <a:effectLst/>
                <a:latin typeface="+mn-lt"/>
                <a:ea typeface="+mn-ea"/>
                <a:cs typeface="+mn-cs"/>
              </a:rPr>
              <a:t>PoW</a:t>
            </a:r>
            <a:r>
              <a:rPr lang="en-US" sz="1200" b="0" i="0" kern="1200" dirty="0">
                <a:solidFill>
                  <a:schemeClr val="tx1"/>
                </a:solidFill>
                <a:effectLst/>
                <a:latin typeface="+mn-lt"/>
                <a:ea typeface="+mn-ea"/>
                <a:cs typeface="+mn-cs"/>
              </a:rPr>
              <a:t> algorithm (SHA256) to try to get a match, called Hashing. Used to verify transactions and be able to write these to a new Block (taking 10 minutes) for which they get a reward. It is a race and mining power has a direct impact on the result</a:t>
            </a:r>
            <a:r>
              <a:rPr lang="en-US" sz="1200" b="0" i="0" kern="1200" dirty="0" smtClean="0">
                <a:solidFill>
                  <a:schemeClr val="tx1"/>
                </a:solidFill>
                <a:effectLst/>
                <a:latin typeface="+mn-lt"/>
                <a:ea typeface="+mn-ea"/>
                <a:cs typeface="+mn-cs"/>
              </a:rPr>
              <a:t>.</a:t>
            </a:r>
          </a:p>
          <a:p>
            <a:pPr fontAlgn="base"/>
            <a:endParaRPr lang="en-US" sz="1200" b="0" i="0" kern="1200" dirty="0" smtClean="0">
              <a:solidFill>
                <a:schemeClr val="tx1"/>
              </a:solidFill>
              <a:effectLst/>
              <a:latin typeface="+mn-lt"/>
              <a:ea typeface="+mn-ea"/>
              <a:cs typeface="+mn-cs"/>
            </a:endParaRPr>
          </a:p>
          <a:p>
            <a:r>
              <a:rPr lang="en-US" sz="1200" b="1" dirty="0" smtClean="0"/>
              <a:t>Transactions on a blockchain network can be reversed by network participants under specific circumstances</a:t>
            </a:r>
          </a:p>
          <a:p>
            <a:pPr marL="285750" indent="-285750">
              <a:buFont typeface="Arial" panose="020B0604020202020204" pitchFamily="34" charset="0"/>
              <a:buChar char="•"/>
            </a:pPr>
            <a:r>
              <a:rPr lang="en-US" sz="1200" dirty="0" smtClean="0"/>
              <a:t>The illusion that blockchain transactions are immutable stems from its append-only data structure that suggests that data can only be added to, but not removed from the database. </a:t>
            </a:r>
          </a:p>
          <a:p>
            <a:pPr marL="285750" indent="-285750">
              <a:buFont typeface="Arial" panose="020B0604020202020204" pitchFamily="34" charset="0"/>
              <a:buChar char="•"/>
            </a:pPr>
            <a:r>
              <a:rPr lang="en-US" sz="1200" dirty="0" smtClean="0"/>
              <a:t>However, blocks comprising transactions can, in theory, be reversed </a:t>
            </a:r>
          </a:p>
          <a:p>
            <a:r>
              <a:rPr lang="en-US" sz="1200" dirty="0" smtClean="0"/>
              <a:t>     if enough nodes decide to collude.</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2</a:t>
            </a:fld>
            <a:endParaRPr lang="en-US"/>
          </a:p>
        </p:txBody>
      </p:sp>
    </p:spTree>
    <p:extLst>
      <p:ext uri="{BB962C8B-B14F-4D97-AF65-F5344CB8AC3E}">
        <p14:creationId xmlns:p14="http://schemas.microsoft.com/office/powerpoint/2010/main" val="119417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1" name="Shape 761"/>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SzPct val="25000"/>
            </a:pPr>
            <a:endParaRPr sz="1200"/>
          </a:p>
        </p:txBody>
      </p:sp>
    </p:spTree>
    <p:extLst>
      <p:ext uri="{BB962C8B-B14F-4D97-AF65-F5344CB8AC3E}">
        <p14:creationId xmlns:p14="http://schemas.microsoft.com/office/powerpoint/2010/main" val="1253193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2" name="Shape 742"/>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SzPct val="25000"/>
            </a:pPr>
            <a:endParaRPr sz="1200"/>
          </a:p>
        </p:txBody>
      </p:sp>
    </p:spTree>
    <p:extLst>
      <p:ext uri="{BB962C8B-B14F-4D97-AF65-F5344CB8AC3E}">
        <p14:creationId xmlns:p14="http://schemas.microsoft.com/office/powerpoint/2010/main" val="129543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2" name="Shape 742"/>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SzPct val="25000"/>
            </a:pPr>
            <a:endParaRPr sz="1200"/>
          </a:p>
        </p:txBody>
      </p:sp>
    </p:spTree>
    <p:extLst>
      <p:ext uri="{BB962C8B-B14F-4D97-AF65-F5344CB8AC3E}">
        <p14:creationId xmlns:p14="http://schemas.microsoft.com/office/powerpoint/2010/main" val="1817495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2" name="Shape 742"/>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SzPct val="25000"/>
            </a:pPr>
            <a:endParaRPr sz="1200"/>
          </a:p>
        </p:txBody>
      </p:sp>
    </p:spTree>
    <p:extLst>
      <p:ext uri="{BB962C8B-B14F-4D97-AF65-F5344CB8AC3E}">
        <p14:creationId xmlns:p14="http://schemas.microsoft.com/office/powerpoint/2010/main" val="266311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9" name="Shape 749"/>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marL="724959" indent="-322204">
              <a:lnSpc>
                <a:spcPct val="115000"/>
              </a:lnSpc>
              <a:buSzPct val="25000"/>
            </a:pPr>
            <a:r>
              <a:rPr lang="en" sz="1200" dirty="0">
                <a:solidFill>
                  <a:srgbClr val="222222"/>
                </a:solidFill>
                <a:highlight>
                  <a:srgbClr val="FFFFFF"/>
                </a:highlight>
                <a:latin typeface="Calibri"/>
                <a:ea typeface="Calibri"/>
                <a:cs typeface="Calibri"/>
                <a:sym typeface="Calibri"/>
              </a:rPr>
              <a:t>Federal, state or local </a:t>
            </a:r>
            <a:r>
              <a:rPr lang="en" sz="1200" b="1" dirty="0">
                <a:solidFill>
                  <a:srgbClr val="222222"/>
                </a:solidFill>
                <a:highlight>
                  <a:srgbClr val="FFFFFF"/>
                </a:highlight>
                <a:latin typeface="Calibri"/>
                <a:ea typeface="Calibri"/>
                <a:cs typeface="Calibri"/>
                <a:sym typeface="Calibri"/>
              </a:rPr>
              <a:t>government contracting</a:t>
            </a:r>
            <a:r>
              <a:rPr lang="en" sz="1200" dirty="0">
                <a:solidFill>
                  <a:srgbClr val="222222"/>
                </a:solidFill>
                <a:highlight>
                  <a:srgbClr val="FFFFFF"/>
                </a:highlight>
                <a:latin typeface="Calibri"/>
                <a:ea typeface="Calibri"/>
                <a:cs typeface="Calibri"/>
                <a:sym typeface="Calibri"/>
              </a:rPr>
              <a:t>... only pays for mile stones, deliverables and output... as the work is completed</a:t>
            </a:r>
            <a:r>
              <a:rPr lang="en" sz="1200" dirty="0">
                <a:highlight>
                  <a:srgbClr val="FFFFFF"/>
                </a:highlight>
                <a:latin typeface="Calibri"/>
                <a:ea typeface="Calibri"/>
                <a:cs typeface="Calibri"/>
                <a:sym typeface="Calibri"/>
              </a:rPr>
              <a:t> </a:t>
            </a:r>
          </a:p>
          <a:p>
            <a:pPr marL="724959" indent="-322204">
              <a:lnSpc>
                <a:spcPct val="115000"/>
              </a:lnSpc>
              <a:buSzPct val="25000"/>
            </a:pPr>
            <a:r>
              <a:rPr lang="en" sz="1200" dirty="0">
                <a:solidFill>
                  <a:srgbClr val="222222"/>
                </a:solidFill>
                <a:highlight>
                  <a:srgbClr val="FFFFFF"/>
                </a:highlight>
                <a:latin typeface="Calibri"/>
                <a:ea typeface="Calibri"/>
                <a:cs typeface="Calibri"/>
                <a:sym typeface="Calibri"/>
              </a:rPr>
              <a:t>For small contributions of work that can be </a:t>
            </a:r>
            <a:r>
              <a:rPr lang="en" sz="1200" b="1" dirty="0">
                <a:solidFill>
                  <a:srgbClr val="222222"/>
                </a:solidFill>
                <a:highlight>
                  <a:srgbClr val="FFFFFF"/>
                </a:highlight>
                <a:latin typeface="Calibri"/>
                <a:ea typeface="Calibri"/>
                <a:cs typeface="Calibri"/>
                <a:sym typeface="Calibri"/>
              </a:rPr>
              <a:t>piece-parted</a:t>
            </a:r>
            <a:r>
              <a:rPr lang="en" sz="1200" dirty="0">
                <a:solidFill>
                  <a:srgbClr val="222222"/>
                </a:solidFill>
                <a:highlight>
                  <a:srgbClr val="FFFFFF"/>
                </a:highlight>
                <a:latin typeface="Calibri"/>
                <a:ea typeface="Calibri"/>
                <a:cs typeface="Calibri"/>
                <a:sym typeface="Calibri"/>
              </a:rPr>
              <a:t> out to individual contributors and paid for as they are accomplished and "checked in" to the correct repository.</a:t>
            </a:r>
            <a:r>
              <a:rPr lang="en" sz="1200" dirty="0">
                <a:highlight>
                  <a:srgbClr val="FFFFFF"/>
                </a:highlight>
                <a:latin typeface="Calibri"/>
                <a:ea typeface="Calibri"/>
                <a:cs typeface="Calibri"/>
                <a:sym typeface="Calibri"/>
              </a:rPr>
              <a:t> </a:t>
            </a:r>
          </a:p>
          <a:p>
            <a:pPr marL="724959" indent="-322204">
              <a:lnSpc>
                <a:spcPct val="115000"/>
              </a:lnSpc>
              <a:buSzPct val="25000"/>
            </a:pPr>
            <a:r>
              <a:rPr lang="en" sz="1200" b="1" dirty="0">
                <a:solidFill>
                  <a:srgbClr val="222222"/>
                </a:solidFill>
                <a:highlight>
                  <a:srgbClr val="FFFFFF"/>
                </a:highlight>
                <a:latin typeface="Calibri"/>
                <a:ea typeface="Calibri"/>
                <a:cs typeface="Calibri"/>
                <a:sym typeface="Calibri"/>
              </a:rPr>
              <a:t>Benefits management</a:t>
            </a:r>
            <a:r>
              <a:rPr lang="en" sz="1200" dirty="0">
                <a:solidFill>
                  <a:srgbClr val="222222"/>
                </a:solidFill>
                <a:highlight>
                  <a:srgbClr val="FFFFFF"/>
                </a:highlight>
                <a:latin typeface="Calibri"/>
                <a:ea typeface="Calibri"/>
                <a:cs typeface="Calibri"/>
                <a:sym typeface="Calibri"/>
              </a:rPr>
              <a:t> – this is a multi-million dollar business for governments around the world where fraud is VERY expensive</a:t>
            </a:r>
            <a:r>
              <a:rPr lang="en" sz="1200" dirty="0">
                <a:highlight>
                  <a:srgbClr val="FFFFFF"/>
                </a:highlight>
                <a:latin typeface="Calibri"/>
                <a:ea typeface="Calibri"/>
                <a:cs typeface="Calibri"/>
                <a:sym typeface="Calibri"/>
              </a:rPr>
              <a:t> </a:t>
            </a:r>
          </a:p>
          <a:p>
            <a:pPr marL="724959" indent="-322204">
              <a:lnSpc>
                <a:spcPct val="115000"/>
              </a:lnSpc>
              <a:buSzPct val="25000"/>
            </a:pPr>
            <a:r>
              <a:rPr lang="en" sz="1200" b="1" dirty="0">
                <a:solidFill>
                  <a:srgbClr val="222222"/>
                </a:solidFill>
                <a:highlight>
                  <a:srgbClr val="FFFFFF"/>
                </a:highlight>
                <a:latin typeface="Calibri"/>
                <a:ea typeface="Calibri"/>
                <a:cs typeface="Calibri"/>
                <a:sym typeface="Calibri"/>
              </a:rPr>
              <a:t>Progress payments</a:t>
            </a:r>
            <a:r>
              <a:rPr lang="en" sz="1200" dirty="0">
                <a:solidFill>
                  <a:srgbClr val="222222"/>
                </a:solidFill>
                <a:highlight>
                  <a:srgbClr val="FFFFFF"/>
                </a:highlight>
                <a:latin typeface="Calibri"/>
                <a:ea typeface="Calibri"/>
                <a:cs typeface="Calibri"/>
                <a:sym typeface="Calibri"/>
              </a:rPr>
              <a:t> are very common in any field where a deliverable (I.e., hardware, software, objects, research, large assets, etc.) is expensive and takes a long time.</a:t>
            </a:r>
            <a:r>
              <a:rPr lang="en" sz="1200" dirty="0">
                <a:highlight>
                  <a:srgbClr val="FFFFFF"/>
                </a:highlight>
                <a:latin typeface="Calibri"/>
                <a:ea typeface="Calibri"/>
                <a:cs typeface="Calibri"/>
                <a:sym typeface="Calibri"/>
              </a:rPr>
              <a:t> </a:t>
            </a:r>
          </a:p>
          <a:p>
            <a:pPr marL="724959" indent="-322204">
              <a:lnSpc>
                <a:spcPct val="115000"/>
              </a:lnSpc>
              <a:buSzPct val="25000"/>
            </a:pPr>
            <a:r>
              <a:rPr lang="en" sz="1200" b="1" dirty="0">
                <a:solidFill>
                  <a:srgbClr val="222222"/>
                </a:solidFill>
                <a:highlight>
                  <a:srgbClr val="FFFFFF"/>
                </a:highlight>
                <a:latin typeface="Calibri"/>
                <a:ea typeface="Calibri"/>
                <a:cs typeface="Calibri"/>
                <a:sym typeface="Calibri"/>
              </a:rPr>
              <a:t>IP Management</a:t>
            </a:r>
            <a:r>
              <a:rPr lang="en" sz="1200" dirty="0">
                <a:solidFill>
                  <a:srgbClr val="222222"/>
                </a:solidFill>
                <a:highlight>
                  <a:srgbClr val="FFFFFF"/>
                </a:highlight>
                <a:latin typeface="Calibri"/>
                <a:ea typeface="Calibri"/>
                <a:cs typeface="Calibri"/>
                <a:sym typeface="Calibri"/>
              </a:rPr>
              <a:t>: Well known example is the music industry, where an artist is paid for their intellectual property (I.e., a copyrighted lyric or melody) and whenever a listener downloads their work, it triggers a royalty payment to the IP owner.</a:t>
            </a:r>
            <a:br>
              <a:rPr lang="en" sz="1200" dirty="0">
                <a:solidFill>
                  <a:srgbClr val="222222"/>
                </a:solidFill>
                <a:highlight>
                  <a:srgbClr val="FFFFFF"/>
                </a:highlight>
                <a:latin typeface="Calibri"/>
                <a:ea typeface="Calibri"/>
                <a:cs typeface="Calibri"/>
                <a:sym typeface="Calibri"/>
              </a:rPr>
            </a:br>
            <a:r>
              <a:rPr lang="en" sz="1200" dirty="0">
                <a:solidFill>
                  <a:srgbClr val="222222"/>
                </a:solidFill>
                <a:highlight>
                  <a:srgbClr val="FFFFFF"/>
                </a:highlight>
                <a:latin typeface="Calibri"/>
                <a:ea typeface="Calibri"/>
                <a:cs typeface="Calibri"/>
                <a:sym typeface="Calibri"/>
              </a:rPr>
              <a:t/>
            </a:r>
            <a:br>
              <a:rPr lang="en" sz="1200" dirty="0">
                <a:solidFill>
                  <a:srgbClr val="222222"/>
                </a:solidFill>
                <a:highlight>
                  <a:srgbClr val="FFFFFF"/>
                </a:highlight>
                <a:latin typeface="Calibri"/>
                <a:ea typeface="Calibri"/>
                <a:cs typeface="Calibri"/>
                <a:sym typeface="Calibri"/>
              </a:rPr>
            </a:br>
            <a:r>
              <a:rPr lang="en" sz="1200" dirty="0">
                <a:solidFill>
                  <a:srgbClr val="222222"/>
                </a:solidFill>
                <a:highlight>
                  <a:srgbClr val="FFFFFF"/>
                </a:highlight>
                <a:latin typeface="Calibri"/>
                <a:ea typeface="Calibri"/>
                <a:cs typeface="Calibri"/>
                <a:sym typeface="Calibri"/>
              </a:rPr>
              <a:t>This has the potential to do for contracting... what hyper-links did for computing and word processing... except "on steroids"</a:t>
            </a:r>
            <a:r>
              <a:rPr lang="en" sz="1200" dirty="0">
                <a:highlight>
                  <a:srgbClr val="FFFFFF"/>
                </a:highlight>
                <a:latin typeface="Calibri"/>
                <a:ea typeface="Calibri"/>
                <a:cs typeface="Calibri"/>
                <a:sym typeface="Calibri"/>
              </a:rPr>
              <a:t> </a:t>
            </a:r>
          </a:p>
          <a:p>
            <a:pPr marL="483306" indent="-322204">
              <a:lnSpc>
                <a:spcPct val="115000"/>
              </a:lnSpc>
              <a:buSzPct val="25000"/>
            </a:pPr>
            <a:r>
              <a:rPr lang="en" sz="1200" b="1" dirty="0">
                <a:solidFill>
                  <a:srgbClr val="222222"/>
                </a:solidFill>
                <a:highlight>
                  <a:srgbClr val="FFFFFF"/>
                </a:highlight>
                <a:latin typeface="Calibri"/>
                <a:ea typeface="Calibri"/>
                <a:cs typeface="Calibri"/>
                <a:sym typeface="Calibri"/>
              </a:rPr>
              <a:t>Enforce </a:t>
            </a:r>
            <a:r>
              <a:rPr lang="en" sz="1200" dirty="0">
                <a:solidFill>
                  <a:srgbClr val="222222"/>
                </a:solidFill>
                <a:highlight>
                  <a:srgbClr val="FFFFFF"/>
                </a:highlight>
                <a:latin typeface="Calibri"/>
                <a:ea typeface="Calibri"/>
                <a:cs typeface="Calibri"/>
                <a:sym typeface="Calibri"/>
              </a:rPr>
              <a:t>aspects of any given deliverable and work process without fear of tampering.</a:t>
            </a:r>
            <a:r>
              <a:rPr lang="en" sz="1200" dirty="0">
                <a:highlight>
                  <a:srgbClr val="FFFFFF"/>
                </a:highlight>
                <a:latin typeface="Calibri"/>
                <a:ea typeface="Calibri"/>
                <a:cs typeface="Calibri"/>
                <a:sym typeface="Calibri"/>
              </a:rPr>
              <a:t> </a:t>
            </a:r>
          </a:p>
          <a:p>
            <a:pPr marL="483306" indent="-322204">
              <a:lnSpc>
                <a:spcPct val="115000"/>
              </a:lnSpc>
              <a:buSzPct val="25000"/>
            </a:pPr>
            <a:r>
              <a:rPr lang="en" sz="1200" dirty="0">
                <a:solidFill>
                  <a:srgbClr val="222222"/>
                </a:solidFill>
                <a:highlight>
                  <a:srgbClr val="FFFFFF"/>
                </a:highlight>
                <a:latin typeface="Calibri"/>
                <a:ea typeface="Calibri"/>
                <a:cs typeface="Calibri"/>
                <a:sym typeface="Calibri"/>
              </a:rPr>
              <a:t>Will rely upon natural motivations of incentives and rewards;</a:t>
            </a:r>
            <a:r>
              <a:rPr lang="en" sz="1200" dirty="0">
                <a:highlight>
                  <a:srgbClr val="FFFFFF"/>
                </a:highlight>
                <a:latin typeface="Calibri"/>
                <a:ea typeface="Calibri"/>
                <a:cs typeface="Calibri"/>
                <a:sym typeface="Calibri"/>
              </a:rPr>
              <a:t> </a:t>
            </a:r>
          </a:p>
          <a:p>
            <a:pPr marL="483306" indent="-322204">
              <a:lnSpc>
                <a:spcPct val="115000"/>
              </a:lnSpc>
              <a:buSzPct val="25000"/>
            </a:pPr>
            <a:r>
              <a:rPr lang="en" sz="1200" dirty="0">
                <a:solidFill>
                  <a:srgbClr val="222222"/>
                </a:solidFill>
                <a:highlight>
                  <a:srgbClr val="FFFFFF"/>
                </a:highlight>
                <a:latin typeface="Calibri"/>
                <a:ea typeface="Calibri"/>
                <a:cs typeface="Calibri"/>
                <a:sym typeface="Calibri"/>
              </a:rPr>
              <a:t>Consider how many forms are completed in an average agency (local, county, state, federal, international). </a:t>
            </a:r>
            <a:r>
              <a:rPr lang="en" sz="1200" dirty="0">
                <a:highlight>
                  <a:srgbClr val="FFFFFF"/>
                </a:highlight>
                <a:latin typeface="Calibri"/>
                <a:ea typeface="Calibri"/>
                <a:cs typeface="Calibri"/>
                <a:sym typeface="Calibri"/>
              </a:rPr>
              <a:t> </a:t>
            </a:r>
          </a:p>
          <a:p>
            <a:pPr marL="483306" indent="-322204">
              <a:lnSpc>
                <a:spcPct val="115000"/>
              </a:lnSpc>
              <a:buSzPct val="25000"/>
            </a:pPr>
            <a:r>
              <a:rPr lang="en" sz="1200" dirty="0">
                <a:solidFill>
                  <a:srgbClr val="222222"/>
                </a:solidFill>
                <a:highlight>
                  <a:srgbClr val="FFFFFF"/>
                </a:highlight>
                <a:latin typeface="Calibri"/>
                <a:ea typeface="Calibri"/>
                <a:cs typeface="Calibri"/>
                <a:sym typeface="Calibri"/>
              </a:rPr>
              <a:t>When you automate citizen data, combine it with secure computing, and automatically triggered workflows, you can achieve true optimized efficiencies!  This is a process consultants dream!</a:t>
            </a:r>
            <a:r>
              <a:rPr lang="en" sz="1200" dirty="0">
                <a:highlight>
                  <a:srgbClr val="FFFFFF"/>
                </a:highlight>
                <a:latin typeface="Calibri"/>
                <a:ea typeface="Calibri"/>
                <a:cs typeface="Calibri"/>
                <a:sym typeface="Calibri"/>
              </a:rPr>
              <a:t> </a:t>
            </a:r>
          </a:p>
          <a:p>
            <a:pPr marL="483306" indent="-322204">
              <a:lnSpc>
                <a:spcPct val="115000"/>
              </a:lnSpc>
              <a:buSzPct val="25000"/>
            </a:pPr>
            <a:r>
              <a:rPr lang="en" sz="1200" dirty="0">
                <a:solidFill>
                  <a:srgbClr val="222222"/>
                </a:solidFill>
                <a:highlight>
                  <a:srgbClr val="FFFFFF"/>
                </a:highlight>
                <a:latin typeface="Calibri"/>
                <a:ea typeface="Calibri"/>
                <a:cs typeface="Calibri"/>
                <a:sym typeface="Calibri"/>
              </a:rPr>
              <a:t>Has potential to save hundreds of billions in the United States Federal government alone.</a:t>
            </a:r>
            <a:br>
              <a:rPr lang="en" sz="1200" dirty="0">
                <a:solidFill>
                  <a:srgbClr val="222222"/>
                </a:solidFill>
                <a:highlight>
                  <a:srgbClr val="FFFFFF"/>
                </a:highlight>
                <a:latin typeface="Calibri"/>
                <a:ea typeface="Calibri"/>
                <a:cs typeface="Calibri"/>
                <a:sym typeface="Calibri"/>
              </a:rPr>
            </a:br>
            <a:r>
              <a:rPr lang="en" sz="1200" dirty="0">
                <a:solidFill>
                  <a:srgbClr val="222222"/>
                </a:solidFill>
                <a:highlight>
                  <a:srgbClr val="FFFFFF"/>
                </a:highlight>
                <a:latin typeface="Calibri"/>
                <a:ea typeface="Calibri"/>
                <a:cs typeface="Calibri"/>
                <a:sym typeface="Calibri"/>
              </a:rPr>
              <a:t/>
            </a:r>
            <a:br>
              <a:rPr lang="en" sz="1200" dirty="0">
                <a:solidFill>
                  <a:srgbClr val="222222"/>
                </a:solidFill>
                <a:highlight>
                  <a:srgbClr val="FFFFFF"/>
                </a:highlight>
                <a:latin typeface="Calibri"/>
                <a:ea typeface="Calibri"/>
                <a:cs typeface="Calibri"/>
                <a:sym typeface="Calibri"/>
              </a:rPr>
            </a:br>
            <a:r>
              <a:rPr lang="en" sz="1500" dirty="0">
                <a:solidFill>
                  <a:srgbClr val="222222"/>
                </a:solidFill>
                <a:highlight>
                  <a:srgbClr val="FFFFFF"/>
                </a:highlight>
                <a:latin typeface="Calibri"/>
                <a:ea typeface="Calibri"/>
                <a:cs typeface="Calibri"/>
                <a:sym typeface="Calibri"/>
              </a:rPr>
              <a:t>Discussion </a:t>
            </a:r>
            <a:r>
              <a:rPr lang="en" sz="1200" dirty="0">
                <a:solidFill>
                  <a:srgbClr val="222222"/>
                </a:solidFill>
                <a:highlight>
                  <a:srgbClr val="FFFFFF"/>
                </a:highlight>
                <a:latin typeface="Calibri"/>
                <a:ea typeface="Calibri"/>
                <a:cs typeface="Calibri"/>
                <a:sym typeface="Calibri"/>
              </a:rPr>
              <a:t/>
            </a:r>
            <a:br>
              <a:rPr lang="en" sz="1200" dirty="0">
                <a:solidFill>
                  <a:srgbClr val="222222"/>
                </a:solidFill>
                <a:highlight>
                  <a:srgbClr val="FFFFFF"/>
                </a:highlight>
                <a:latin typeface="Calibri"/>
                <a:ea typeface="Calibri"/>
                <a:cs typeface="Calibri"/>
                <a:sym typeface="Calibri"/>
              </a:rPr>
            </a:br>
            <a:r>
              <a:rPr lang="en" sz="1200" dirty="0">
                <a:solidFill>
                  <a:srgbClr val="222222"/>
                </a:solidFill>
                <a:highlight>
                  <a:srgbClr val="FFFFFF"/>
                </a:highlight>
                <a:latin typeface="Calibri"/>
                <a:ea typeface="Calibri"/>
                <a:cs typeface="Calibri"/>
                <a:sym typeface="Calibri"/>
              </a:rPr>
              <a:t/>
            </a:r>
            <a:br>
              <a:rPr lang="en" sz="1200" dirty="0">
                <a:solidFill>
                  <a:srgbClr val="222222"/>
                </a:solidFill>
                <a:highlight>
                  <a:srgbClr val="FFFFFF"/>
                </a:highlight>
                <a:latin typeface="Calibri"/>
                <a:ea typeface="Calibri"/>
                <a:cs typeface="Calibri"/>
                <a:sym typeface="Calibri"/>
              </a:rPr>
            </a:br>
            <a:r>
              <a:rPr lang="en" sz="1200" i="1" dirty="0">
                <a:solidFill>
                  <a:srgbClr val="222222"/>
                </a:solidFill>
                <a:highlight>
                  <a:srgbClr val="FFFFFF"/>
                </a:highlight>
                <a:latin typeface="Calibri"/>
                <a:ea typeface="Calibri"/>
                <a:cs typeface="Calibri"/>
                <a:sym typeface="Calibri"/>
              </a:rPr>
              <a:t>Conclusion on the governmental use of smart contracts:</a:t>
            </a:r>
            <a:r>
              <a:rPr lang="en" sz="1200" i="1" dirty="0">
                <a:highlight>
                  <a:srgbClr val="FFFFFF"/>
                </a:highlight>
                <a:latin typeface="Calibri"/>
                <a:ea typeface="Calibri"/>
                <a:cs typeface="Calibri"/>
                <a:sym typeface="Calibri"/>
              </a:rPr>
              <a:t> </a:t>
            </a:r>
          </a:p>
          <a:p>
            <a:pPr marL="483306" indent="-322204">
              <a:lnSpc>
                <a:spcPct val="115000"/>
              </a:lnSpc>
              <a:buSzPct val="25000"/>
            </a:pPr>
            <a:r>
              <a:rPr lang="en" sz="1200" b="1" i="1" dirty="0">
                <a:solidFill>
                  <a:srgbClr val="222222"/>
                </a:solidFill>
                <a:highlight>
                  <a:srgbClr val="FFFFFF"/>
                </a:highlight>
                <a:latin typeface="Calibri"/>
                <a:ea typeface="Calibri"/>
                <a:cs typeface="Calibri"/>
                <a:sym typeface="Calibri"/>
              </a:rPr>
              <a:t>It has wide and deep potential to "lean-out" just about any governmental process where there is a transaction (exchanged of data, inputs, outputs, funds, forms, compliance details, condition, status, health, etc.).</a:t>
            </a:r>
          </a:p>
          <a:p>
            <a:pPr marL="483306" indent="-322204">
              <a:lnSpc>
                <a:spcPct val="115000"/>
              </a:lnSpc>
              <a:buSzPct val="25000"/>
            </a:pPr>
            <a:r>
              <a:rPr lang="en" sz="1200" dirty="0">
                <a:solidFill>
                  <a:srgbClr val="222222"/>
                </a:solidFill>
                <a:highlight>
                  <a:srgbClr val="FFFFFF"/>
                </a:highlight>
                <a:latin typeface="Calibri"/>
                <a:ea typeface="Calibri"/>
                <a:cs typeface="Calibri"/>
                <a:sym typeface="Calibri"/>
              </a:rPr>
              <a:t/>
            </a:r>
            <a:br>
              <a:rPr lang="en" sz="1200" dirty="0">
                <a:solidFill>
                  <a:srgbClr val="222222"/>
                </a:solidFill>
                <a:highlight>
                  <a:srgbClr val="FFFFFF"/>
                </a:highlight>
                <a:latin typeface="Calibri"/>
                <a:ea typeface="Calibri"/>
                <a:cs typeface="Calibri"/>
                <a:sym typeface="Calibri"/>
              </a:rPr>
            </a:br>
            <a:endParaRPr lang="en" sz="1200" dirty="0">
              <a:solidFill>
                <a:srgbClr val="222222"/>
              </a:solidFill>
              <a:highlight>
                <a:srgbClr val="FFFFFF"/>
              </a:highlight>
              <a:latin typeface="Calibri"/>
              <a:ea typeface="Calibri"/>
              <a:cs typeface="Calibri"/>
              <a:sym typeface="Calibri"/>
            </a:endParaRPr>
          </a:p>
          <a:p>
            <a:pPr marL="483306" indent="-281929">
              <a:lnSpc>
                <a:spcPct val="115000"/>
              </a:lnSpc>
              <a:buSzPct val="25000"/>
            </a:pPr>
            <a:endParaRPr sz="1200">
              <a:solidFill>
                <a:srgbClr val="222222"/>
              </a:solidFill>
              <a:highlight>
                <a:srgbClr val="FFFFFF"/>
              </a:highlight>
              <a:latin typeface="Calibri"/>
              <a:ea typeface="Calibri"/>
              <a:cs typeface="Calibri"/>
              <a:sym typeface="Calibri"/>
            </a:endParaRPr>
          </a:p>
          <a:p>
            <a:pPr>
              <a:lnSpc>
                <a:spcPct val="115000"/>
              </a:lnSpc>
              <a:buSzPct val="25000"/>
            </a:pPr>
            <a:endParaRPr sz="1200">
              <a:solidFill>
                <a:srgbClr val="222222"/>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3844790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1" name="Shape 761"/>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SzPct val="25000"/>
            </a:pPr>
            <a:endParaRPr sz="1200"/>
          </a:p>
        </p:txBody>
      </p:sp>
    </p:spTree>
    <p:extLst>
      <p:ext uri="{BB962C8B-B14F-4D97-AF65-F5344CB8AC3E}">
        <p14:creationId xmlns:p14="http://schemas.microsoft.com/office/powerpoint/2010/main" val="3480069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6" name="Shape 776"/>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SzPct val="25000"/>
            </a:pPr>
            <a:endParaRPr sz="1200"/>
          </a:p>
        </p:txBody>
      </p:sp>
    </p:spTree>
    <p:extLst>
      <p:ext uri="{BB962C8B-B14F-4D97-AF65-F5344CB8AC3E}">
        <p14:creationId xmlns:p14="http://schemas.microsoft.com/office/powerpoint/2010/main" val="238286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6" name="Shape 776"/>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pPr>
              <a:buSzPct val="25000"/>
            </a:pPr>
            <a:endParaRPr sz="1200"/>
          </a:p>
        </p:txBody>
      </p:sp>
    </p:spTree>
    <p:extLst>
      <p:ext uri="{BB962C8B-B14F-4D97-AF65-F5344CB8AC3E}">
        <p14:creationId xmlns:p14="http://schemas.microsoft.com/office/powerpoint/2010/main" val="1186315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Shape 9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3" name="Shape 943"/>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698897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Smart Contracts are dumb. They are not contracts at all. They are </a:t>
            </a:r>
            <a:r>
              <a:rPr lang="en-US" sz="1200" b="0" i="1" kern="1200" dirty="0">
                <a:solidFill>
                  <a:schemeClr val="tx1"/>
                </a:solidFill>
                <a:effectLst/>
                <a:latin typeface="+mn-lt"/>
                <a:ea typeface="+mn-ea"/>
                <a:cs typeface="+mn-cs"/>
              </a:rPr>
              <a:t>scripts</a:t>
            </a:r>
            <a:r>
              <a:rPr lang="en-US" sz="1200" b="0" i="0" kern="1200" dirty="0">
                <a:solidFill>
                  <a:schemeClr val="tx1"/>
                </a:solidFill>
                <a:effectLst/>
                <a:latin typeface="+mn-lt"/>
                <a:ea typeface="+mn-ea"/>
                <a:cs typeface="+mn-cs"/>
              </a:rPr>
              <a:t> as software code that are deployed onto the Blockchain at a particular address (data store) that follow simply instructions normally triggered events, e.g. IF, THEN statements. They are normally written as a transaction instruction and rely on the Computational Capabilities of the Ethereum Blockchain.</a:t>
            </a:r>
          </a:p>
          <a:p>
            <a:pPr fontAlgn="base"/>
            <a:r>
              <a:rPr lang="en-US" sz="1200" b="0" i="0" kern="1200" dirty="0">
                <a:solidFill>
                  <a:schemeClr val="tx1"/>
                </a:solidFill>
                <a:effectLst/>
                <a:latin typeface="+mn-lt"/>
                <a:ea typeface="+mn-ea"/>
                <a:cs typeface="+mn-cs"/>
              </a:rPr>
              <a:t>Smart Contracts eliminate the need for individuals to handle time consuming and costly business processes. They are autonomous and once loaded cannot be stopped or altered. Like a </a:t>
            </a:r>
            <a:r>
              <a:rPr lang="en-US" sz="1200" b="0" i="1" kern="1200" dirty="0">
                <a:solidFill>
                  <a:schemeClr val="tx1"/>
                </a:solidFill>
                <a:effectLst/>
                <a:latin typeface="+mn-lt"/>
                <a:ea typeface="+mn-ea"/>
                <a:cs typeface="+mn-cs"/>
              </a:rPr>
              <a:t>virus</a:t>
            </a:r>
            <a:r>
              <a:rPr lang="en-US" sz="1200" b="0" i="0" kern="1200" dirty="0">
                <a:solidFill>
                  <a:schemeClr val="tx1"/>
                </a:solidFill>
                <a:effectLst/>
                <a:latin typeface="+mn-lt"/>
                <a:ea typeface="+mn-ea"/>
                <a:cs typeface="+mn-cs"/>
              </a:rPr>
              <a:t> they can operate alone (autonomously) or in conjunction with other Smart Contracts, Data Stores as Oracles and interoperate with other legacy systems.</a:t>
            </a:r>
          </a:p>
          <a:p>
            <a:pPr fontAlgn="base"/>
            <a:r>
              <a:rPr lang="en-US" sz="1200" b="0" i="0" kern="1200" dirty="0">
                <a:solidFill>
                  <a:schemeClr val="tx1"/>
                </a:solidFill>
                <a:effectLst/>
                <a:latin typeface="+mn-lt"/>
                <a:ea typeface="+mn-ea"/>
                <a:cs typeface="+mn-cs"/>
              </a:rPr>
              <a:t>Smart Contracts are not contracts in any legal sense, nor will legal contracts be part of Smart Contracts. But they are capable of executing terms (as instructions) that may reside in an agreement between parties, to make a payment or move entitlement/ownership and transfer funds. They form part of the </a:t>
            </a:r>
            <a:r>
              <a:rPr lang="en-US" sz="1200" b="0" i="1" kern="1200" dirty="0">
                <a:solidFill>
                  <a:schemeClr val="tx1"/>
                </a:solidFill>
                <a:effectLst/>
                <a:latin typeface="+mn-lt"/>
                <a:ea typeface="+mn-ea"/>
                <a:cs typeface="+mn-cs"/>
              </a:rPr>
              <a:t>business logic </a:t>
            </a:r>
            <a:r>
              <a:rPr lang="en-US" sz="1200" b="0" i="1" kern="1200" dirty="0" err="1">
                <a:solidFill>
                  <a:schemeClr val="tx1"/>
                </a:solidFill>
                <a:effectLst/>
                <a:latin typeface="+mn-lt"/>
                <a:ea typeface="+mn-ea"/>
                <a:cs typeface="+mn-cs"/>
              </a:rPr>
              <a:t>layer</a:t>
            </a:r>
            <a:r>
              <a:rPr lang="en-US" sz="1200" b="0" i="0" kern="1200" dirty="0" err="1">
                <a:solidFill>
                  <a:schemeClr val="tx1"/>
                </a:solidFill>
                <a:effectLst/>
                <a:latin typeface="+mn-lt"/>
                <a:ea typeface="+mn-ea"/>
                <a:cs typeface="+mn-cs"/>
              </a:rPr>
              <a:t>that</a:t>
            </a:r>
            <a:r>
              <a:rPr lang="en-US" sz="1200" b="0" i="0" kern="1200" dirty="0">
                <a:solidFill>
                  <a:schemeClr val="tx1"/>
                </a:solidFill>
                <a:effectLst/>
                <a:latin typeface="+mn-lt"/>
                <a:ea typeface="+mn-ea"/>
                <a:cs typeface="+mn-cs"/>
              </a:rPr>
              <a:t> links nicely with the </a:t>
            </a:r>
            <a:r>
              <a:rPr lang="en-US" sz="1200" b="0" i="1" kern="1200" dirty="0">
                <a:solidFill>
                  <a:schemeClr val="tx1"/>
                </a:solidFill>
                <a:effectLst/>
                <a:latin typeface="+mn-lt"/>
                <a:ea typeface="+mn-ea"/>
                <a:cs typeface="+mn-cs"/>
              </a:rPr>
              <a:t>process logic</a:t>
            </a:r>
            <a:r>
              <a:rPr lang="en-US" sz="1200" b="0" i="0" kern="1200" dirty="0">
                <a:solidFill>
                  <a:schemeClr val="tx1"/>
                </a:solidFill>
                <a:effectLst/>
                <a:latin typeface="+mn-lt"/>
                <a:ea typeface="+mn-ea"/>
                <a:cs typeface="+mn-cs"/>
              </a:rPr>
              <a:t> to form what become unintelligent groups of transactions.</a:t>
            </a:r>
          </a:p>
          <a:p>
            <a:pPr fontAlgn="base"/>
            <a:r>
              <a:rPr lang="en-US" sz="1200" b="0" i="0" kern="1200" dirty="0">
                <a:solidFill>
                  <a:schemeClr val="tx1"/>
                </a:solidFill>
                <a:effectLst/>
                <a:latin typeface="+mn-lt"/>
                <a:ea typeface="+mn-ea"/>
                <a:cs typeface="+mn-cs"/>
              </a:rPr>
              <a:t>Smart Contracts are emerging and the development and deployment is very complex. They are vulnerable to attacks/hacks and where most of the recent problems such as the DAO have been. Smart Contracts carry transaction instructions and become layers and groups of Smart Contracts that work together to form a new generation of </a:t>
            </a:r>
            <a:r>
              <a:rPr lang="en-US" sz="1200" b="0" i="0" kern="1200" dirty="0" err="1">
                <a:solidFill>
                  <a:schemeClr val="tx1"/>
                </a:solidFill>
                <a:effectLst/>
                <a:latin typeface="+mn-lt"/>
                <a:ea typeface="+mn-ea"/>
                <a:cs typeface="+mn-cs"/>
              </a:rPr>
              <a:t>Decentralised</a:t>
            </a:r>
            <a:r>
              <a:rPr lang="en-US" sz="1200" b="0" i="0" kern="1200" dirty="0">
                <a:solidFill>
                  <a:schemeClr val="tx1"/>
                </a:solidFill>
                <a:effectLst/>
                <a:latin typeface="+mn-lt"/>
                <a:ea typeface="+mn-ea"/>
                <a:cs typeface="+mn-cs"/>
              </a:rPr>
              <a:t> applications or </a:t>
            </a:r>
            <a:r>
              <a:rPr lang="en-US" sz="1200" b="0" i="0" kern="1200" dirty="0" err="1">
                <a:solidFill>
                  <a:schemeClr val="tx1"/>
                </a:solidFill>
                <a:effectLst/>
                <a:latin typeface="+mn-lt"/>
                <a:ea typeface="+mn-ea"/>
                <a:cs typeface="+mn-cs"/>
              </a:rPr>
              <a:t>Dapps</a:t>
            </a:r>
            <a:r>
              <a:rPr lang="en-US" sz="1200" b="0" i="0" kern="1200" dirty="0">
                <a:solidFill>
                  <a:schemeClr val="tx1"/>
                </a:solidFill>
                <a:effectLst/>
                <a:latin typeface="+mn-lt"/>
                <a:ea typeface="+mn-ea"/>
                <a:cs typeface="+mn-cs"/>
              </a:rPr>
              <a:t>.  </a:t>
            </a:r>
          </a:p>
          <a:p>
            <a:pPr fontAlgn="base"/>
            <a:r>
              <a:rPr lang="en-US" sz="1200" b="0" i="0" kern="1200" dirty="0">
                <a:solidFill>
                  <a:schemeClr val="tx1"/>
                </a:solidFill>
                <a:effectLst/>
                <a:latin typeface="+mn-lt"/>
                <a:ea typeface="+mn-ea"/>
                <a:cs typeface="+mn-cs"/>
              </a:rPr>
              <a:t>Smart Contracts along with </a:t>
            </a:r>
            <a:r>
              <a:rPr lang="en-US" sz="1200" b="0" i="1" kern="1200" dirty="0">
                <a:solidFill>
                  <a:schemeClr val="tx1"/>
                </a:solidFill>
                <a:effectLst/>
                <a:latin typeface="+mn-lt"/>
                <a:ea typeface="+mn-ea"/>
                <a:cs typeface="+mn-cs"/>
              </a:rPr>
              <a:t>Keys</a:t>
            </a:r>
            <a:r>
              <a:rPr lang="en-US" sz="1200" b="0" i="0" kern="1200" dirty="0">
                <a:solidFill>
                  <a:schemeClr val="tx1"/>
                </a:solidFill>
                <a:effectLst/>
                <a:latin typeface="+mn-lt"/>
                <a:ea typeface="+mn-ea"/>
                <a:cs typeface="+mn-cs"/>
              </a:rPr>
              <a:t> (Public and Private digital fingerprints) play an increasing important role in the design of Blockchain Operating Models where core business processes are automated using embedded Smart Contracts and eventually embedded as firmware into physical things in an IoT world. With everything written to a ledger of Everything. Smart Contracts is the business logic layer that directs the transaction traffic between the participants.</a:t>
            </a:r>
          </a:p>
          <a:p>
            <a:pPr fontAlgn="base"/>
            <a:r>
              <a:rPr lang="en-US" sz="1200" b="0" i="0" kern="1200" dirty="0">
                <a:solidFill>
                  <a:schemeClr val="tx1"/>
                </a:solidFill>
                <a:effectLst/>
                <a:latin typeface="+mn-lt"/>
                <a:ea typeface="+mn-ea"/>
                <a:cs typeface="+mn-cs"/>
              </a:rPr>
              <a:t>A Smart Contract does not form any legal status, and the legal position is largely irrelevant. Should a Smart Contract do something the parties had not intended. Make a wrong payment? Who is responsible? Was it hacked or just poor coding?</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31</a:t>
            </a:fld>
            <a:endParaRPr lang="en-US"/>
          </a:p>
        </p:txBody>
      </p:sp>
    </p:spTree>
    <p:extLst>
      <p:ext uri="{BB962C8B-B14F-4D97-AF65-F5344CB8AC3E}">
        <p14:creationId xmlns:p14="http://schemas.microsoft.com/office/powerpoint/2010/main" val="8961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Blockchain (ledger) itself is not immutable. It is a myth. Immutability in fact comes from the expenditure of effort (in this case power and computing resources) relating to the Proof of Work algorithm where the difficulty increases and number of Bitcoin rewards for Miners reduces every 4 years. Currently 12.5. The ultimate visible Proof of Work example is the Pyramids in Egypt, taking decades to complete, where those that took on the project had to feed and water hundreds of thousands of people that in turn moved mountains.  Therefore Proof of Work completeness encompassing extreme difficulty and expenditure of resources.</a:t>
            </a:r>
          </a:p>
          <a:p>
            <a:pPr fontAlgn="base"/>
            <a:r>
              <a:rPr lang="en-US" sz="1200" b="0" i="0" kern="1200" dirty="0">
                <a:solidFill>
                  <a:schemeClr val="tx1"/>
                </a:solidFill>
                <a:effectLst/>
                <a:latin typeface="+mn-lt"/>
                <a:ea typeface="+mn-ea"/>
                <a:cs typeface="+mn-cs"/>
              </a:rPr>
              <a:t>Miners expend huge effort, resources having already invested capital in Mining equipment to </a:t>
            </a:r>
            <a:r>
              <a:rPr lang="en-US" sz="1200" b="0" i="1" kern="1200" dirty="0">
                <a:solidFill>
                  <a:schemeClr val="tx1"/>
                </a:solidFill>
                <a:effectLst/>
                <a:latin typeface="+mn-lt"/>
                <a:ea typeface="+mn-ea"/>
                <a:cs typeface="+mn-cs"/>
              </a:rPr>
              <a:t>mine </a:t>
            </a:r>
            <a:r>
              <a:rPr lang="en-US" sz="1200" b="0" i="0" kern="1200" dirty="0">
                <a:solidFill>
                  <a:schemeClr val="tx1"/>
                </a:solidFill>
                <a:effectLst/>
                <a:latin typeface="+mn-lt"/>
                <a:ea typeface="+mn-ea"/>
                <a:cs typeface="+mn-cs"/>
              </a:rPr>
              <a:t>the mainstream crypto-currencies. And very different to Proof of Stake investment/vested approach. Miners make the investment in computing and electrical power to solve the increasingly challenging (difficult) </a:t>
            </a:r>
            <a:r>
              <a:rPr lang="en-US" sz="1200" b="0" i="0" kern="1200" dirty="0" err="1">
                <a:solidFill>
                  <a:schemeClr val="tx1"/>
                </a:solidFill>
                <a:effectLst/>
                <a:latin typeface="+mn-lt"/>
                <a:ea typeface="+mn-ea"/>
                <a:cs typeface="+mn-cs"/>
              </a:rPr>
              <a:t>PoW</a:t>
            </a:r>
            <a:r>
              <a:rPr lang="en-US" sz="1200" b="0" i="0" kern="1200" dirty="0">
                <a:solidFill>
                  <a:schemeClr val="tx1"/>
                </a:solidFill>
                <a:effectLst/>
                <a:latin typeface="+mn-lt"/>
                <a:ea typeface="+mn-ea"/>
                <a:cs typeface="+mn-cs"/>
              </a:rPr>
              <a:t> algorithm (SHA256) to try to get a match, called Hashing. Used to verify transactions and be able to write these to a new Block (taking 10 minutes) for which they get a reward. It is a race and mining power has a direct impact on the result.</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3</a:t>
            </a:fld>
            <a:endParaRPr lang="en-US"/>
          </a:p>
        </p:txBody>
      </p:sp>
    </p:spTree>
    <p:extLst>
      <p:ext uri="{BB962C8B-B14F-4D97-AF65-F5344CB8AC3E}">
        <p14:creationId xmlns:p14="http://schemas.microsoft.com/office/powerpoint/2010/main" val="2784154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Blockchain (ledger) itself is not immutable. It is a myth. Immutability in fact comes from the expenditure of effort (in this case power and computing resources) relating to the Proof of Work algorithm where the difficulty increases and number of Bitcoin rewards for Miners reduces every 4 years. Currently 12.5. The ultimate visible Proof of Work example is the Pyramids in Egypt, taking decades to complete, where those that took on the project had to feed and water hundreds of thousands of people that in turn moved mountains.  Therefore Proof of Work completeness encompassing extreme difficulty and expenditure of resources.</a:t>
            </a:r>
          </a:p>
          <a:p>
            <a:pPr fontAlgn="base"/>
            <a:r>
              <a:rPr lang="en-US" sz="1200" b="0" i="0" kern="1200" dirty="0">
                <a:solidFill>
                  <a:schemeClr val="tx1"/>
                </a:solidFill>
                <a:effectLst/>
                <a:latin typeface="+mn-lt"/>
                <a:ea typeface="+mn-ea"/>
                <a:cs typeface="+mn-cs"/>
              </a:rPr>
              <a:t>Miners expend huge effort, resources having already invested capital in Mining equipment to </a:t>
            </a:r>
            <a:r>
              <a:rPr lang="en-US" sz="1200" b="0" i="1" kern="1200" dirty="0">
                <a:solidFill>
                  <a:schemeClr val="tx1"/>
                </a:solidFill>
                <a:effectLst/>
                <a:latin typeface="+mn-lt"/>
                <a:ea typeface="+mn-ea"/>
                <a:cs typeface="+mn-cs"/>
              </a:rPr>
              <a:t>mine </a:t>
            </a:r>
            <a:r>
              <a:rPr lang="en-US" sz="1200" b="0" i="0" kern="1200" dirty="0">
                <a:solidFill>
                  <a:schemeClr val="tx1"/>
                </a:solidFill>
                <a:effectLst/>
                <a:latin typeface="+mn-lt"/>
                <a:ea typeface="+mn-ea"/>
                <a:cs typeface="+mn-cs"/>
              </a:rPr>
              <a:t>the mainstream crypto-currencies. And very different to Proof of Stake investment/vested approach. Miners make the investment in computing and electrical power to solve the increasingly challenging (difficult) </a:t>
            </a:r>
            <a:r>
              <a:rPr lang="en-US" sz="1200" b="0" i="0" kern="1200" dirty="0" err="1">
                <a:solidFill>
                  <a:schemeClr val="tx1"/>
                </a:solidFill>
                <a:effectLst/>
                <a:latin typeface="+mn-lt"/>
                <a:ea typeface="+mn-ea"/>
                <a:cs typeface="+mn-cs"/>
              </a:rPr>
              <a:t>PoW</a:t>
            </a:r>
            <a:r>
              <a:rPr lang="en-US" sz="1200" b="0" i="0" kern="1200" dirty="0">
                <a:solidFill>
                  <a:schemeClr val="tx1"/>
                </a:solidFill>
                <a:effectLst/>
                <a:latin typeface="+mn-lt"/>
                <a:ea typeface="+mn-ea"/>
                <a:cs typeface="+mn-cs"/>
              </a:rPr>
              <a:t> algorithm (SHA256) to try to get a match, called Hashing. Used to verify transactions and be able to write these to a new Block (taking 10 minutes) for which they get a reward. It is a race and mining power has a direct impact on the result.</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4</a:t>
            </a:fld>
            <a:endParaRPr lang="en-US"/>
          </a:p>
        </p:txBody>
      </p:sp>
    </p:spTree>
    <p:extLst>
      <p:ext uri="{BB962C8B-B14F-4D97-AF65-F5344CB8AC3E}">
        <p14:creationId xmlns:p14="http://schemas.microsoft.com/office/powerpoint/2010/main" val="248621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Bitcoin is the most secure financial network on the planet. But its centralized peripheral companies are among the most insecure.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5</a:t>
            </a:fld>
            <a:endParaRPr lang="en-US"/>
          </a:p>
        </p:txBody>
      </p:sp>
    </p:spTree>
    <p:extLst>
      <p:ext uri="{BB962C8B-B14F-4D97-AF65-F5344CB8AC3E}">
        <p14:creationId xmlns:p14="http://schemas.microsoft.com/office/powerpoint/2010/main" val="166372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Bankers and purists generally don’t like Bitcoin for the primary reason of Openness, Transparency and because it is generally Free (micro fees), arguing anonymity allows miss-use. Bitcoin is not owned by anyone. The Bitcoin Foundation provides oversight but not control. </a:t>
            </a:r>
          </a:p>
          <a:p>
            <a:pPr fontAlgn="base"/>
            <a:r>
              <a:rPr lang="en-US" sz="1200" b="0" i="0" kern="1200" dirty="0">
                <a:solidFill>
                  <a:schemeClr val="tx1"/>
                </a:solidFill>
                <a:effectLst/>
                <a:latin typeface="+mn-lt"/>
                <a:ea typeface="+mn-ea"/>
                <a:cs typeface="+mn-cs"/>
              </a:rPr>
              <a:t>The code is Open Source and anyone can download it and set himself or herself up as a Miner to mine Bitcoin. Others may download Bitcoin as </a:t>
            </a:r>
            <a:r>
              <a:rPr lang="en-US" sz="1200" b="0" i="1" kern="1200" dirty="0">
                <a:solidFill>
                  <a:schemeClr val="tx1"/>
                </a:solidFill>
                <a:effectLst/>
                <a:latin typeface="+mn-lt"/>
                <a:ea typeface="+mn-ea"/>
                <a:cs typeface="+mn-cs"/>
              </a:rPr>
              <a:t>clients</a:t>
            </a:r>
            <a:r>
              <a:rPr lang="en-US" sz="1200" b="0" i="0" kern="1200" dirty="0">
                <a:solidFill>
                  <a:schemeClr val="tx1"/>
                </a:solidFill>
                <a:effectLst/>
                <a:latin typeface="+mn-lt"/>
                <a:ea typeface="+mn-ea"/>
                <a:cs typeface="+mn-cs"/>
              </a:rPr>
              <a:t> onto their smart phones as Bitcoin Wallets to transact Peer 2 Peer with whomever they want, passing Bitcoin tokens across the network and not via any central control or body, like a clearing bank or central authority.  Frictionless and where the transaction is guaranteed and immediate.</a:t>
            </a:r>
          </a:p>
          <a:p>
            <a:pPr fontAlgn="base"/>
            <a:r>
              <a:rPr lang="en-US" sz="1200" b="0" i="0" kern="1200" dirty="0">
                <a:solidFill>
                  <a:schemeClr val="tx1"/>
                </a:solidFill>
                <a:effectLst/>
                <a:latin typeface="+mn-lt"/>
                <a:ea typeface="+mn-ea"/>
                <a:cs typeface="+mn-cs"/>
              </a:rPr>
              <a:t>Bitcoin is for the people, run by the people and like the Internet cannot be shut down although there are of course efforts to police it, with others that want to control it. It is beyond the central authorities (Regulators, Clearing Banks and some Governments) that see the Libertarian threat of Bitcoin and fear it. It is censorship resistant, without geographical boundaries. Many governments are starting to see the potential and want to be part of its evolution, as sovereign governments race to be first to issue debt on the Blockchain, and deploy their own crypto-currency. To be one of the first matters.</a:t>
            </a:r>
          </a:p>
          <a:p>
            <a:pPr fontAlgn="base"/>
            <a:r>
              <a:rPr lang="en-US" sz="1200" b="0" i="0" kern="1200" dirty="0">
                <a:solidFill>
                  <a:schemeClr val="tx1"/>
                </a:solidFill>
                <a:effectLst/>
                <a:latin typeface="+mn-lt"/>
                <a:ea typeface="+mn-ea"/>
                <a:cs typeface="+mn-cs"/>
              </a:rPr>
              <a:t>The other myth is once the 21million of Bitcoins are mined the currency will collapse and stop and people will lose their value. The last coins will be mind in 2140 and given there are 9 decimal places to play with the Bitcoin crypto-currency will do just fine.</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6</a:t>
            </a:fld>
            <a:endParaRPr lang="en-US"/>
          </a:p>
        </p:txBody>
      </p:sp>
    </p:spTree>
    <p:extLst>
      <p:ext uri="{BB962C8B-B14F-4D97-AF65-F5344CB8AC3E}">
        <p14:creationId xmlns:p14="http://schemas.microsoft.com/office/powerpoint/2010/main" val="141422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Bitcoin was designed as a Peer 2 Peer financial system using the core code based on the Satoshi papers of 2008. It was designed as a borderless financial (payment) system beyond the control and manipulation of central banks, governments and retail banks that take disproportionate fees for doing very little. Bitcoin was the first and is the largest Public Blockchain and the network is neutral treating all transactions the same.</a:t>
            </a:r>
          </a:p>
          <a:p>
            <a:pPr fontAlgn="base"/>
            <a:r>
              <a:rPr lang="en-US" sz="1200" b="0" i="0" kern="1200" dirty="0">
                <a:solidFill>
                  <a:schemeClr val="tx1"/>
                </a:solidFill>
                <a:effectLst/>
                <a:latin typeface="+mn-lt"/>
                <a:ea typeface="+mn-ea"/>
                <a:cs typeface="+mn-cs"/>
              </a:rPr>
              <a:t>Ethereum forked the original open source code and went live in 2015 with its own </a:t>
            </a:r>
            <a:r>
              <a:rPr lang="en-US" sz="1200" b="0" i="1" kern="1200" dirty="0">
                <a:solidFill>
                  <a:schemeClr val="tx1"/>
                </a:solidFill>
                <a:effectLst/>
                <a:latin typeface="+mn-lt"/>
                <a:ea typeface="+mn-ea"/>
                <a:cs typeface="+mn-cs"/>
              </a:rPr>
              <a:t>genesis</a:t>
            </a:r>
            <a:r>
              <a:rPr lang="en-US" sz="1200" b="0" i="0" kern="1200" dirty="0">
                <a:solidFill>
                  <a:schemeClr val="tx1"/>
                </a:solidFill>
                <a:effectLst/>
                <a:latin typeface="+mn-lt"/>
                <a:ea typeface="+mn-ea"/>
                <a:cs typeface="+mn-cs"/>
              </a:rPr>
              <a:t> block, when </a:t>
            </a:r>
            <a:r>
              <a:rPr lang="en-US" sz="1200" b="0" i="0" kern="1200" dirty="0" err="1">
                <a:solidFill>
                  <a:schemeClr val="tx1"/>
                </a:solidFill>
                <a:effectLst/>
                <a:latin typeface="+mn-lt"/>
                <a:ea typeface="+mn-ea"/>
                <a:cs typeface="+mn-cs"/>
              </a:rPr>
              <a:t>Vitalik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Buterin</a:t>
            </a:r>
            <a:r>
              <a:rPr lang="en-US" sz="1200" b="0" i="0" kern="1200" dirty="0">
                <a:solidFill>
                  <a:schemeClr val="tx1"/>
                </a:solidFill>
                <a:effectLst/>
                <a:latin typeface="+mn-lt"/>
                <a:ea typeface="+mn-ea"/>
                <a:cs typeface="+mn-cs"/>
              </a:rPr>
              <a:t> engineered it to deliver a complete development environment around a global Computational (State) Machine, that may one day become the new Internet. Ether arrived Jan 2016 and things really took off.</a:t>
            </a:r>
          </a:p>
          <a:p>
            <a:pPr fontAlgn="base"/>
            <a:r>
              <a:rPr lang="en-US" sz="1200" b="0" i="0" kern="1200" dirty="0">
                <a:solidFill>
                  <a:schemeClr val="tx1"/>
                </a:solidFill>
                <a:effectLst/>
                <a:latin typeface="+mn-lt"/>
                <a:ea typeface="+mn-ea"/>
                <a:cs typeface="+mn-cs"/>
              </a:rPr>
              <a:t>Ethereum offered for the first time a Turing complete language (a development environment) to build out architecture for Smart Contracts that can run as a Blockchain Operating Model. Ethereum delivers the future of commerce and where the crypto-currency as a financial rail is a consequence and not the focus. Many call Ethereum Distributed Autonomous Technology (DAT).</a:t>
            </a:r>
          </a:p>
          <a:p>
            <a:pPr fontAlgn="base"/>
            <a:r>
              <a:rPr lang="en-US" sz="1200" b="0" i="0" kern="1200" dirty="0">
                <a:solidFill>
                  <a:schemeClr val="tx1"/>
                </a:solidFill>
                <a:effectLst/>
                <a:latin typeface="+mn-lt"/>
                <a:ea typeface="+mn-ea"/>
                <a:cs typeface="+mn-cs"/>
              </a:rPr>
              <a:t>They share common features; they started from the same source code, they are both a network (P2P), a currency and a technology.</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7</a:t>
            </a:fld>
            <a:endParaRPr lang="en-US"/>
          </a:p>
        </p:txBody>
      </p:sp>
    </p:spTree>
    <p:extLst>
      <p:ext uri="{BB962C8B-B14F-4D97-AF65-F5344CB8AC3E}">
        <p14:creationId xmlns:p14="http://schemas.microsoft.com/office/powerpoint/2010/main" val="391295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Value Overflow Incident and the DAO Hack</a:t>
            </a:r>
          </a:p>
          <a:p>
            <a:pPr fontAlgn="base"/>
            <a:r>
              <a:rPr lang="en-US" sz="1200" b="0" i="0" kern="1200" baseline="0" dirty="0" smtClean="0">
                <a:solidFill>
                  <a:schemeClr val="tx1"/>
                </a:solidFill>
                <a:effectLst/>
                <a:latin typeface="+mn-lt"/>
                <a:ea typeface="+mn-ea"/>
                <a:cs typeface="+mn-cs"/>
              </a:rPr>
              <a:t>Discuss the 51% attack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Ethereum Classic 51% attack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Technologyreview.com</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8</a:t>
            </a:fld>
            <a:endParaRPr lang="en-US"/>
          </a:p>
        </p:txBody>
      </p:sp>
    </p:spTree>
    <p:extLst>
      <p:ext uri="{BB962C8B-B14F-4D97-AF65-F5344CB8AC3E}">
        <p14:creationId xmlns:p14="http://schemas.microsoft.com/office/powerpoint/2010/main" val="268774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Apart from a host of activity to patent aspects of Blockchain design largely by banks, much of the Blockchain community remains Open Source and committed to improving the underlying performance of the Blockchain code so that it may scale.</a:t>
            </a:r>
          </a:p>
          <a:p>
            <a:pPr fontAlgn="base"/>
            <a:r>
              <a:rPr lang="en-US" sz="1200" b="0" i="0" kern="1200" dirty="0">
                <a:solidFill>
                  <a:schemeClr val="tx1"/>
                </a:solidFill>
                <a:effectLst/>
                <a:latin typeface="+mn-lt"/>
                <a:ea typeface="+mn-ea"/>
                <a:cs typeface="+mn-cs"/>
              </a:rPr>
              <a:t>Many Blockchain start ups are doing amazing things to improve the performance and usability of the original code. </a:t>
            </a:r>
            <a:r>
              <a:rPr lang="en-US" sz="1200" b="0" i="0" kern="1200" dirty="0" err="1">
                <a:solidFill>
                  <a:schemeClr val="tx1"/>
                </a:solidFill>
                <a:effectLst/>
                <a:latin typeface="+mn-lt"/>
                <a:ea typeface="+mn-ea"/>
                <a:cs typeface="+mn-cs"/>
              </a:rPr>
              <a:t>Consensys</a:t>
            </a:r>
            <a:r>
              <a:rPr lang="en-US" sz="1200" b="0" i="0" kern="1200" dirty="0">
                <a:solidFill>
                  <a:schemeClr val="tx1"/>
                </a:solidFill>
                <a:effectLst/>
                <a:latin typeface="+mn-lt"/>
                <a:ea typeface="+mn-ea"/>
                <a:cs typeface="+mn-cs"/>
              </a:rPr>
              <a:t>, Eris Industries (now </a:t>
            </a:r>
            <a:r>
              <a:rPr lang="en-US" sz="1200" b="0" i="0" kern="1200" dirty="0" err="1">
                <a:solidFill>
                  <a:schemeClr val="tx1"/>
                </a:solidFill>
                <a:effectLst/>
                <a:latin typeface="+mn-lt"/>
                <a:ea typeface="+mn-ea"/>
                <a:cs typeface="+mn-cs"/>
              </a:rPr>
              <a:t>Monax</a:t>
            </a:r>
            <a:r>
              <a:rPr lang="en-US" sz="1200" b="0" i="0" kern="1200" dirty="0">
                <a:solidFill>
                  <a:schemeClr val="tx1"/>
                </a:solidFill>
                <a:effectLst/>
                <a:latin typeface="+mn-lt"/>
                <a:ea typeface="+mn-ea"/>
                <a:cs typeface="+mn-cs"/>
              </a:rPr>
              <a:t>) and Tendermint are achieving great things.</a:t>
            </a:r>
          </a:p>
          <a:p>
            <a:pPr fontAlgn="base"/>
            <a:r>
              <a:rPr lang="en-US" sz="1200" b="0" i="0" kern="1200" dirty="0">
                <a:solidFill>
                  <a:schemeClr val="tx1"/>
                </a:solidFill>
                <a:effectLst/>
                <a:latin typeface="+mn-lt"/>
                <a:ea typeface="+mn-ea"/>
                <a:cs typeface="+mn-cs"/>
              </a:rPr>
              <a:t>The big activity is to link Chains developed and built in different languages and structures (consensus, voting, approaches to Identity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and enable the passing of Tokens (currencies/value) between each Blockchain remains complex. Two leading examples of this effort are </a:t>
            </a:r>
            <a:r>
              <a:rPr lang="en-US" sz="1200" b="0" i="0" kern="1200" dirty="0" err="1">
                <a:solidFill>
                  <a:schemeClr val="tx1"/>
                </a:solidFill>
                <a:effectLst/>
                <a:latin typeface="+mn-lt"/>
                <a:ea typeface="+mn-ea"/>
                <a:cs typeface="+mn-cs"/>
              </a:rPr>
              <a:t>Interledger</a:t>
            </a:r>
            <a:r>
              <a:rPr lang="en-US" sz="1200" b="0" i="0" kern="1200" dirty="0">
                <a:solidFill>
                  <a:schemeClr val="tx1"/>
                </a:solidFill>
                <a:effectLst/>
                <a:latin typeface="+mn-lt"/>
                <a:ea typeface="+mn-ea"/>
                <a:cs typeface="+mn-cs"/>
              </a:rPr>
              <a:t> and Cosmos Hub (Tendermint) two such projects that are linking chains together to create Blockchain eco systems and communities, very useful when deployed as an Industry Solution.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131D488-7679-4D12-9E43-B884EBA92CD8}" type="slidenum">
              <a:rPr lang="en-US" smtClean="0"/>
              <a:t>9</a:t>
            </a:fld>
            <a:endParaRPr lang="en-US"/>
          </a:p>
        </p:txBody>
      </p:sp>
    </p:spTree>
    <p:extLst>
      <p:ext uri="{BB962C8B-B14F-4D97-AF65-F5344CB8AC3E}">
        <p14:creationId xmlns:p14="http://schemas.microsoft.com/office/powerpoint/2010/main" val="32458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lumMod val="85000"/>
          </a:schemeClr>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3"/>
            <a:ext cx="3045625" cy="2030571"/>
            <a:chOff x="6098378" y="3"/>
            <a:chExt cx="3045625" cy="2030571"/>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flipH="1">
              <a:off x="7113463" y="3"/>
              <a:ext cx="1015200" cy="1015200"/>
            </a:xfrm>
            <a:prstGeom prst="rtTriangle">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p:nvSpPr>
          <p:spPr>
            <a:xfrm rot="10800000" flipH="1">
              <a:off x="7113588" y="105"/>
              <a:ext cx="1015200" cy="1015200"/>
            </a:xfrm>
            <a:prstGeom prst="rtTriangle">
              <a:avLst/>
            </a:prstGeom>
            <a:solidFill>
              <a:schemeClr val="accent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 name="Shape 14"/>
            <p:cNvSpPr/>
            <p:nvPr/>
          </p:nvSpPr>
          <p:spPr>
            <a:xfrm rot="10800000">
              <a:off x="6098378" y="95"/>
              <a:ext cx="1015200" cy="1015200"/>
            </a:xfrm>
            <a:prstGeom prst="rtTriangle">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 name="Shape 15"/>
            <p:cNvSpPr/>
            <p:nvPr/>
          </p:nvSpPr>
          <p:spPr>
            <a:xfrm rot="10800000">
              <a:off x="8128789" y="1015374"/>
              <a:ext cx="1015200" cy="1015200"/>
            </a:xfrm>
            <a:prstGeom prst="rtTriangle">
              <a:avLst/>
            </a:prstGeom>
            <a:solidFill>
              <a:schemeClr val="accent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16" name="Shape 16"/>
          <p:cNvSpPr txBox="1">
            <a:spLocks noGrp="1"/>
          </p:cNvSpPr>
          <p:nvPr>
            <p:ph type="ctrTitle"/>
          </p:nvPr>
        </p:nvSpPr>
        <p:spPr>
          <a:xfrm>
            <a:off x="598100" y="1775222"/>
            <a:ext cx="8222100" cy="838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4200" b="0" i="0" u="none" strike="noStrike" cap="none">
                <a:solidFill>
                  <a:srgbClr val="24457C"/>
                </a:solidFill>
                <a:latin typeface="Roboto"/>
                <a:ea typeface="Roboto"/>
                <a:cs typeface="Roboto"/>
                <a:sym typeface="Roboto"/>
              </a:defRPr>
            </a:lvl1pPr>
            <a:lvl2pPr lvl="1" indent="0">
              <a:spcBef>
                <a:spcPts val="0"/>
              </a:spcBef>
              <a:buClr>
                <a:schemeClr val="lt1"/>
              </a:buClr>
              <a:buFont typeface="Roboto"/>
              <a:buNone/>
              <a:defRPr sz="4200">
                <a:solidFill>
                  <a:schemeClr val="lt1"/>
                </a:solidFill>
                <a:latin typeface="Roboto"/>
                <a:ea typeface="Roboto"/>
                <a:cs typeface="Roboto"/>
                <a:sym typeface="Roboto"/>
              </a:defRPr>
            </a:lvl2pPr>
            <a:lvl3pPr lvl="2" indent="0">
              <a:spcBef>
                <a:spcPts val="0"/>
              </a:spcBef>
              <a:buClr>
                <a:schemeClr val="lt1"/>
              </a:buClr>
              <a:buFont typeface="Roboto"/>
              <a:buNone/>
              <a:defRPr sz="4200">
                <a:solidFill>
                  <a:schemeClr val="lt1"/>
                </a:solidFill>
                <a:latin typeface="Roboto"/>
                <a:ea typeface="Roboto"/>
                <a:cs typeface="Roboto"/>
                <a:sym typeface="Roboto"/>
              </a:defRPr>
            </a:lvl3pPr>
            <a:lvl4pPr lvl="3" indent="0">
              <a:spcBef>
                <a:spcPts val="0"/>
              </a:spcBef>
              <a:buClr>
                <a:schemeClr val="lt1"/>
              </a:buClr>
              <a:buFont typeface="Roboto"/>
              <a:buNone/>
              <a:defRPr sz="4200">
                <a:solidFill>
                  <a:schemeClr val="lt1"/>
                </a:solidFill>
                <a:latin typeface="Roboto"/>
                <a:ea typeface="Roboto"/>
                <a:cs typeface="Roboto"/>
                <a:sym typeface="Roboto"/>
              </a:defRPr>
            </a:lvl4pPr>
            <a:lvl5pPr lvl="4" indent="0">
              <a:spcBef>
                <a:spcPts val="0"/>
              </a:spcBef>
              <a:buClr>
                <a:schemeClr val="lt1"/>
              </a:buClr>
              <a:buFont typeface="Roboto"/>
              <a:buNone/>
              <a:defRPr sz="4200">
                <a:solidFill>
                  <a:schemeClr val="lt1"/>
                </a:solidFill>
                <a:latin typeface="Roboto"/>
                <a:ea typeface="Roboto"/>
                <a:cs typeface="Roboto"/>
                <a:sym typeface="Roboto"/>
              </a:defRPr>
            </a:lvl5pPr>
            <a:lvl6pPr lvl="5" indent="0">
              <a:spcBef>
                <a:spcPts val="0"/>
              </a:spcBef>
              <a:buClr>
                <a:schemeClr val="lt1"/>
              </a:buClr>
              <a:buFont typeface="Roboto"/>
              <a:buNone/>
              <a:defRPr sz="4200">
                <a:solidFill>
                  <a:schemeClr val="lt1"/>
                </a:solidFill>
                <a:latin typeface="Roboto"/>
                <a:ea typeface="Roboto"/>
                <a:cs typeface="Roboto"/>
                <a:sym typeface="Roboto"/>
              </a:defRPr>
            </a:lvl6pPr>
            <a:lvl7pPr lvl="6" indent="0">
              <a:spcBef>
                <a:spcPts val="0"/>
              </a:spcBef>
              <a:buClr>
                <a:schemeClr val="lt1"/>
              </a:buClr>
              <a:buFont typeface="Roboto"/>
              <a:buNone/>
              <a:defRPr sz="4200">
                <a:solidFill>
                  <a:schemeClr val="lt1"/>
                </a:solidFill>
                <a:latin typeface="Roboto"/>
                <a:ea typeface="Roboto"/>
                <a:cs typeface="Roboto"/>
                <a:sym typeface="Roboto"/>
              </a:defRPr>
            </a:lvl7pPr>
            <a:lvl8pPr lvl="7" indent="0">
              <a:spcBef>
                <a:spcPts val="0"/>
              </a:spcBef>
              <a:buClr>
                <a:schemeClr val="lt1"/>
              </a:buClr>
              <a:buFont typeface="Roboto"/>
              <a:buNone/>
              <a:defRPr sz="4200">
                <a:solidFill>
                  <a:schemeClr val="lt1"/>
                </a:solidFill>
                <a:latin typeface="Roboto"/>
                <a:ea typeface="Roboto"/>
                <a:cs typeface="Roboto"/>
                <a:sym typeface="Roboto"/>
              </a:defRPr>
            </a:lvl8pPr>
            <a:lvl9pPr lvl="8" indent="0">
              <a:spcBef>
                <a:spcPts val="0"/>
              </a:spcBef>
              <a:buClr>
                <a:schemeClr val="lt1"/>
              </a:buClr>
              <a:buFont typeface="Roboto"/>
              <a:buNone/>
              <a:defRPr sz="4200">
                <a:solidFill>
                  <a:schemeClr val="lt1"/>
                </a:solidFill>
                <a:latin typeface="Roboto"/>
                <a:ea typeface="Roboto"/>
                <a:cs typeface="Roboto"/>
                <a:sym typeface="Roboto"/>
              </a:defRPr>
            </a:lvl9pPr>
          </a:lstStyle>
          <a:p>
            <a:endParaRPr/>
          </a:p>
        </p:txBody>
      </p:sp>
      <p:sp>
        <p:nvSpPr>
          <p:cNvPr id="17" name="Shape 17"/>
          <p:cNvSpPr txBox="1">
            <a:spLocks noGrp="1"/>
          </p:cNvSpPr>
          <p:nvPr>
            <p:ph type="subTitle" idx="1"/>
          </p:nvPr>
        </p:nvSpPr>
        <p:spPr>
          <a:xfrm>
            <a:off x="598087" y="2715911"/>
            <a:ext cx="8222100" cy="432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Roboto"/>
              <a:buNone/>
              <a:defRPr sz="2100" b="0" i="0" u="none" strike="noStrike" cap="none">
                <a:solidFill>
                  <a:srgbClr val="24457C"/>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2pPr>
            <a:lvl3pPr marL="914400" marR="0" lvl="2"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3pPr>
            <a:lvl4pPr marL="1371600" marR="0" lvl="3"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4pPr>
            <a:lvl5pPr marL="1828800" marR="0" lvl="4"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5pPr>
            <a:lvl6pPr marL="2286000" marR="0" lvl="5"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6pPr>
            <a:lvl7pPr marL="2743200" marR="0" lvl="6"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7pPr>
            <a:lvl8pPr marL="3200400" marR="0" lvl="7"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8pPr>
            <a:lvl9pPr marL="3657600" marR="0" lvl="8"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9pPr>
          </a:lstStyle>
          <a:p>
            <a:endParaRPr dirty="0"/>
          </a:p>
        </p:txBody>
      </p:sp>
      <p:sp>
        <p:nvSpPr>
          <p:cNvPr id="18" name="Shape 18"/>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 xmlns:a16="http://schemas.microsoft.com/office/drawing/2014/main" id="{9D7BEBB1-3E59-443C-A872-35FA849677AC}"/>
              </a:ext>
            </a:extLst>
          </p:cNvPr>
          <p:cNvSpPr txBox="1"/>
          <p:nvPr userDrawn="1"/>
        </p:nvSpPr>
        <p:spPr>
          <a:xfrm>
            <a:off x="285345" y="4651189"/>
            <a:ext cx="693907" cy="307777"/>
          </a:xfrm>
          <a:prstGeom prst="rect">
            <a:avLst/>
          </a:prstGeom>
          <a:noFill/>
        </p:spPr>
        <p:txBody>
          <a:bodyPr wrap="square" rtlCol="0">
            <a:spAutoFit/>
          </a:bodyPr>
          <a:lstStyle/>
          <a:p>
            <a:r>
              <a:rPr lang="en-US" dirty="0" smtClean="0">
                <a:solidFill>
                  <a:srgbClr val="24457C"/>
                </a:solidFill>
              </a:rPr>
              <a:t>V2.0</a:t>
            </a:r>
            <a:endParaRPr lang="en-US" dirty="0">
              <a:solidFill>
                <a:srgbClr val="24457C"/>
              </a:solidFill>
            </a:endParaRPr>
          </a:p>
        </p:txBody>
      </p:sp>
      <p:pic>
        <p:nvPicPr>
          <p:cNvPr id="19" name="Picture 2" descr="https://gbaglobal.org/gba-marcom/logos/blue_logo/GBA-logo_blue_02.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73" y="172365"/>
            <a:ext cx="3440098" cy="1222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6" name="Shape 26"/>
          <p:cNvSpPr txBox="1">
            <a:spLocks noGrp="1"/>
          </p:cNvSpPr>
          <p:nvPr>
            <p:ph type="title"/>
          </p:nvPr>
        </p:nvSpPr>
        <p:spPr>
          <a:xfrm>
            <a:off x="311701" y="410000"/>
            <a:ext cx="6582586" cy="607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a:buNone/>
              <a:defRPr sz="3000" b="0" i="0" u="none" strike="noStrike" cap="none">
                <a:solidFill>
                  <a:schemeClr val="dk1"/>
                </a:solidFill>
                <a:latin typeface="Roboto"/>
                <a:ea typeface="Roboto"/>
                <a:cs typeface="Roboto"/>
                <a:sym typeface="Roboto"/>
              </a:defRPr>
            </a:lvl1pPr>
            <a:lvl2pPr lvl="1" indent="0">
              <a:spcBef>
                <a:spcPts val="0"/>
              </a:spcBef>
              <a:buClr>
                <a:schemeClr val="dk1"/>
              </a:buClr>
              <a:buFont typeface="Roboto"/>
              <a:buNone/>
              <a:defRPr sz="3000">
                <a:solidFill>
                  <a:schemeClr val="dk1"/>
                </a:solidFill>
                <a:latin typeface="Roboto"/>
                <a:ea typeface="Roboto"/>
                <a:cs typeface="Roboto"/>
                <a:sym typeface="Roboto"/>
              </a:defRPr>
            </a:lvl2pPr>
            <a:lvl3pPr lvl="2" indent="0">
              <a:spcBef>
                <a:spcPts val="0"/>
              </a:spcBef>
              <a:buClr>
                <a:schemeClr val="dk1"/>
              </a:buClr>
              <a:buFont typeface="Roboto"/>
              <a:buNone/>
              <a:defRPr sz="3000">
                <a:solidFill>
                  <a:schemeClr val="dk1"/>
                </a:solidFill>
                <a:latin typeface="Roboto"/>
                <a:ea typeface="Roboto"/>
                <a:cs typeface="Roboto"/>
                <a:sym typeface="Roboto"/>
              </a:defRPr>
            </a:lvl3pPr>
            <a:lvl4pPr lvl="3" indent="0">
              <a:spcBef>
                <a:spcPts val="0"/>
              </a:spcBef>
              <a:buClr>
                <a:schemeClr val="dk1"/>
              </a:buClr>
              <a:buFont typeface="Roboto"/>
              <a:buNone/>
              <a:defRPr sz="3000">
                <a:solidFill>
                  <a:schemeClr val="dk1"/>
                </a:solidFill>
                <a:latin typeface="Roboto"/>
                <a:ea typeface="Roboto"/>
                <a:cs typeface="Roboto"/>
                <a:sym typeface="Roboto"/>
              </a:defRPr>
            </a:lvl4pPr>
            <a:lvl5pPr lvl="4" indent="0">
              <a:spcBef>
                <a:spcPts val="0"/>
              </a:spcBef>
              <a:buClr>
                <a:schemeClr val="dk1"/>
              </a:buClr>
              <a:buFont typeface="Roboto"/>
              <a:buNone/>
              <a:defRPr sz="3000">
                <a:solidFill>
                  <a:schemeClr val="dk1"/>
                </a:solidFill>
                <a:latin typeface="Roboto"/>
                <a:ea typeface="Roboto"/>
                <a:cs typeface="Roboto"/>
                <a:sym typeface="Roboto"/>
              </a:defRPr>
            </a:lvl5pPr>
            <a:lvl6pPr lvl="5" indent="0">
              <a:spcBef>
                <a:spcPts val="0"/>
              </a:spcBef>
              <a:buClr>
                <a:schemeClr val="dk1"/>
              </a:buClr>
              <a:buFont typeface="Roboto"/>
              <a:buNone/>
              <a:defRPr sz="3000">
                <a:solidFill>
                  <a:schemeClr val="dk1"/>
                </a:solidFill>
                <a:latin typeface="Roboto"/>
                <a:ea typeface="Roboto"/>
                <a:cs typeface="Roboto"/>
                <a:sym typeface="Roboto"/>
              </a:defRPr>
            </a:lvl6pPr>
            <a:lvl7pPr lvl="6" indent="0">
              <a:spcBef>
                <a:spcPts val="0"/>
              </a:spcBef>
              <a:buClr>
                <a:schemeClr val="dk1"/>
              </a:buClr>
              <a:buFont typeface="Roboto"/>
              <a:buNone/>
              <a:defRPr sz="3000">
                <a:solidFill>
                  <a:schemeClr val="dk1"/>
                </a:solidFill>
                <a:latin typeface="Roboto"/>
                <a:ea typeface="Roboto"/>
                <a:cs typeface="Roboto"/>
                <a:sym typeface="Roboto"/>
              </a:defRPr>
            </a:lvl7pPr>
            <a:lvl8pPr lvl="7" indent="0">
              <a:spcBef>
                <a:spcPts val="0"/>
              </a:spcBef>
              <a:buClr>
                <a:schemeClr val="dk1"/>
              </a:buClr>
              <a:buFont typeface="Roboto"/>
              <a:buNone/>
              <a:defRPr sz="3000">
                <a:solidFill>
                  <a:schemeClr val="dk1"/>
                </a:solidFill>
                <a:latin typeface="Roboto"/>
                <a:ea typeface="Roboto"/>
                <a:cs typeface="Roboto"/>
                <a:sym typeface="Roboto"/>
              </a:defRPr>
            </a:lvl8pPr>
            <a:lvl9pPr lvl="8" indent="0">
              <a:spcBef>
                <a:spcPts val="0"/>
              </a:spcBef>
              <a:buClr>
                <a:schemeClr val="dk1"/>
              </a:buClr>
              <a:buFont typeface="Roboto"/>
              <a:buNone/>
              <a:defRPr sz="3000">
                <a:solidFill>
                  <a:schemeClr val="dk1"/>
                </a:solidFill>
                <a:latin typeface="Roboto"/>
                <a:ea typeface="Roboto"/>
                <a:cs typeface="Roboto"/>
                <a:sym typeface="Roboto"/>
              </a:defRPr>
            </a:lvl9pPr>
          </a:lstStyle>
          <a:p>
            <a:endParaRPr dirty="0"/>
          </a:p>
        </p:txBody>
      </p:sp>
      <p:sp>
        <p:nvSpPr>
          <p:cNvPr id="27" name="Shape 27"/>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Roboto"/>
              <a:buNone/>
              <a:defRPr sz="18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9pPr>
          </a:lstStyle>
          <a:p>
            <a:endParaRPr/>
          </a:p>
        </p:txBody>
      </p:sp>
      <p:sp>
        <p:nvSpPr>
          <p:cNvPr id="28" name="Shape 28"/>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11700" y="555600"/>
            <a:ext cx="2807999" cy="755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a:buNone/>
              <a:defRPr sz="2400" b="0" i="0" u="none" strike="noStrike" cap="none">
                <a:solidFill>
                  <a:schemeClr val="dk1"/>
                </a:solidFill>
                <a:latin typeface="Roboto"/>
                <a:ea typeface="Roboto"/>
                <a:cs typeface="Roboto"/>
                <a:sym typeface="Roboto"/>
              </a:defRPr>
            </a:lvl1pPr>
            <a:lvl2pPr lvl="1" indent="0">
              <a:spcBef>
                <a:spcPts val="0"/>
              </a:spcBef>
              <a:buClr>
                <a:schemeClr val="dk1"/>
              </a:buClr>
              <a:buFont typeface="Roboto"/>
              <a:buNone/>
              <a:defRPr sz="2400">
                <a:solidFill>
                  <a:schemeClr val="dk1"/>
                </a:solidFill>
                <a:latin typeface="Roboto"/>
                <a:ea typeface="Roboto"/>
                <a:cs typeface="Roboto"/>
                <a:sym typeface="Roboto"/>
              </a:defRPr>
            </a:lvl2pPr>
            <a:lvl3pPr lvl="2" indent="0">
              <a:spcBef>
                <a:spcPts val="0"/>
              </a:spcBef>
              <a:buClr>
                <a:schemeClr val="dk1"/>
              </a:buClr>
              <a:buFont typeface="Roboto"/>
              <a:buNone/>
              <a:defRPr sz="2400">
                <a:solidFill>
                  <a:schemeClr val="dk1"/>
                </a:solidFill>
                <a:latin typeface="Roboto"/>
                <a:ea typeface="Roboto"/>
                <a:cs typeface="Roboto"/>
                <a:sym typeface="Roboto"/>
              </a:defRPr>
            </a:lvl3pPr>
            <a:lvl4pPr lvl="3" indent="0">
              <a:spcBef>
                <a:spcPts val="0"/>
              </a:spcBef>
              <a:buClr>
                <a:schemeClr val="dk1"/>
              </a:buClr>
              <a:buFont typeface="Roboto"/>
              <a:buNone/>
              <a:defRPr sz="2400">
                <a:solidFill>
                  <a:schemeClr val="dk1"/>
                </a:solidFill>
                <a:latin typeface="Roboto"/>
                <a:ea typeface="Roboto"/>
                <a:cs typeface="Roboto"/>
                <a:sym typeface="Roboto"/>
              </a:defRPr>
            </a:lvl4pPr>
            <a:lvl5pPr lvl="4" indent="0">
              <a:spcBef>
                <a:spcPts val="0"/>
              </a:spcBef>
              <a:buClr>
                <a:schemeClr val="dk1"/>
              </a:buClr>
              <a:buFont typeface="Roboto"/>
              <a:buNone/>
              <a:defRPr sz="2400">
                <a:solidFill>
                  <a:schemeClr val="dk1"/>
                </a:solidFill>
                <a:latin typeface="Roboto"/>
                <a:ea typeface="Roboto"/>
                <a:cs typeface="Roboto"/>
                <a:sym typeface="Roboto"/>
              </a:defRPr>
            </a:lvl5pPr>
            <a:lvl6pPr lvl="5" indent="0">
              <a:spcBef>
                <a:spcPts val="0"/>
              </a:spcBef>
              <a:buClr>
                <a:schemeClr val="dk1"/>
              </a:buClr>
              <a:buFont typeface="Roboto"/>
              <a:buNone/>
              <a:defRPr sz="2400">
                <a:solidFill>
                  <a:schemeClr val="dk1"/>
                </a:solidFill>
                <a:latin typeface="Roboto"/>
                <a:ea typeface="Roboto"/>
                <a:cs typeface="Roboto"/>
                <a:sym typeface="Roboto"/>
              </a:defRPr>
            </a:lvl6pPr>
            <a:lvl7pPr lvl="6" indent="0">
              <a:spcBef>
                <a:spcPts val="0"/>
              </a:spcBef>
              <a:buClr>
                <a:schemeClr val="dk1"/>
              </a:buClr>
              <a:buFont typeface="Roboto"/>
              <a:buNone/>
              <a:defRPr sz="2400">
                <a:solidFill>
                  <a:schemeClr val="dk1"/>
                </a:solidFill>
                <a:latin typeface="Roboto"/>
                <a:ea typeface="Roboto"/>
                <a:cs typeface="Roboto"/>
                <a:sym typeface="Roboto"/>
              </a:defRPr>
            </a:lvl7pPr>
            <a:lvl8pPr lvl="7" indent="0">
              <a:spcBef>
                <a:spcPts val="0"/>
              </a:spcBef>
              <a:buClr>
                <a:schemeClr val="dk1"/>
              </a:buClr>
              <a:buFont typeface="Roboto"/>
              <a:buNone/>
              <a:defRPr sz="2400">
                <a:solidFill>
                  <a:schemeClr val="dk1"/>
                </a:solidFill>
                <a:latin typeface="Roboto"/>
                <a:ea typeface="Roboto"/>
                <a:cs typeface="Roboto"/>
                <a:sym typeface="Roboto"/>
              </a:defRPr>
            </a:lvl8pPr>
            <a:lvl9pPr lvl="8" indent="0">
              <a:spcBef>
                <a:spcPts val="0"/>
              </a:spcBef>
              <a:buClr>
                <a:schemeClr val="dk1"/>
              </a:buClr>
              <a:buFont typeface="Roboto"/>
              <a:buNone/>
              <a:defRPr sz="2400">
                <a:solidFill>
                  <a:schemeClr val="dk1"/>
                </a:solidFill>
                <a:latin typeface="Roboto"/>
                <a:ea typeface="Roboto"/>
                <a:cs typeface="Roboto"/>
                <a:sym typeface="Roboto"/>
              </a:defRPr>
            </a:lvl9pPr>
          </a:lstStyle>
          <a:p>
            <a:endParaRPr/>
          </a:p>
        </p:txBody>
      </p:sp>
      <p:sp>
        <p:nvSpPr>
          <p:cNvPr id="53" name="Shape 53"/>
          <p:cNvSpPr txBox="1">
            <a:spLocks noGrp="1"/>
          </p:cNvSpPr>
          <p:nvPr>
            <p:ph type="body" idx="1"/>
          </p:nvPr>
        </p:nvSpPr>
        <p:spPr>
          <a:xfrm>
            <a:off x="311700" y="1465804"/>
            <a:ext cx="2807999" cy="3103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200" b="0" i="0" u="none" strike="noStrike" cap="none">
                <a:solidFill>
                  <a:schemeClr val="dk2"/>
                </a:solidFill>
                <a:latin typeface="Roboto"/>
                <a:ea typeface="Roboto"/>
                <a:cs typeface="Roboto"/>
                <a:sym typeface="Roboto"/>
              </a:defRPr>
            </a:lvl9pPr>
          </a:lstStyle>
          <a:p>
            <a:endParaRPr/>
          </a:p>
        </p:txBody>
      </p:sp>
      <p:sp>
        <p:nvSpPr>
          <p:cNvPr id="54" name="Shape 54"/>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fld id="{00000000-1234-1234-1234-123412341234}" type="slidenum">
              <a:rPr lang="en" sz="1400" b="0" i="0" u="none" strike="noStrike" cap="none">
                <a:solidFill>
                  <a:schemeClr val="dk2"/>
                </a:solidFill>
                <a:latin typeface="Arial"/>
                <a:ea typeface="Arial"/>
                <a:cs typeface="Arial"/>
                <a:sym typeface="Arial"/>
              </a:rPr>
              <a:t>‹#›</a:t>
            </a:fld>
            <a:endParaRPr lang="en" sz="1400" b="0" i="0" u="none" strike="noStrike" cap="none" dirty="0">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6098378" y="3"/>
            <a:ext cx="3045625" cy="2030571"/>
            <a:chOff x="6098378" y="3"/>
            <a:chExt cx="3045625" cy="2030571"/>
          </a:xfrm>
        </p:grpSpPr>
        <p:sp>
          <p:nvSpPr>
            <p:cNvPr id="57" name="Shape 57"/>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flipH="1">
              <a:off x="7113463" y="3"/>
              <a:ext cx="1015200" cy="1015200"/>
            </a:xfrm>
            <a:prstGeom prst="rtTriangle">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rot="10800000" flipH="1">
              <a:off x="7113588" y="105"/>
              <a:ext cx="1015200" cy="1015200"/>
            </a:xfrm>
            <a:prstGeom prst="rtTriangle">
              <a:avLst/>
            </a:prstGeom>
            <a:solidFill>
              <a:schemeClr val="accent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p:nvPr/>
          </p:nvSpPr>
          <p:spPr>
            <a:xfrm rot="10800000">
              <a:off x="6098378" y="95"/>
              <a:ext cx="1015200" cy="1015200"/>
            </a:xfrm>
            <a:prstGeom prst="rtTriangle">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 name="Shape 61"/>
            <p:cNvSpPr/>
            <p:nvPr/>
          </p:nvSpPr>
          <p:spPr>
            <a:xfrm rot="10800000">
              <a:off x="8128789" y="1015374"/>
              <a:ext cx="1015200" cy="1015200"/>
            </a:xfrm>
            <a:prstGeom prst="rtTriangle">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62" name="Shape 62"/>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48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4800">
                <a:solidFill>
                  <a:schemeClr val="lt1"/>
                </a:solidFill>
                <a:latin typeface="Roboto"/>
                <a:ea typeface="Roboto"/>
                <a:cs typeface="Roboto"/>
                <a:sym typeface="Roboto"/>
              </a:defRPr>
            </a:lvl2pPr>
            <a:lvl3pPr lvl="2" indent="0">
              <a:spcBef>
                <a:spcPts val="0"/>
              </a:spcBef>
              <a:buClr>
                <a:schemeClr val="lt1"/>
              </a:buClr>
              <a:buFont typeface="Roboto"/>
              <a:buNone/>
              <a:defRPr sz="4800">
                <a:solidFill>
                  <a:schemeClr val="lt1"/>
                </a:solidFill>
                <a:latin typeface="Roboto"/>
                <a:ea typeface="Roboto"/>
                <a:cs typeface="Roboto"/>
                <a:sym typeface="Roboto"/>
              </a:defRPr>
            </a:lvl3pPr>
            <a:lvl4pPr lvl="3" indent="0">
              <a:spcBef>
                <a:spcPts val="0"/>
              </a:spcBef>
              <a:buClr>
                <a:schemeClr val="lt1"/>
              </a:buClr>
              <a:buFont typeface="Roboto"/>
              <a:buNone/>
              <a:defRPr sz="4800">
                <a:solidFill>
                  <a:schemeClr val="lt1"/>
                </a:solidFill>
                <a:latin typeface="Roboto"/>
                <a:ea typeface="Roboto"/>
                <a:cs typeface="Roboto"/>
                <a:sym typeface="Roboto"/>
              </a:defRPr>
            </a:lvl4pPr>
            <a:lvl5pPr lvl="4" indent="0">
              <a:spcBef>
                <a:spcPts val="0"/>
              </a:spcBef>
              <a:buClr>
                <a:schemeClr val="lt1"/>
              </a:buClr>
              <a:buFont typeface="Roboto"/>
              <a:buNone/>
              <a:defRPr sz="4800">
                <a:solidFill>
                  <a:schemeClr val="lt1"/>
                </a:solidFill>
                <a:latin typeface="Roboto"/>
                <a:ea typeface="Roboto"/>
                <a:cs typeface="Roboto"/>
                <a:sym typeface="Roboto"/>
              </a:defRPr>
            </a:lvl5pPr>
            <a:lvl6pPr lvl="5" indent="0">
              <a:spcBef>
                <a:spcPts val="0"/>
              </a:spcBef>
              <a:buClr>
                <a:schemeClr val="lt1"/>
              </a:buClr>
              <a:buFont typeface="Roboto"/>
              <a:buNone/>
              <a:defRPr sz="4800">
                <a:solidFill>
                  <a:schemeClr val="lt1"/>
                </a:solidFill>
                <a:latin typeface="Roboto"/>
                <a:ea typeface="Roboto"/>
                <a:cs typeface="Roboto"/>
                <a:sym typeface="Roboto"/>
              </a:defRPr>
            </a:lvl6pPr>
            <a:lvl7pPr lvl="6" indent="0">
              <a:spcBef>
                <a:spcPts val="0"/>
              </a:spcBef>
              <a:buClr>
                <a:schemeClr val="lt1"/>
              </a:buClr>
              <a:buFont typeface="Roboto"/>
              <a:buNone/>
              <a:defRPr sz="4800">
                <a:solidFill>
                  <a:schemeClr val="lt1"/>
                </a:solidFill>
                <a:latin typeface="Roboto"/>
                <a:ea typeface="Roboto"/>
                <a:cs typeface="Roboto"/>
                <a:sym typeface="Roboto"/>
              </a:defRPr>
            </a:lvl7pPr>
            <a:lvl8pPr lvl="7" indent="0">
              <a:spcBef>
                <a:spcPts val="0"/>
              </a:spcBef>
              <a:buClr>
                <a:schemeClr val="lt1"/>
              </a:buClr>
              <a:buFont typeface="Roboto"/>
              <a:buNone/>
              <a:defRPr sz="4800">
                <a:solidFill>
                  <a:schemeClr val="lt1"/>
                </a:solidFill>
                <a:latin typeface="Roboto"/>
                <a:ea typeface="Roboto"/>
                <a:cs typeface="Roboto"/>
                <a:sym typeface="Roboto"/>
              </a:defRPr>
            </a:lvl8pPr>
            <a:lvl9pPr lvl="8" indent="0">
              <a:spcBef>
                <a:spcPts val="0"/>
              </a:spcBef>
              <a:buClr>
                <a:schemeClr val="lt1"/>
              </a:buClr>
              <a:buFont typeface="Roboto"/>
              <a:buNone/>
              <a:defRPr sz="4800">
                <a:solidFill>
                  <a:schemeClr val="lt1"/>
                </a:solidFill>
                <a:latin typeface="Roboto"/>
                <a:ea typeface="Roboto"/>
                <a:cs typeface="Roboto"/>
                <a:sym typeface="Roboto"/>
              </a:defRPr>
            </a:lvl9pPr>
          </a:lstStyle>
          <a:p>
            <a:endParaRPr/>
          </a:p>
        </p:txBody>
      </p:sp>
      <p:sp>
        <p:nvSpPr>
          <p:cNvPr id="63" name="Shape 63"/>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4"/>
        <p:cNvGrpSpPr/>
        <p:nvPr/>
      </p:nvGrpSpPr>
      <p:grpSpPr>
        <a:xfrm>
          <a:off x="0" y="0"/>
          <a:ext cx="0" cy="0"/>
          <a:chOff x="0" y="0"/>
          <a:chExt cx="0" cy="0"/>
        </a:xfrm>
      </p:grpSpPr>
      <p:sp>
        <p:nvSpPr>
          <p:cNvPr id="65" name="Shape 65"/>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66" name="Shape 66"/>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7" name="Shape 67"/>
          <p:cNvSpPr txBox="1">
            <a:spLocks noGrp="1"/>
          </p:cNvSpPr>
          <p:nvPr>
            <p:ph type="title"/>
          </p:nvPr>
        </p:nvSpPr>
        <p:spPr>
          <a:xfrm>
            <a:off x="265500" y="1151100"/>
            <a:ext cx="4045199" cy="15644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a:buNone/>
              <a:defRPr sz="4200" b="0" i="0" u="none" strike="noStrike" cap="none">
                <a:solidFill>
                  <a:schemeClr val="dk1"/>
                </a:solidFill>
                <a:latin typeface="Roboto"/>
                <a:ea typeface="Roboto"/>
                <a:cs typeface="Roboto"/>
                <a:sym typeface="Roboto"/>
              </a:defRPr>
            </a:lvl1pPr>
            <a:lvl2pPr lvl="1" indent="0" algn="ctr">
              <a:spcBef>
                <a:spcPts val="0"/>
              </a:spcBef>
              <a:buClr>
                <a:schemeClr val="dk1"/>
              </a:buClr>
              <a:buFont typeface="Roboto"/>
              <a:buNone/>
              <a:defRPr sz="4200">
                <a:solidFill>
                  <a:schemeClr val="dk1"/>
                </a:solidFill>
                <a:latin typeface="Roboto"/>
                <a:ea typeface="Roboto"/>
                <a:cs typeface="Roboto"/>
                <a:sym typeface="Roboto"/>
              </a:defRPr>
            </a:lvl2pPr>
            <a:lvl3pPr lvl="2" indent="0" algn="ctr">
              <a:spcBef>
                <a:spcPts val="0"/>
              </a:spcBef>
              <a:buClr>
                <a:schemeClr val="dk1"/>
              </a:buClr>
              <a:buFont typeface="Roboto"/>
              <a:buNone/>
              <a:defRPr sz="4200">
                <a:solidFill>
                  <a:schemeClr val="dk1"/>
                </a:solidFill>
                <a:latin typeface="Roboto"/>
                <a:ea typeface="Roboto"/>
                <a:cs typeface="Roboto"/>
                <a:sym typeface="Roboto"/>
              </a:defRPr>
            </a:lvl3pPr>
            <a:lvl4pPr lvl="3" indent="0" algn="ctr">
              <a:spcBef>
                <a:spcPts val="0"/>
              </a:spcBef>
              <a:buClr>
                <a:schemeClr val="dk1"/>
              </a:buClr>
              <a:buFont typeface="Roboto"/>
              <a:buNone/>
              <a:defRPr sz="4200">
                <a:solidFill>
                  <a:schemeClr val="dk1"/>
                </a:solidFill>
                <a:latin typeface="Roboto"/>
                <a:ea typeface="Roboto"/>
                <a:cs typeface="Roboto"/>
                <a:sym typeface="Roboto"/>
              </a:defRPr>
            </a:lvl4pPr>
            <a:lvl5pPr lvl="4" indent="0" algn="ctr">
              <a:spcBef>
                <a:spcPts val="0"/>
              </a:spcBef>
              <a:buClr>
                <a:schemeClr val="dk1"/>
              </a:buClr>
              <a:buFont typeface="Roboto"/>
              <a:buNone/>
              <a:defRPr sz="4200">
                <a:solidFill>
                  <a:schemeClr val="dk1"/>
                </a:solidFill>
                <a:latin typeface="Roboto"/>
                <a:ea typeface="Roboto"/>
                <a:cs typeface="Roboto"/>
                <a:sym typeface="Roboto"/>
              </a:defRPr>
            </a:lvl5pPr>
            <a:lvl6pPr lvl="5" indent="0" algn="ctr">
              <a:spcBef>
                <a:spcPts val="0"/>
              </a:spcBef>
              <a:buClr>
                <a:schemeClr val="dk1"/>
              </a:buClr>
              <a:buFont typeface="Roboto"/>
              <a:buNone/>
              <a:defRPr sz="4200">
                <a:solidFill>
                  <a:schemeClr val="dk1"/>
                </a:solidFill>
                <a:latin typeface="Roboto"/>
                <a:ea typeface="Roboto"/>
                <a:cs typeface="Roboto"/>
                <a:sym typeface="Roboto"/>
              </a:defRPr>
            </a:lvl6pPr>
            <a:lvl7pPr lvl="6" indent="0" algn="ctr">
              <a:spcBef>
                <a:spcPts val="0"/>
              </a:spcBef>
              <a:buClr>
                <a:schemeClr val="dk1"/>
              </a:buClr>
              <a:buFont typeface="Roboto"/>
              <a:buNone/>
              <a:defRPr sz="4200">
                <a:solidFill>
                  <a:schemeClr val="dk1"/>
                </a:solidFill>
                <a:latin typeface="Roboto"/>
                <a:ea typeface="Roboto"/>
                <a:cs typeface="Roboto"/>
                <a:sym typeface="Roboto"/>
              </a:defRPr>
            </a:lvl7pPr>
            <a:lvl8pPr lvl="7" indent="0" algn="ctr">
              <a:spcBef>
                <a:spcPts val="0"/>
              </a:spcBef>
              <a:buClr>
                <a:schemeClr val="dk1"/>
              </a:buClr>
              <a:buFont typeface="Roboto"/>
              <a:buNone/>
              <a:defRPr sz="4200">
                <a:solidFill>
                  <a:schemeClr val="dk1"/>
                </a:solidFill>
                <a:latin typeface="Roboto"/>
                <a:ea typeface="Roboto"/>
                <a:cs typeface="Roboto"/>
                <a:sym typeface="Roboto"/>
              </a:defRPr>
            </a:lvl8pPr>
            <a:lvl9pPr lvl="8" indent="0" algn="ctr">
              <a:spcBef>
                <a:spcPts val="0"/>
              </a:spcBef>
              <a:buClr>
                <a:schemeClr val="dk1"/>
              </a:buClr>
              <a:buFont typeface="Roboto"/>
              <a:buNone/>
              <a:defRPr sz="4200">
                <a:solidFill>
                  <a:schemeClr val="dk1"/>
                </a:solidFill>
                <a:latin typeface="Roboto"/>
                <a:ea typeface="Roboto"/>
                <a:cs typeface="Roboto"/>
                <a:sym typeface="Roboto"/>
              </a:defRPr>
            </a:lvl9pPr>
          </a:lstStyle>
          <a:p>
            <a:endParaRPr/>
          </a:p>
        </p:txBody>
      </p:sp>
      <p:sp>
        <p:nvSpPr>
          <p:cNvPr id="68" name="Shape 68"/>
          <p:cNvSpPr txBox="1">
            <a:spLocks noGrp="1"/>
          </p:cNvSpPr>
          <p:nvPr>
            <p:ph type="subTitle" idx="1"/>
          </p:nvPr>
        </p:nvSpPr>
        <p:spPr>
          <a:xfrm>
            <a:off x="265500" y="2769000"/>
            <a:ext cx="4045199" cy="12692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9pPr>
          </a:lstStyle>
          <a:p>
            <a:endParaRPr/>
          </a:p>
        </p:txBody>
      </p:sp>
      <p:sp>
        <p:nvSpPr>
          <p:cNvPr id="69" name="Shape 69"/>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Roboto"/>
              <a:buNone/>
              <a:defRPr sz="1800" b="0" i="0" u="none" strike="noStrike" cap="none">
                <a:solidFill>
                  <a:schemeClr val="lt1"/>
                </a:solidFill>
                <a:latin typeface="Roboto"/>
                <a:ea typeface="Roboto"/>
                <a:cs typeface="Roboto"/>
                <a:sym typeface="Roboto"/>
              </a:defRPr>
            </a:lvl1pPr>
            <a:lvl2pPr marL="457200" marR="0" lvl="1"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2pPr>
            <a:lvl3pPr marL="914400" marR="0" lvl="2"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3pPr>
            <a:lvl4pPr marL="1371600" marR="0" lvl="3"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4pPr>
            <a:lvl5pPr marL="1828800" marR="0" lvl="4"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5pPr>
            <a:lvl6pPr marL="2286000" marR="0" lvl="5"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6pPr>
            <a:lvl7pPr marL="2743200" marR="0" lvl="6"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7pPr>
            <a:lvl8pPr marL="3200400" marR="0" lvl="7"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8pPr>
            <a:lvl9pPr marL="3657600" marR="0" lvl="8"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9pPr>
          </a:lstStyle>
          <a:p>
            <a:endParaRPr/>
          </a:p>
        </p:txBody>
      </p:sp>
      <p:sp>
        <p:nvSpPr>
          <p:cNvPr id="70" name="Shape 70"/>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319500" y="423057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Roboto"/>
              <a:buNone/>
              <a:defRPr sz="18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9pPr>
          </a:lstStyle>
          <a:p>
            <a:endParaRPr/>
          </a:p>
        </p:txBody>
      </p:sp>
      <p:sp>
        <p:nvSpPr>
          <p:cNvPr id="73" name="Shape 73"/>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fld id="{00000000-1234-1234-1234-123412341234}" type="slidenum">
              <a:rPr lang="en" sz="1400" b="0" i="0" u="none" strike="noStrike" cap="none">
                <a:solidFill>
                  <a:schemeClr val="dk2"/>
                </a:solidFill>
                <a:latin typeface="Arial"/>
                <a:ea typeface="Arial"/>
                <a:cs typeface="Arial"/>
                <a:sym typeface="Arial"/>
              </a:rPr>
              <a:t>‹#›</a:t>
            </a:fld>
            <a:endParaRPr lang="en" sz="1400" b="0" i="0" u="none" strike="noStrike" cap="none" dirty="0">
              <a:solidFill>
                <a:schemeClr val="dk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1570"/>
            <a:ext cx="8280000" cy="3510000"/>
          </a:xfrm>
        </p:spPr>
        <p:txBody>
          <a:bodyPr/>
          <a:lstStyle>
            <a:lvl1pPr>
              <a:defRPr>
                <a:solidFill>
                  <a:srgbClr val="095AA6"/>
                </a:solidFill>
                <a:latin typeface="Arial" pitchFamily="34" charset="0"/>
                <a:cs typeface="Arial" pitchFamily="34" charset="0"/>
              </a:defRPr>
            </a:lvl1pPr>
            <a:lvl2pPr>
              <a:defRPr>
                <a:solidFill>
                  <a:srgbClr val="095AA6"/>
                </a:solidFill>
                <a:latin typeface="Arial" pitchFamily="34" charset="0"/>
                <a:cs typeface="Arial" pitchFamily="34" charset="0"/>
              </a:defRPr>
            </a:lvl2pPr>
            <a:lvl3pPr>
              <a:defRPr>
                <a:solidFill>
                  <a:srgbClr val="095AA6"/>
                </a:solidFill>
                <a:latin typeface="Arial" pitchFamily="34" charset="0"/>
                <a:cs typeface="Arial" pitchFamily="34" charset="0"/>
              </a:defRPr>
            </a:lvl3pPr>
            <a:lvl4pPr>
              <a:defRPr>
                <a:solidFill>
                  <a:srgbClr val="095AA6"/>
                </a:solidFill>
                <a:latin typeface="Arial" pitchFamily="34" charset="0"/>
                <a:cs typeface="Arial" pitchFamily="34" charset="0"/>
              </a:defRPr>
            </a:lvl4pPr>
            <a:lvl5pPr>
              <a:defRPr>
                <a:solidFill>
                  <a:srgbClr val="095AA6"/>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0549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1" y="410000"/>
            <a:ext cx="6611758" cy="607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a:buNone/>
              <a:defRPr sz="3000" b="0" i="0" u="none" strike="noStrike" cap="none">
                <a:solidFill>
                  <a:schemeClr val="dk1"/>
                </a:solidFill>
                <a:latin typeface="Roboto"/>
                <a:ea typeface="Roboto"/>
                <a:cs typeface="Roboto"/>
                <a:sym typeface="Roboto"/>
              </a:defRPr>
            </a:lvl1pPr>
            <a:lvl2pPr lvl="1" indent="0">
              <a:spcBef>
                <a:spcPts val="0"/>
              </a:spcBef>
              <a:buClr>
                <a:schemeClr val="dk1"/>
              </a:buClr>
              <a:buFont typeface="Roboto"/>
              <a:buNone/>
              <a:defRPr sz="3000">
                <a:solidFill>
                  <a:schemeClr val="dk1"/>
                </a:solidFill>
                <a:latin typeface="Roboto"/>
                <a:ea typeface="Roboto"/>
                <a:cs typeface="Roboto"/>
                <a:sym typeface="Roboto"/>
              </a:defRPr>
            </a:lvl2pPr>
            <a:lvl3pPr lvl="2" indent="0">
              <a:spcBef>
                <a:spcPts val="0"/>
              </a:spcBef>
              <a:buClr>
                <a:schemeClr val="dk1"/>
              </a:buClr>
              <a:buFont typeface="Roboto"/>
              <a:buNone/>
              <a:defRPr sz="3000">
                <a:solidFill>
                  <a:schemeClr val="dk1"/>
                </a:solidFill>
                <a:latin typeface="Roboto"/>
                <a:ea typeface="Roboto"/>
                <a:cs typeface="Roboto"/>
                <a:sym typeface="Roboto"/>
              </a:defRPr>
            </a:lvl3pPr>
            <a:lvl4pPr lvl="3" indent="0">
              <a:spcBef>
                <a:spcPts val="0"/>
              </a:spcBef>
              <a:buClr>
                <a:schemeClr val="dk1"/>
              </a:buClr>
              <a:buFont typeface="Roboto"/>
              <a:buNone/>
              <a:defRPr sz="3000">
                <a:solidFill>
                  <a:schemeClr val="dk1"/>
                </a:solidFill>
                <a:latin typeface="Roboto"/>
                <a:ea typeface="Roboto"/>
                <a:cs typeface="Roboto"/>
                <a:sym typeface="Roboto"/>
              </a:defRPr>
            </a:lvl4pPr>
            <a:lvl5pPr lvl="4" indent="0">
              <a:spcBef>
                <a:spcPts val="0"/>
              </a:spcBef>
              <a:buClr>
                <a:schemeClr val="dk1"/>
              </a:buClr>
              <a:buFont typeface="Roboto"/>
              <a:buNone/>
              <a:defRPr sz="3000">
                <a:solidFill>
                  <a:schemeClr val="dk1"/>
                </a:solidFill>
                <a:latin typeface="Roboto"/>
                <a:ea typeface="Roboto"/>
                <a:cs typeface="Roboto"/>
                <a:sym typeface="Roboto"/>
              </a:defRPr>
            </a:lvl5pPr>
            <a:lvl6pPr lvl="5" indent="0">
              <a:spcBef>
                <a:spcPts val="0"/>
              </a:spcBef>
              <a:buClr>
                <a:schemeClr val="dk1"/>
              </a:buClr>
              <a:buFont typeface="Roboto"/>
              <a:buNone/>
              <a:defRPr sz="3000">
                <a:solidFill>
                  <a:schemeClr val="dk1"/>
                </a:solidFill>
                <a:latin typeface="Roboto"/>
                <a:ea typeface="Roboto"/>
                <a:cs typeface="Roboto"/>
                <a:sym typeface="Roboto"/>
              </a:defRPr>
            </a:lvl6pPr>
            <a:lvl7pPr lvl="6" indent="0">
              <a:spcBef>
                <a:spcPts val="0"/>
              </a:spcBef>
              <a:buClr>
                <a:schemeClr val="dk1"/>
              </a:buClr>
              <a:buFont typeface="Roboto"/>
              <a:buNone/>
              <a:defRPr sz="3000">
                <a:solidFill>
                  <a:schemeClr val="dk1"/>
                </a:solidFill>
                <a:latin typeface="Roboto"/>
                <a:ea typeface="Roboto"/>
                <a:cs typeface="Roboto"/>
                <a:sym typeface="Roboto"/>
              </a:defRPr>
            </a:lvl7pPr>
            <a:lvl8pPr lvl="7" indent="0">
              <a:spcBef>
                <a:spcPts val="0"/>
              </a:spcBef>
              <a:buClr>
                <a:schemeClr val="dk1"/>
              </a:buClr>
              <a:buFont typeface="Roboto"/>
              <a:buNone/>
              <a:defRPr sz="3000">
                <a:solidFill>
                  <a:schemeClr val="dk1"/>
                </a:solidFill>
                <a:latin typeface="Roboto"/>
                <a:ea typeface="Roboto"/>
                <a:cs typeface="Roboto"/>
                <a:sym typeface="Roboto"/>
              </a:defRPr>
            </a:lvl8pPr>
            <a:lvl9pPr lvl="8" indent="0">
              <a:spcBef>
                <a:spcPts val="0"/>
              </a:spcBef>
              <a:buClr>
                <a:schemeClr val="dk1"/>
              </a:buClr>
              <a:buFont typeface="Roboto"/>
              <a:buNone/>
              <a:defRPr sz="3000">
                <a:solidFill>
                  <a:schemeClr val="dk1"/>
                </a:solidFill>
                <a:latin typeface="Roboto"/>
                <a:ea typeface="Roboto"/>
                <a:cs typeface="Roboto"/>
                <a:sym typeface="Roboto"/>
              </a:defRPr>
            </a:lvl9pPr>
          </a:lstStyle>
          <a:p>
            <a:endParaRPr dirty="0"/>
          </a:p>
        </p:txBody>
      </p:sp>
      <p:sp>
        <p:nvSpPr>
          <p:cNvPr id="7" name="Shape 7"/>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Roboto"/>
              <a:buNone/>
              <a:defRPr sz="1800" b="0" i="0" u="none" strike="noStrike" cap="none">
                <a:solidFill>
                  <a:schemeClr val="dk2"/>
                </a:solidFill>
                <a:latin typeface="Roboto"/>
                <a:ea typeface="Roboto"/>
                <a:cs typeface="Roboto"/>
                <a:sym typeface="Roboto"/>
              </a:defRPr>
            </a:lvl1pPr>
            <a:lvl2pPr marL="457200" marR="0" lvl="1"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2pPr>
            <a:lvl3pPr marL="914400" marR="0" lvl="2"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3pPr>
            <a:lvl4pPr marL="1371600" marR="0" lvl="3"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4pPr>
            <a:lvl5pPr marL="1828800" marR="0" lvl="4"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5pPr>
            <a:lvl6pPr marL="2286000" marR="0" lvl="5"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6pPr>
            <a:lvl7pPr marL="2743200" marR="0" lvl="6"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7pPr>
            <a:lvl8pPr marL="3200400" marR="0" lvl="7"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8pPr>
            <a:lvl9pPr marL="3657600" marR="0" lvl="8" indent="0" algn="l" rtl="0">
              <a:lnSpc>
                <a:spcPct val="115000"/>
              </a:lnSpc>
              <a:spcBef>
                <a:spcPts val="0"/>
              </a:spcBef>
              <a:spcAft>
                <a:spcPts val="1600"/>
              </a:spcAft>
              <a:buClr>
                <a:schemeClr val="dk2"/>
              </a:buClr>
              <a:buFont typeface="Roboto"/>
              <a:buNone/>
              <a:defRPr sz="1400" b="0" i="0" u="none" strike="noStrike" cap="none">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lt1"/>
              </a:buClr>
              <a:buSzPct val="25000"/>
              <a:buFont typeface="Roboto"/>
              <a:buNone/>
            </a:pPr>
            <a:fld id="{00000000-1234-1234-1234-123412341234}" type="slidenum">
              <a:rPr lang="en" sz="1000" b="0" i="0" u="none" strike="noStrike" cap="none">
                <a:solidFill>
                  <a:schemeClr val="lt1"/>
                </a:solidFill>
                <a:latin typeface="Roboto"/>
                <a:ea typeface="Roboto"/>
                <a:cs typeface="Roboto"/>
                <a:sym typeface="Roboto"/>
              </a:rPr>
              <a:t>‹#›</a:t>
            </a:fld>
            <a:endParaRPr lang="en" sz="1000" b="0" i="0" u="none" strike="noStrike" cap="none" dirty="0">
              <a:solidFill>
                <a:schemeClr val="lt1"/>
              </a:solidFill>
              <a:latin typeface="Roboto"/>
              <a:ea typeface="Roboto"/>
              <a:cs typeface="Roboto"/>
              <a:sym typeface="Roboto"/>
            </a:endParaRPr>
          </a:p>
        </p:txBody>
      </p:sp>
      <p:sp>
        <p:nvSpPr>
          <p:cNvPr id="2" name="Rectangle 1">
            <a:extLst>
              <a:ext uri="{FF2B5EF4-FFF2-40B4-BE49-F238E27FC236}">
                <a16:creationId xmlns="" xmlns:a16="http://schemas.microsoft.com/office/drawing/2014/main" id="{83DD62CE-C41D-4CEB-99FC-A1B030BD1898}"/>
              </a:ext>
            </a:extLst>
          </p:cNvPr>
          <p:cNvSpPr/>
          <p:nvPr userDrawn="1"/>
        </p:nvSpPr>
        <p:spPr>
          <a:xfrm>
            <a:off x="3677363" y="4737012"/>
            <a:ext cx="1789272" cy="307777"/>
          </a:xfrm>
          <a:prstGeom prst="rect">
            <a:avLst/>
          </a:prstGeom>
        </p:spPr>
        <p:txBody>
          <a:bodyPr wrap="none">
            <a:spAutoFit/>
          </a:bodyPr>
          <a:lstStyle/>
          <a:p>
            <a:r>
              <a:rPr lang="en-US" dirty="0" smtClean="0">
                <a:solidFill>
                  <a:srgbClr val="24457C"/>
                </a:solidFill>
              </a:rPr>
              <a:t>www.GBAglobal.org</a:t>
            </a:r>
            <a:endParaRPr lang="en-US" dirty="0">
              <a:solidFill>
                <a:srgbClr val="24457C"/>
              </a:solidFill>
            </a:endParaRPr>
          </a:p>
        </p:txBody>
      </p:sp>
      <p:pic>
        <p:nvPicPr>
          <p:cNvPr id="9" name="Picture 2" descr="https://gbaglobal.org/gba-marcom/logos/blue_logo/GBA-logo_blue_02.jpg"/>
          <p:cNvPicPr>
            <a:picLocks noChangeAspect="1" noChangeArrowheads="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3458" y="339266"/>
            <a:ext cx="1908841" cy="6785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6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r43LhSUUGTQ" TargetMode="Externa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en.wikipedia.org/wiki/Smart_contra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medium.com/@ConsenSys/a-101-noob-intro-to-programming-smart-contracts-on-ethereum-695d15c1dab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r3cev.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hyperlink" Target="https://bitcoinmagazine.com/articles/walmart-testing-blockchain-technology-for-supply-chain-management/" TargetMode="External"/><Relationship Id="rId4" Type="http://schemas.openxmlformats.org/officeDocument/2006/relationships/hyperlink" Target="https://www2.deloitte.com/nl/nl/pages/consumer-industrial-products/articles/how-blockchain-can-create-more-transparency-in-the-food-chain.html"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r43LhSUUGTQ" TargetMode="Externa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7 Blockchain Myths</a:t>
            </a:r>
          </a:p>
        </p:txBody>
      </p:sp>
      <p:pic>
        <p:nvPicPr>
          <p:cNvPr id="3" name="Picture 2" descr="A stop sign&#10;&#10;Description generated with very high confidence">
            <a:extLst>
              <a:ext uri="{FF2B5EF4-FFF2-40B4-BE49-F238E27FC236}">
                <a16:creationId xmlns="" xmlns:a16="http://schemas.microsoft.com/office/drawing/2014/main" id="{A32DF7D5-B99D-4D9B-B9BE-284B078D4195}"/>
              </a:ext>
            </a:extLst>
          </p:cNvPr>
          <p:cNvPicPr>
            <a:picLocks noChangeAspect="1"/>
          </p:cNvPicPr>
          <p:nvPr/>
        </p:nvPicPr>
        <p:blipFill>
          <a:blip r:embed="rId3"/>
          <a:stretch>
            <a:fillRect/>
          </a:stretch>
        </p:blipFill>
        <p:spPr>
          <a:xfrm>
            <a:off x="333375" y="236082"/>
            <a:ext cx="6381750" cy="4256627"/>
          </a:xfrm>
          <a:prstGeom prst="rect">
            <a:avLst/>
          </a:prstGeom>
        </p:spPr>
      </p:pic>
    </p:spTree>
    <p:extLst>
      <p:ext uri="{BB962C8B-B14F-4D97-AF65-F5344CB8AC3E}">
        <p14:creationId xmlns:p14="http://schemas.microsoft.com/office/powerpoint/2010/main" val="41490796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sp>
        <p:nvSpPr>
          <p:cNvPr id="2" name="Rectangle 1">
            <a:extLst>
              <a:ext uri="{FF2B5EF4-FFF2-40B4-BE49-F238E27FC236}">
                <a16:creationId xmlns="" xmlns:a16="http://schemas.microsoft.com/office/drawing/2014/main" id="{1ED66AC0-D7F1-4B97-A83E-8AC6ECF5244D}"/>
              </a:ext>
            </a:extLst>
          </p:cNvPr>
          <p:cNvSpPr/>
          <p:nvPr/>
        </p:nvSpPr>
        <p:spPr>
          <a:xfrm>
            <a:off x="1372239" y="908956"/>
            <a:ext cx="5430752" cy="461665"/>
          </a:xfrm>
          <a:prstGeom prst="rect">
            <a:avLst/>
          </a:prstGeom>
        </p:spPr>
        <p:txBody>
          <a:bodyPr wrap="square">
            <a:spAutoFit/>
          </a:bodyPr>
          <a:lstStyle/>
          <a:p>
            <a:r>
              <a:rPr lang="en-US" sz="2400" b="1" dirty="0" smtClean="0">
                <a:latin typeface="Source Serif Pro"/>
              </a:rPr>
              <a:t>7: </a:t>
            </a:r>
            <a:r>
              <a:rPr lang="en-US" sz="2400" b="1" dirty="0"/>
              <a:t>Blockchains are ‘trustless’</a:t>
            </a:r>
            <a:endParaRPr lang="en-US" sz="2400" dirty="0"/>
          </a:p>
        </p:txBody>
      </p:sp>
      <p:pic>
        <p:nvPicPr>
          <p:cNvPr id="4" name="Picture 3">
            <a:extLst>
              <a:ext uri="{FF2B5EF4-FFF2-40B4-BE49-F238E27FC236}">
                <a16:creationId xmlns="" xmlns:a16="http://schemas.microsoft.com/office/drawing/2014/main" id="{F24A0013-CA7D-464A-8B74-59BC22D72437}"/>
              </a:ext>
            </a:extLst>
          </p:cNvPr>
          <p:cNvPicPr>
            <a:picLocks noChangeAspect="1"/>
          </p:cNvPicPr>
          <p:nvPr/>
        </p:nvPicPr>
        <p:blipFill>
          <a:blip r:embed="rId3"/>
          <a:stretch>
            <a:fillRect/>
          </a:stretch>
        </p:blipFill>
        <p:spPr>
          <a:xfrm>
            <a:off x="3524621" y="1766497"/>
            <a:ext cx="2364581" cy="2914650"/>
          </a:xfrm>
          <a:prstGeom prst="rect">
            <a:avLst/>
          </a:prstGeom>
        </p:spPr>
      </p:pic>
    </p:spTree>
    <p:extLst>
      <p:ext uri="{BB962C8B-B14F-4D97-AF65-F5344CB8AC3E}">
        <p14:creationId xmlns:p14="http://schemas.microsoft.com/office/powerpoint/2010/main" val="319692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sp>
        <p:nvSpPr>
          <p:cNvPr id="2" name="Rectangle 1">
            <a:extLst>
              <a:ext uri="{FF2B5EF4-FFF2-40B4-BE49-F238E27FC236}">
                <a16:creationId xmlns="" xmlns:a16="http://schemas.microsoft.com/office/drawing/2014/main" id="{1ED66AC0-D7F1-4B97-A83E-8AC6ECF5244D}"/>
              </a:ext>
            </a:extLst>
          </p:cNvPr>
          <p:cNvSpPr/>
          <p:nvPr/>
        </p:nvSpPr>
        <p:spPr>
          <a:xfrm>
            <a:off x="1153264" y="908956"/>
            <a:ext cx="5649727" cy="461665"/>
          </a:xfrm>
          <a:prstGeom prst="rect">
            <a:avLst/>
          </a:prstGeom>
        </p:spPr>
        <p:txBody>
          <a:bodyPr wrap="square">
            <a:spAutoFit/>
          </a:bodyPr>
          <a:lstStyle/>
          <a:p>
            <a:r>
              <a:rPr lang="en-US" sz="2400" b="1" dirty="0" smtClean="0">
                <a:latin typeface="Source Serif Pro"/>
              </a:rPr>
              <a:t>8: </a:t>
            </a:r>
            <a:r>
              <a:rPr lang="en-US" sz="2400" b="1" dirty="0"/>
              <a:t>Blockchains are 100% secure</a:t>
            </a:r>
            <a:endParaRPr lang="en-US" sz="2400" dirty="0"/>
          </a:p>
        </p:txBody>
      </p:sp>
      <p:pic>
        <p:nvPicPr>
          <p:cNvPr id="4" name="Picture 3">
            <a:extLst>
              <a:ext uri="{FF2B5EF4-FFF2-40B4-BE49-F238E27FC236}">
                <a16:creationId xmlns="" xmlns:a16="http://schemas.microsoft.com/office/drawing/2014/main" id="{F24A0013-CA7D-464A-8B74-59BC22D72437}"/>
              </a:ext>
            </a:extLst>
          </p:cNvPr>
          <p:cNvPicPr>
            <a:picLocks noChangeAspect="1"/>
          </p:cNvPicPr>
          <p:nvPr/>
        </p:nvPicPr>
        <p:blipFill>
          <a:blip r:embed="rId3"/>
          <a:stretch>
            <a:fillRect/>
          </a:stretch>
        </p:blipFill>
        <p:spPr>
          <a:xfrm>
            <a:off x="3524621" y="1766497"/>
            <a:ext cx="2364581" cy="2914650"/>
          </a:xfrm>
          <a:prstGeom prst="rect">
            <a:avLst/>
          </a:prstGeom>
        </p:spPr>
      </p:pic>
    </p:spTree>
    <p:extLst>
      <p:ext uri="{BB962C8B-B14F-4D97-AF65-F5344CB8AC3E}">
        <p14:creationId xmlns:p14="http://schemas.microsoft.com/office/powerpoint/2010/main" val="1083153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FD5A6E-A745-490A-941B-020AD1E46A93}"/>
              </a:ext>
            </a:extLst>
          </p:cNvPr>
          <p:cNvSpPr>
            <a:spLocks noGrp="1"/>
          </p:cNvSpPr>
          <p:nvPr>
            <p:ph type="title"/>
          </p:nvPr>
        </p:nvSpPr>
        <p:spPr/>
        <p:txBody>
          <a:bodyPr/>
          <a:lstStyle/>
          <a:p>
            <a:r>
              <a:rPr lang="en-US" dirty="0"/>
              <a:t>Today – The Blockchain Ecosystem</a:t>
            </a:r>
          </a:p>
        </p:txBody>
      </p:sp>
      <p:sp>
        <p:nvSpPr>
          <p:cNvPr id="7" name="Text Placeholder 6">
            <a:extLst>
              <a:ext uri="{FF2B5EF4-FFF2-40B4-BE49-F238E27FC236}">
                <a16:creationId xmlns="" xmlns:a16="http://schemas.microsoft.com/office/drawing/2014/main" id="{748FF3A1-CCFF-43C4-9434-458220D4E5FB}"/>
              </a:ext>
            </a:extLst>
          </p:cNvPr>
          <p:cNvSpPr>
            <a:spLocks noGrp="1"/>
          </p:cNvSpPr>
          <p:nvPr>
            <p:ph type="body" idx="1"/>
          </p:nvPr>
        </p:nvSpPr>
        <p:spPr>
          <a:xfrm>
            <a:off x="311701" y="1017799"/>
            <a:ext cx="3434390" cy="3551076"/>
          </a:xfrm>
        </p:spPr>
        <p:txBody>
          <a:bodyPr/>
          <a:lstStyle/>
          <a:p>
            <a:pPr marL="285750" lvl="0" indent="-285750">
              <a:lnSpc>
                <a:spcPct val="100000"/>
              </a:lnSpc>
              <a:spcAft>
                <a:spcPts val="600"/>
              </a:spcAft>
              <a:buFont typeface="Arial" panose="020B0604020202020204" pitchFamily="34" charset="0"/>
              <a:buChar char="•"/>
            </a:pPr>
            <a:r>
              <a:rPr lang="en-US" dirty="0"/>
              <a:t>Applications</a:t>
            </a:r>
          </a:p>
          <a:p>
            <a:pPr marL="285750" lvl="0" indent="-285750">
              <a:lnSpc>
                <a:spcPct val="100000"/>
              </a:lnSpc>
              <a:spcAft>
                <a:spcPts val="600"/>
              </a:spcAft>
              <a:buFont typeface="Arial" panose="020B0604020202020204" pitchFamily="34" charset="0"/>
              <a:buChar char="•"/>
            </a:pPr>
            <a:r>
              <a:rPr lang="en-US" dirty="0"/>
              <a:t>Associations</a:t>
            </a:r>
          </a:p>
          <a:p>
            <a:pPr marL="285750" lvl="0" indent="-285750">
              <a:lnSpc>
                <a:spcPct val="100000"/>
              </a:lnSpc>
              <a:spcAft>
                <a:spcPts val="600"/>
              </a:spcAft>
              <a:buFont typeface="Arial" panose="020B0604020202020204" pitchFamily="34" charset="0"/>
              <a:buChar char="•"/>
            </a:pPr>
            <a:r>
              <a:rPr lang="en-US" dirty="0"/>
              <a:t>Exchanges</a:t>
            </a:r>
          </a:p>
          <a:p>
            <a:pPr marL="285750" lvl="0" indent="-285750">
              <a:lnSpc>
                <a:spcPct val="100000"/>
              </a:lnSpc>
              <a:spcAft>
                <a:spcPts val="600"/>
              </a:spcAft>
              <a:buFont typeface="Arial" panose="020B0604020202020204" pitchFamily="34" charset="0"/>
              <a:buChar char="•"/>
            </a:pPr>
            <a:r>
              <a:rPr lang="en-US" dirty="0"/>
              <a:t>Financial Services</a:t>
            </a:r>
          </a:p>
          <a:p>
            <a:pPr marL="285750" lvl="0" indent="-285750">
              <a:lnSpc>
                <a:spcPct val="100000"/>
              </a:lnSpc>
              <a:spcAft>
                <a:spcPts val="600"/>
              </a:spcAft>
              <a:buFont typeface="Arial" panose="020B0604020202020204" pitchFamily="34" charset="0"/>
              <a:buChar char="•"/>
            </a:pPr>
            <a:r>
              <a:rPr lang="en-US" dirty="0"/>
              <a:t>Infrastructure</a:t>
            </a:r>
          </a:p>
          <a:p>
            <a:pPr marL="285750" lvl="0" indent="-285750">
              <a:lnSpc>
                <a:spcPct val="100000"/>
              </a:lnSpc>
              <a:spcAft>
                <a:spcPts val="600"/>
              </a:spcAft>
              <a:buFont typeface="Arial" panose="020B0604020202020204" pitchFamily="34" charset="0"/>
              <a:buChar char="•"/>
            </a:pPr>
            <a:r>
              <a:rPr lang="en-US" dirty="0"/>
              <a:t>Investments</a:t>
            </a:r>
          </a:p>
          <a:p>
            <a:pPr marL="285750" lvl="0" indent="-285750">
              <a:lnSpc>
                <a:spcPct val="100000"/>
              </a:lnSpc>
              <a:spcAft>
                <a:spcPts val="600"/>
              </a:spcAft>
              <a:buFont typeface="Arial" panose="020B0604020202020204" pitchFamily="34" charset="0"/>
              <a:buChar char="•"/>
            </a:pPr>
            <a:r>
              <a:rPr lang="en-US" dirty="0"/>
              <a:t>Mining</a:t>
            </a:r>
          </a:p>
          <a:p>
            <a:pPr marL="285750" lvl="0" indent="-285750">
              <a:lnSpc>
                <a:spcPct val="100000"/>
              </a:lnSpc>
              <a:spcAft>
                <a:spcPts val="600"/>
              </a:spcAft>
              <a:buFont typeface="Arial" panose="020B0604020202020204" pitchFamily="34" charset="0"/>
              <a:buChar char="•"/>
            </a:pPr>
            <a:r>
              <a:rPr lang="en-US" dirty="0"/>
              <a:t>News &amp; Data</a:t>
            </a:r>
          </a:p>
          <a:p>
            <a:pPr marL="285750" lvl="0" indent="-285750">
              <a:lnSpc>
                <a:spcPct val="100000"/>
              </a:lnSpc>
              <a:spcAft>
                <a:spcPts val="600"/>
              </a:spcAft>
              <a:buFont typeface="Arial" panose="020B0604020202020204" pitchFamily="34" charset="0"/>
              <a:buChar char="•"/>
            </a:pPr>
            <a:r>
              <a:rPr lang="en-US" dirty="0"/>
              <a:t>Payments</a:t>
            </a:r>
          </a:p>
          <a:p>
            <a:pPr marL="285750" lvl="0" indent="-285750">
              <a:lnSpc>
                <a:spcPct val="100000"/>
              </a:lnSpc>
              <a:spcAft>
                <a:spcPts val="600"/>
              </a:spcAft>
              <a:buFont typeface="Arial" panose="020B0604020202020204" pitchFamily="34" charset="0"/>
              <a:buChar char="•"/>
            </a:pPr>
            <a:r>
              <a:rPr lang="en-US" dirty="0"/>
              <a:t>Services</a:t>
            </a:r>
          </a:p>
          <a:p>
            <a:pPr marL="285750" lvl="0" indent="-285750">
              <a:lnSpc>
                <a:spcPct val="100000"/>
              </a:lnSpc>
              <a:spcAft>
                <a:spcPts val="600"/>
              </a:spcAft>
              <a:buFont typeface="Arial" panose="020B0604020202020204" pitchFamily="34" charset="0"/>
              <a:buChar char="•"/>
            </a:pPr>
            <a:r>
              <a:rPr lang="en-US" dirty="0"/>
              <a:t>Wallets</a:t>
            </a:r>
          </a:p>
        </p:txBody>
      </p:sp>
      <p:sp>
        <p:nvSpPr>
          <p:cNvPr id="4" name="Slide Number Placeholder 3">
            <a:extLst>
              <a:ext uri="{FF2B5EF4-FFF2-40B4-BE49-F238E27FC236}">
                <a16:creationId xmlns="" xmlns:a16="http://schemas.microsoft.com/office/drawing/2014/main" id="{D3C4FD1A-4AA1-4DEE-9E94-1CD70F2A8158}"/>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12</a:t>
            </a:fld>
            <a:endParaRPr lang="en" sz="1400" b="0" i="0" u="none" strike="noStrike" cap="none" dirty="0">
              <a:solidFill>
                <a:srgbClr val="000000"/>
              </a:solidFill>
              <a:latin typeface="Arial"/>
              <a:ea typeface="Arial"/>
              <a:cs typeface="Arial"/>
              <a:sym typeface="Arial"/>
            </a:endParaRPr>
          </a:p>
        </p:txBody>
      </p:sp>
      <p:pic>
        <p:nvPicPr>
          <p:cNvPr id="6" name="Picture 5" descr="A screenshot of a cell phone&#10;&#10;Description generated with high confidence">
            <a:extLst>
              <a:ext uri="{FF2B5EF4-FFF2-40B4-BE49-F238E27FC236}">
                <a16:creationId xmlns="" xmlns:a16="http://schemas.microsoft.com/office/drawing/2014/main" id="{49022476-B525-42D5-A36A-9D0E3B2F11CF}"/>
              </a:ext>
            </a:extLst>
          </p:cNvPr>
          <p:cNvPicPr>
            <a:picLocks noChangeAspect="1"/>
          </p:cNvPicPr>
          <p:nvPr/>
        </p:nvPicPr>
        <p:blipFill>
          <a:blip r:embed="rId2"/>
          <a:stretch>
            <a:fillRect/>
          </a:stretch>
        </p:blipFill>
        <p:spPr>
          <a:xfrm>
            <a:off x="3045542" y="1091171"/>
            <a:ext cx="5855111" cy="3486646"/>
          </a:xfrm>
          <a:prstGeom prst="rect">
            <a:avLst/>
          </a:prstGeom>
        </p:spPr>
      </p:pic>
    </p:spTree>
    <p:extLst>
      <p:ext uri="{BB962C8B-B14F-4D97-AF65-F5344CB8AC3E}">
        <p14:creationId xmlns:p14="http://schemas.microsoft.com/office/powerpoint/2010/main" val="3958369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4294967295"/>
          </p:nvPr>
        </p:nvSpPr>
        <p:spPr>
          <a:xfrm>
            <a:off x="8459788" y="4651375"/>
            <a:ext cx="549275" cy="393700"/>
          </a:xfrm>
          <a:prstGeom prst="rect">
            <a:avLst/>
          </a:prstGeom>
          <a:noFill/>
        </p:spPr>
        <p:txBody>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7DBCDAC3-A4AE-F94D-9EC1-F7DCDC57ECD0}" type="slidenum">
              <a:rPr lang="en-US"/>
              <a:pPr eaLnBrk="1" hangingPunct="1"/>
              <a:t>13</a:t>
            </a:fld>
            <a:endParaRPr lang="en-US"/>
          </a:p>
        </p:txBody>
      </p:sp>
      <p:sp>
        <p:nvSpPr>
          <p:cNvPr id="36866" name="Shape 441"/>
          <p:cNvSpPr txBox="1">
            <a:spLocks/>
          </p:cNvSpPr>
          <p:nvPr/>
        </p:nvSpPr>
        <p:spPr bwMode="auto">
          <a:xfrm>
            <a:off x="311150" y="1230313"/>
            <a:ext cx="85217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FFFFFF"/>
              </a:buClr>
              <a:buFont typeface="Roboto" charset="0"/>
              <a:buNone/>
            </a:pPr>
            <a:r>
              <a:rPr lang="en-US" sz="3600" dirty="0" smtClean="0">
                <a:solidFill>
                  <a:srgbClr val="24457C"/>
                </a:solidFill>
                <a:latin typeface="Calibri" charset="0"/>
                <a:cs typeface="Calibri" charset="0"/>
                <a:sym typeface="Roboto" charset="0"/>
              </a:rPr>
              <a:t>Cryptocurrency Wallets and Exchanges</a:t>
            </a:r>
            <a:endParaRPr lang="en-US" sz="3600" dirty="0">
              <a:solidFill>
                <a:srgbClr val="FFFFFF"/>
              </a:solidFill>
              <a:latin typeface="Roboto" charset="0"/>
              <a:cs typeface="Roboto" charset="0"/>
              <a:sym typeface="Roboto" charset="0"/>
            </a:endParaRPr>
          </a:p>
        </p:txBody>
      </p:sp>
      <p:sp>
        <p:nvSpPr>
          <p:cNvPr id="6" name="Shape 442">
            <a:extLst>
              <a:ext uri="{FF2B5EF4-FFF2-40B4-BE49-F238E27FC236}"/>
            </a:extLst>
          </p:cNvPr>
          <p:cNvSpPr txBox="1">
            <a:spLocks/>
          </p:cNvSpPr>
          <p:nvPr/>
        </p:nvSpPr>
        <p:spPr>
          <a:xfrm>
            <a:off x="4891088" y="1955800"/>
            <a:ext cx="3910012" cy="1577975"/>
          </a:xfrm>
          <a:prstGeom prst="rect">
            <a:avLst/>
          </a:prstGeom>
          <a:noFill/>
          <a:ln>
            <a:noFill/>
          </a:ln>
        </p:spPr>
        <p:txBody>
          <a:bodyPr lIns="91425" tIns="91425" rIns="91425" bIns="91425"/>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2pPr>
            <a:lvl3pPr marL="914400" marR="0" lvl="2"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3pPr>
            <a:lvl4pPr marL="1371600" marR="0" lvl="3"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4pPr>
            <a:lvl5pPr marL="1828800" marR="0" lvl="4"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5pPr>
            <a:lvl6pPr marL="2286000" marR="0" lvl="5"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6pPr>
            <a:lvl7pPr marL="2743200" marR="0" lvl="6"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7pPr>
            <a:lvl8pPr marL="3200400" marR="0" lvl="7"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8pPr>
            <a:lvl9pPr marL="3657600" marR="0" lvl="8"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9pPr>
          </a:lstStyle>
          <a:p>
            <a:pPr fontAlgn="auto">
              <a:defRPr/>
            </a:pPr>
            <a:endParaRPr lang="en-US" kern="0" dirty="0">
              <a:solidFill>
                <a:schemeClr val="bg1"/>
              </a:solidFill>
            </a:endParaRPr>
          </a:p>
        </p:txBody>
      </p:sp>
      <p:sp>
        <p:nvSpPr>
          <p:cNvPr id="36868" name="Shape 443"/>
          <p:cNvSpPr txBox="1">
            <a:spLocks/>
          </p:cNvSpPr>
          <p:nvPr/>
        </p:nvSpPr>
        <p:spPr bwMode="auto">
          <a:xfrm>
            <a:off x="8459788" y="4651375"/>
            <a:ext cx="549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25000"/>
              <a:buFont typeface="Arial" charset="0"/>
              <a:buNone/>
            </a:pPr>
            <a:fld id="{D34D9915-818B-6445-A517-E9D640048DD6}" type="slidenum">
              <a:rPr lang="en-US"/>
              <a:pPr eaLnBrk="1" hangingPunct="1">
                <a:buClr>
                  <a:srgbClr val="000000"/>
                </a:buClr>
                <a:buSzPct val="25000"/>
                <a:buFont typeface="Arial" charset="0"/>
                <a:buNone/>
              </a:pPr>
              <a:t>13</a:t>
            </a:fld>
            <a:endParaRPr lang="en-US"/>
          </a:p>
        </p:txBody>
      </p:sp>
      <p:pic>
        <p:nvPicPr>
          <p:cNvPr id="36869" name="Shape 444">
            <a:hlinkClick r:id="rId2"/>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2032000"/>
            <a:ext cx="40909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0921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B954C1-CC5D-4EE0-84BD-D9A38ABD76DB}"/>
              </a:ext>
            </a:extLst>
          </p:cNvPr>
          <p:cNvSpPr>
            <a:spLocks noGrp="1"/>
          </p:cNvSpPr>
          <p:nvPr>
            <p:ph type="title"/>
          </p:nvPr>
        </p:nvSpPr>
        <p:spPr/>
        <p:txBody>
          <a:bodyPr/>
          <a:lstStyle/>
          <a:p>
            <a:r>
              <a:rPr lang="en-US" dirty="0"/>
              <a:t>Cryptocurrency Adoption</a:t>
            </a:r>
          </a:p>
        </p:txBody>
      </p:sp>
      <p:sp>
        <p:nvSpPr>
          <p:cNvPr id="4" name="Slide Number Placeholder 3">
            <a:extLst>
              <a:ext uri="{FF2B5EF4-FFF2-40B4-BE49-F238E27FC236}">
                <a16:creationId xmlns="" xmlns:a16="http://schemas.microsoft.com/office/drawing/2014/main" id="{6BBB5460-A507-408C-949B-4333B58F756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14</a:t>
            </a:fld>
            <a:endParaRPr lang="en" sz="1400" b="0" i="0" u="none" strike="noStrike" cap="none" dirty="0">
              <a:solidFill>
                <a:srgbClr val="000000"/>
              </a:solidFill>
              <a:latin typeface="Arial"/>
              <a:ea typeface="Arial"/>
              <a:cs typeface="Arial"/>
              <a:sym typeface="Arial"/>
            </a:endParaRPr>
          </a:p>
        </p:txBody>
      </p:sp>
      <p:pic>
        <p:nvPicPr>
          <p:cNvPr id="3074" name="Picture 2" descr="Image result for cryptocurrency acceptance">
            <a:extLst>
              <a:ext uri="{FF2B5EF4-FFF2-40B4-BE49-F238E27FC236}">
                <a16:creationId xmlns="" xmlns:a16="http://schemas.microsoft.com/office/drawing/2014/main" id="{57EC4790-AD40-48B6-A893-D78331697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280" y="1449494"/>
            <a:ext cx="1845100" cy="13820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itcoin ATM">
            <a:extLst>
              <a:ext uri="{FF2B5EF4-FFF2-40B4-BE49-F238E27FC236}">
                <a16:creationId xmlns="" xmlns:a16="http://schemas.microsoft.com/office/drawing/2014/main" id="{4C277353-065B-4463-B26C-31D3510CE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484" y="1100915"/>
            <a:ext cx="3624516" cy="16475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bitcoin pizza">
            <a:extLst>
              <a:ext uri="{FF2B5EF4-FFF2-40B4-BE49-F238E27FC236}">
                <a16:creationId xmlns="" xmlns:a16="http://schemas.microsoft.com/office/drawing/2014/main" id="{C2062E1F-5132-4877-A256-0367CB2CD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06" y="2007783"/>
            <a:ext cx="2639961" cy="197997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companies accept bitcoins">
            <a:extLst>
              <a:ext uri="{FF2B5EF4-FFF2-40B4-BE49-F238E27FC236}">
                <a16:creationId xmlns="" xmlns:a16="http://schemas.microsoft.com/office/drawing/2014/main" id="{6233A9D9-B8E9-4E19-9144-E9E7BCA187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5032" y="2831537"/>
            <a:ext cx="3291195" cy="188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3286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8520599" cy="607800"/>
          </a:xfrm>
        </p:spPr>
        <p:txBody>
          <a:bodyPr/>
          <a:lstStyle/>
          <a:p>
            <a:r>
              <a:rPr lang="en-US" sz="2800" dirty="0" smtClean="0"/>
              <a:t>Cryptocurrency Wallets and Exchanges </a:t>
            </a:r>
            <a:r>
              <a:rPr lang="en-US" sz="2800" dirty="0"/>
              <a:t/>
            </a:r>
            <a:br>
              <a:rPr lang="en-US" sz="2800" dirty="0"/>
            </a:br>
            <a:endParaRPr lang="en-US" sz="2800"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15</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510940" y="1401280"/>
            <a:ext cx="7868475" cy="2554545"/>
          </a:xfrm>
          <a:prstGeom prst="rect">
            <a:avLst/>
          </a:prstGeom>
          <a:noFill/>
        </p:spPr>
        <p:txBody>
          <a:bodyPr wrap="square" rtlCol="0">
            <a:spAutoFit/>
          </a:bodyPr>
          <a:lstStyle/>
          <a:p>
            <a:r>
              <a:rPr lang="en-US" sz="2000" dirty="0" smtClean="0"/>
              <a:t>Wallets </a:t>
            </a:r>
            <a:r>
              <a:rPr lang="mr-IN" sz="2000" dirty="0" smtClean="0"/>
              <a:t>–</a:t>
            </a:r>
            <a:r>
              <a:rPr lang="en-US" sz="2000" dirty="0" smtClean="0"/>
              <a:t>  A combination of addresses, private keys and public keys in software that interacts with the blockchain allowing users to send and receive coins. Technically, wallets do not store coins, the just lock them away.</a:t>
            </a:r>
          </a:p>
          <a:p>
            <a:endParaRPr lang="en-US" sz="2000" dirty="0"/>
          </a:p>
          <a:p>
            <a:endParaRPr lang="en-US" sz="2000" dirty="0" smtClean="0"/>
          </a:p>
          <a:p>
            <a:r>
              <a:rPr lang="en-US" sz="2000" dirty="0" smtClean="0"/>
              <a:t>Exchanges </a:t>
            </a:r>
            <a:r>
              <a:rPr lang="mr-IN" sz="2000" dirty="0" smtClean="0"/>
              <a:t>–</a:t>
            </a:r>
            <a:r>
              <a:rPr lang="en-US" sz="2000" dirty="0" smtClean="0"/>
              <a:t> Systems that allow people to trade cryptocurrencies for cryptocurrencies or cryptocurrencies for fiat currencies.</a:t>
            </a:r>
            <a:endParaRPr lang="en-US" sz="2000" dirty="0"/>
          </a:p>
        </p:txBody>
      </p:sp>
    </p:spTree>
    <p:extLst>
      <p:ext uri="{BB962C8B-B14F-4D97-AF65-F5344CB8AC3E}">
        <p14:creationId xmlns:p14="http://schemas.microsoft.com/office/powerpoint/2010/main" val="39773350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8520599" cy="607800"/>
          </a:xfrm>
        </p:spPr>
        <p:txBody>
          <a:bodyPr/>
          <a:lstStyle/>
          <a:p>
            <a:r>
              <a:rPr lang="en-US" dirty="0" smtClean="0"/>
              <a:t>Role and Functions of Wallets</a:t>
            </a:r>
            <a:r>
              <a:rPr lang="en-US" dirty="0"/>
              <a:t/>
            </a:r>
            <a:br>
              <a:rPr lang="en-US" dirty="0"/>
            </a:b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16</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467145" y="1328297"/>
            <a:ext cx="5299177" cy="2554545"/>
          </a:xfrm>
          <a:prstGeom prst="rect">
            <a:avLst/>
          </a:prstGeom>
          <a:noFill/>
        </p:spPr>
        <p:txBody>
          <a:bodyPr wrap="square" rtlCol="0">
            <a:spAutoFit/>
          </a:bodyPr>
          <a:lstStyle/>
          <a:p>
            <a:r>
              <a:rPr lang="en-US" sz="2000" dirty="0" smtClean="0"/>
              <a:t>Different Kind of Wallets:</a:t>
            </a:r>
          </a:p>
          <a:p>
            <a:endParaRPr lang="en-US" sz="2000" dirty="0" smtClean="0"/>
          </a:p>
          <a:p>
            <a:pPr marL="457200" indent="-457200">
              <a:buFont typeface="+mj-lt"/>
              <a:buAutoNum type="arabicPeriod"/>
            </a:pPr>
            <a:r>
              <a:rPr lang="en-US" sz="2000" dirty="0" smtClean="0"/>
              <a:t>Paper </a:t>
            </a:r>
            <a:r>
              <a:rPr lang="mr-IN" sz="2000" dirty="0" smtClean="0"/>
              <a:t>–</a:t>
            </a:r>
            <a:r>
              <a:rPr lang="en-US" sz="2000" dirty="0" smtClean="0"/>
              <a:t> Printed sheet with a QR code</a:t>
            </a:r>
          </a:p>
          <a:p>
            <a:pPr marL="457200" indent="-457200">
              <a:buFont typeface="+mj-lt"/>
              <a:buAutoNum type="arabicPeriod"/>
            </a:pPr>
            <a:r>
              <a:rPr lang="en-US" sz="2000" dirty="0" smtClean="0"/>
              <a:t>Hardware </a:t>
            </a:r>
            <a:r>
              <a:rPr lang="mr-IN" sz="2000" dirty="0" smtClean="0"/>
              <a:t>–</a:t>
            </a:r>
            <a:r>
              <a:rPr lang="en-US" sz="2000" dirty="0" smtClean="0"/>
              <a:t> Typically a USB</a:t>
            </a:r>
          </a:p>
          <a:p>
            <a:pPr marL="457200" indent="-457200">
              <a:buFont typeface="+mj-lt"/>
              <a:buAutoNum type="arabicPeriod"/>
            </a:pPr>
            <a:r>
              <a:rPr lang="en-US" sz="2000" dirty="0" smtClean="0"/>
              <a:t>Desktop </a:t>
            </a:r>
            <a:r>
              <a:rPr lang="mr-IN" sz="2000" dirty="0" smtClean="0"/>
              <a:t>–</a:t>
            </a:r>
            <a:r>
              <a:rPr lang="en-US" sz="2000" dirty="0" smtClean="0"/>
              <a:t> Program saved on a PC or MAC</a:t>
            </a:r>
          </a:p>
          <a:p>
            <a:pPr marL="457200" indent="-457200">
              <a:buFont typeface="+mj-lt"/>
              <a:buAutoNum type="arabicPeriod"/>
            </a:pPr>
            <a:r>
              <a:rPr lang="en-US" sz="2000" dirty="0" smtClean="0"/>
              <a:t>Mobile - Program saved on the a phone</a:t>
            </a:r>
          </a:p>
          <a:p>
            <a:pPr marL="457200" indent="-457200">
              <a:buFont typeface="+mj-lt"/>
              <a:buAutoNum type="arabicPeriod"/>
            </a:pPr>
            <a:r>
              <a:rPr lang="en-US" sz="2000" dirty="0" smtClean="0"/>
              <a:t>Online </a:t>
            </a:r>
            <a:r>
              <a:rPr lang="mr-IN" sz="2000" dirty="0" smtClean="0"/>
              <a:t>–</a:t>
            </a:r>
            <a:r>
              <a:rPr lang="en-US" sz="2000" dirty="0" smtClean="0"/>
              <a:t> Wallets on the internet </a:t>
            </a:r>
            <a:endParaRPr lang="en-US" sz="2000" dirty="0"/>
          </a:p>
        </p:txBody>
      </p:sp>
      <p:sp>
        <p:nvSpPr>
          <p:cNvPr id="5" name="TextBox 4"/>
          <p:cNvSpPr txBox="1"/>
          <p:nvPr/>
        </p:nvSpPr>
        <p:spPr>
          <a:xfrm>
            <a:off x="6072887" y="1605632"/>
            <a:ext cx="2350324" cy="1415772"/>
          </a:xfrm>
          <a:prstGeom prst="rect">
            <a:avLst/>
          </a:prstGeom>
          <a:noFill/>
        </p:spPr>
        <p:txBody>
          <a:bodyPr wrap="square" rtlCol="0">
            <a:spAutoFit/>
          </a:bodyPr>
          <a:lstStyle/>
          <a:p>
            <a:r>
              <a:rPr lang="en-US" sz="2400" dirty="0" smtClean="0">
                <a:solidFill>
                  <a:srgbClr val="0000FF"/>
                </a:solidFill>
              </a:rPr>
              <a:t>Why are they listed in this order?</a:t>
            </a:r>
          </a:p>
          <a:p>
            <a:endParaRPr lang="en-US" dirty="0"/>
          </a:p>
        </p:txBody>
      </p:sp>
    </p:spTree>
    <p:extLst>
      <p:ext uri="{BB962C8B-B14F-4D97-AF65-F5344CB8AC3E}">
        <p14:creationId xmlns:p14="http://schemas.microsoft.com/office/powerpoint/2010/main" val="17307625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What are Cryptocurrencies and Crypto-Tokens</a:t>
            </a:r>
            <a:r>
              <a:rPr lang="en-US" dirty="0"/>
              <a:t>?</a:t>
            </a:r>
            <a:r>
              <a:rPr lang="en-US" dirty="0" smtClean="0"/>
              <a:t/>
            </a:r>
            <a:br>
              <a:rPr lang="en-US" dirty="0" smtClean="0"/>
            </a:b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17</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525538" y="1576440"/>
            <a:ext cx="7678697" cy="3385542"/>
          </a:xfrm>
          <a:prstGeom prst="rect">
            <a:avLst/>
          </a:prstGeom>
          <a:noFill/>
        </p:spPr>
        <p:txBody>
          <a:bodyPr wrap="square" rtlCol="0">
            <a:spAutoFit/>
          </a:bodyPr>
          <a:lstStyle/>
          <a:p>
            <a:r>
              <a:rPr lang="en-US" sz="2000" dirty="0"/>
              <a:t>A common question from new cryptocurrency investors is the difference between a </a:t>
            </a:r>
            <a:r>
              <a:rPr lang="en-US" sz="2000" dirty="0" smtClean="0"/>
              <a:t>“</a:t>
            </a:r>
            <a:r>
              <a:rPr lang="en-US" sz="2000" dirty="0"/>
              <a:t>cryptocurrency” and a “crypto-token”? </a:t>
            </a:r>
            <a:endParaRPr lang="en-US" sz="2000" dirty="0" smtClean="0"/>
          </a:p>
          <a:p>
            <a:endParaRPr lang="en-US" sz="2000" dirty="0" smtClean="0"/>
          </a:p>
          <a:p>
            <a:r>
              <a:rPr lang="en-US" sz="2000" dirty="0" smtClean="0"/>
              <a:t>Cryptocurrency </a:t>
            </a:r>
            <a:r>
              <a:rPr lang="en-US" sz="2000" dirty="0"/>
              <a:t>as “digital medium of exchange using strong cryptography to secure financial transactions, control the creation of additional units, and verify the transfer of assets”</a:t>
            </a:r>
            <a:r>
              <a:rPr lang="en-US" sz="2000" dirty="0" smtClean="0"/>
              <a:t>.</a:t>
            </a:r>
          </a:p>
          <a:p>
            <a:r>
              <a:rPr lang="en-US" sz="2000" dirty="0" smtClean="0"/>
              <a:t> </a:t>
            </a:r>
          </a:p>
          <a:p>
            <a:r>
              <a:rPr lang="en-US" sz="2000" dirty="0" smtClean="0"/>
              <a:t>Crypto</a:t>
            </a:r>
            <a:r>
              <a:rPr lang="en-US" sz="2000" dirty="0"/>
              <a:t>-token as “a digital unit designed with utility in mind, providing access and use of a larger</a:t>
            </a:r>
          </a:p>
          <a:p>
            <a:r>
              <a:rPr lang="en-US" sz="2000" dirty="0"/>
              <a:t>crypto-economic system. </a:t>
            </a:r>
          </a:p>
          <a:p>
            <a:endParaRPr lang="en-US" dirty="0"/>
          </a:p>
        </p:txBody>
      </p:sp>
    </p:spTree>
    <p:extLst>
      <p:ext uri="{BB962C8B-B14F-4D97-AF65-F5344CB8AC3E}">
        <p14:creationId xmlns:p14="http://schemas.microsoft.com/office/powerpoint/2010/main" val="21689743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Protocols, Platforms and Products</a:t>
            </a: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18</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467852" y="1220067"/>
            <a:ext cx="8120574" cy="3077766"/>
          </a:xfrm>
          <a:prstGeom prst="rect">
            <a:avLst/>
          </a:prstGeom>
          <a:noFill/>
        </p:spPr>
        <p:txBody>
          <a:bodyPr wrap="square" rtlCol="0">
            <a:spAutoFit/>
          </a:bodyPr>
          <a:lstStyle/>
          <a:p>
            <a:r>
              <a:rPr lang="en-US" sz="1800" dirty="0"/>
              <a:t>Blockchain protocols</a:t>
            </a:r>
          </a:p>
          <a:p>
            <a:r>
              <a:rPr lang="en-US" sz="1800" dirty="0"/>
              <a:t>are like internet protocols.  While the internet protocol enabled the peer-to-peer movement of information; the blockchain protocol enables the peer-to-peer movement of value.</a:t>
            </a:r>
          </a:p>
          <a:p>
            <a:endParaRPr lang="en-US" sz="1800" dirty="0" smtClean="0"/>
          </a:p>
          <a:p>
            <a:r>
              <a:rPr lang="en-US" sz="1800" dirty="0"/>
              <a:t>Internet protocols such as TCP/IP and HTTP are a set of rules that all computers on the network use so that people can share information without a third party.  The blockchain is a set of rules that computers use to transfer the ownership of digital assets between peers without requiring a third-party intermediary to validate or facilitate each transaction</a:t>
            </a:r>
            <a:r>
              <a:rPr lang="en-US" dirty="0"/>
              <a:t>.</a:t>
            </a:r>
          </a:p>
          <a:p>
            <a:endParaRPr lang="en-US" dirty="0"/>
          </a:p>
        </p:txBody>
      </p:sp>
    </p:spTree>
    <p:extLst>
      <p:ext uri="{BB962C8B-B14F-4D97-AF65-F5344CB8AC3E}">
        <p14:creationId xmlns:p14="http://schemas.microsoft.com/office/powerpoint/2010/main" val="2840375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The ERC20 Token</a:t>
            </a: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19</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687950" y="1393353"/>
            <a:ext cx="4992046" cy="2769989"/>
          </a:xfrm>
          <a:prstGeom prst="rect">
            <a:avLst/>
          </a:prstGeom>
          <a:noFill/>
        </p:spPr>
        <p:txBody>
          <a:bodyPr wrap="square" rtlCol="0">
            <a:spAutoFit/>
          </a:bodyPr>
          <a:lstStyle/>
          <a:p>
            <a:r>
              <a:rPr lang="en-US" sz="2000" b="1" dirty="0">
                <a:solidFill>
                  <a:schemeClr val="bg2">
                    <a:lumMod val="50000"/>
                  </a:schemeClr>
                </a:solidFill>
              </a:rPr>
              <a:t>ERC-20</a:t>
            </a:r>
            <a:r>
              <a:rPr lang="en-US" sz="2000" dirty="0">
                <a:solidFill>
                  <a:schemeClr val="bg2">
                    <a:lumMod val="50000"/>
                  </a:schemeClr>
                </a:solidFill>
              </a:rPr>
              <a:t> is a technical standard used for </a:t>
            </a:r>
            <a:r>
              <a:rPr lang="en-US" sz="2000" dirty="0" smtClean="0">
                <a:solidFill>
                  <a:schemeClr val="bg2">
                    <a:lumMod val="50000"/>
                  </a:schemeClr>
                </a:solidFill>
              </a:rPr>
              <a:t>smart contracts used on the Ethereum blockchain for implementing tokens. ERC means “Ethereum Request for Comment” and 20 is the number assigned to this request. The majority of tokens on the Ethereum blockchain are ERC-20 compliant.  </a:t>
            </a:r>
          </a:p>
          <a:p>
            <a:endParaRPr lang="en-US" dirty="0">
              <a:solidFill>
                <a:schemeClr val="accent1"/>
              </a:solidFill>
              <a:hlinkClick r:id="rId3"/>
            </a:endParaRPr>
          </a:p>
        </p:txBody>
      </p:sp>
      <p:sp>
        <p:nvSpPr>
          <p:cNvPr id="5" name="TextBox 4"/>
          <p:cNvSpPr txBox="1"/>
          <p:nvPr/>
        </p:nvSpPr>
        <p:spPr>
          <a:xfrm>
            <a:off x="6032791" y="1640276"/>
            <a:ext cx="2504843" cy="1631216"/>
          </a:xfrm>
          <a:prstGeom prst="rect">
            <a:avLst/>
          </a:prstGeom>
          <a:noFill/>
        </p:spPr>
        <p:txBody>
          <a:bodyPr wrap="square" rtlCol="0">
            <a:spAutoFit/>
          </a:bodyPr>
          <a:lstStyle/>
          <a:p>
            <a:r>
              <a:rPr lang="en-US" sz="2000" dirty="0" smtClean="0">
                <a:solidFill>
                  <a:srgbClr val="0000FF"/>
                </a:solidFill>
              </a:rPr>
              <a:t>The ERC token is covered in greater detail in the GBA Technical Consulting Course</a:t>
            </a:r>
            <a:r>
              <a:rPr lang="en-US" dirty="0" smtClean="0"/>
              <a:t>.</a:t>
            </a:r>
            <a:endParaRPr lang="en-US" dirty="0"/>
          </a:p>
        </p:txBody>
      </p:sp>
    </p:spTree>
    <p:extLst>
      <p:ext uri="{BB962C8B-B14F-4D97-AF65-F5344CB8AC3E}">
        <p14:creationId xmlns:p14="http://schemas.microsoft.com/office/powerpoint/2010/main" val="22886024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sp>
        <p:nvSpPr>
          <p:cNvPr id="3" name="Rectangle 2">
            <a:extLst>
              <a:ext uri="{FF2B5EF4-FFF2-40B4-BE49-F238E27FC236}">
                <a16:creationId xmlns="" xmlns:a16="http://schemas.microsoft.com/office/drawing/2014/main" id="{C712AA60-D018-4AC9-AEF0-908EDA83A2C3}"/>
              </a:ext>
            </a:extLst>
          </p:cNvPr>
          <p:cNvSpPr/>
          <p:nvPr/>
        </p:nvSpPr>
        <p:spPr>
          <a:xfrm>
            <a:off x="1272284" y="1022374"/>
            <a:ext cx="5709015" cy="461665"/>
          </a:xfrm>
          <a:prstGeom prst="rect">
            <a:avLst/>
          </a:prstGeom>
        </p:spPr>
        <p:txBody>
          <a:bodyPr wrap="none">
            <a:spAutoFit/>
          </a:bodyPr>
          <a:lstStyle/>
          <a:p>
            <a:r>
              <a:rPr lang="en-US" sz="2400" b="1" dirty="0">
                <a:latin typeface="Source Serif Pro"/>
              </a:rPr>
              <a:t>1: Blockchain is </a:t>
            </a:r>
            <a:r>
              <a:rPr lang="en-US" sz="2400" b="1" dirty="0" smtClean="0">
                <a:latin typeface="Source Serif Pro"/>
              </a:rPr>
              <a:t>Inherently Immutable</a:t>
            </a:r>
            <a:endParaRPr lang="en-US" sz="2400" dirty="0"/>
          </a:p>
        </p:txBody>
      </p:sp>
      <p:sp>
        <p:nvSpPr>
          <p:cNvPr id="5" name="TextBox 4">
            <a:extLst>
              <a:ext uri="{FF2B5EF4-FFF2-40B4-BE49-F238E27FC236}">
                <a16:creationId xmlns="" xmlns:a16="http://schemas.microsoft.com/office/drawing/2014/main" id="{1B25FCBB-D8A6-445B-958C-01ABECBC6E94}"/>
              </a:ext>
            </a:extLst>
          </p:cNvPr>
          <p:cNvSpPr txBox="1"/>
          <p:nvPr/>
        </p:nvSpPr>
        <p:spPr>
          <a:xfrm>
            <a:off x="5616472" y="4519559"/>
            <a:ext cx="3022704" cy="213585"/>
          </a:xfrm>
          <a:prstGeom prst="rect">
            <a:avLst/>
          </a:prstGeom>
          <a:noFill/>
        </p:spPr>
        <p:txBody>
          <a:bodyPr wrap="square" rtlCol="0">
            <a:spAutoFit/>
          </a:bodyPr>
          <a:lstStyle/>
          <a:p>
            <a:r>
              <a:rPr lang="en-US" sz="788" dirty="0"/>
              <a:t>Nick Ayton: The 7 Mythos about Blockchain Nov 10, 2016</a:t>
            </a:r>
          </a:p>
        </p:txBody>
      </p:sp>
      <p:grpSp>
        <p:nvGrpSpPr>
          <p:cNvPr id="8" name="Group 7"/>
          <p:cNvGrpSpPr/>
          <p:nvPr/>
        </p:nvGrpSpPr>
        <p:grpSpPr>
          <a:xfrm>
            <a:off x="2481536" y="1879914"/>
            <a:ext cx="5325282" cy="2914650"/>
            <a:chOff x="3524621" y="1766497"/>
            <a:chExt cx="5325282" cy="2914650"/>
          </a:xfrm>
        </p:grpSpPr>
        <p:pic>
          <p:nvPicPr>
            <p:cNvPr id="4" name="Picture 3">
              <a:extLst>
                <a:ext uri="{FF2B5EF4-FFF2-40B4-BE49-F238E27FC236}">
                  <a16:creationId xmlns="" xmlns:a16="http://schemas.microsoft.com/office/drawing/2014/main" id="{A205BED0-A49C-4896-A3A4-C3D9D14D74DF}"/>
                </a:ext>
              </a:extLst>
            </p:cNvPr>
            <p:cNvPicPr>
              <a:picLocks noChangeAspect="1"/>
            </p:cNvPicPr>
            <p:nvPr/>
          </p:nvPicPr>
          <p:blipFill>
            <a:blip r:embed="rId3"/>
            <a:stretch>
              <a:fillRect/>
            </a:stretch>
          </p:blipFill>
          <p:spPr>
            <a:xfrm>
              <a:off x="3524621" y="1766497"/>
              <a:ext cx="2364581" cy="2914650"/>
            </a:xfrm>
            <a:prstGeom prst="rect">
              <a:avLst/>
            </a:prstGeom>
          </p:spPr>
        </p:pic>
        <p:pic>
          <p:nvPicPr>
            <p:cNvPr id="6" name="Picture 2" descr="Image result for 51% attack">
              <a:extLst>
                <a:ext uri="{FF2B5EF4-FFF2-40B4-BE49-F238E27FC236}">
                  <a16:creationId xmlns="" xmlns:a16="http://schemas.microsoft.com/office/drawing/2014/main" id="{97175215-BC64-422E-A511-E87F40942B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1490" y="2742087"/>
              <a:ext cx="1838413" cy="10329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2014">
              <a:extLst>
                <a:ext uri="{FF2B5EF4-FFF2-40B4-BE49-F238E27FC236}">
                  <a16:creationId xmlns="" xmlns:a16="http://schemas.microsoft.com/office/drawing/2014/main" id="{D9D8993C-011F-4987-8E8A-F1030650E6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110" y="3487912"/>
              <a:ext cx="1218540" cy="6849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9005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nvPr>
        </p:nvSpPr>
        <p:spPr/>
        <p:txBody>
          <a:bodyPr/>
          <a:lstStyle/>
          <a:p>
            <a:r>
              <a:rPr lang="en-US" dirty="0"/>
              <a:t>“Smart Contracts” on Blockchain </a:t>
            </a:r>
          </a:p>
        </p:txBody>
      </p:sp>
      <p:sp>
        <p:nvSpPr>
          <p:cNvPr id="4" name="Slide Number Placeholder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367868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Shape 736"/>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US" sz="3000" b="0" i="0" u="none" strike="noStrike" cap="none" dirty="0" smtClean="0">
                <a:solidFill>
                  <a:schemeClr val="dk1"/>
                </a:solidFill>
                <a:latin typeface="Calibri" charset="0"/>
                <a:ea typeface="Calibri" charset="0"/>
                <a:cs typeface="Calibri" charset="0"/>
                <a:sym typeface="Roboto"/>
              </a:rPr>
              <a:t>What are </a:t>
            </a:r>
            <a:r>
              <a:rPr lang="en" sz="3000" b="0" i="0" u="none" strike="noStrike" cap="none" dirty="0" smtClean="0">
                <a:solidFill>
                  <a:schemeClr val="dk1"/>
                </a:solidFill>
                <a:latin typeface="Calibri" charset="0"/>
                <a:ea typeface="Calibri" charset="0"/>
                <a:cs typeface="Calibri" charset="0"/>
                <a:sym typeface="Roboto"/>
              </a:rPr>
              <a:t>Smart Contracts</a:t>
            </a:r>
            <a:r>
              <a:rPr lang="en-US" sz="3000" b="0" i="0" u="none" strike="noStrike" cap="none" dirty="0" smtClean="0">
                <a:solidFill>
                  <a:schemeClr val="dk1"/>
                </a:solidFill>
                <a:latin typeface="Calibri" charset="0"/>
                <a:ea typeface="Calibri" charset="0"/>
                <a:cs typeface="Calibri" charset="0"/>
                <a:sym typeface="Roboto"/>
              </a:rPr>
              <a:t>?</a:t>
            </a:r>
            <a:r>
              <a:rPr lang="en" sz="3000" b="0" i="0" u="none" strike="noStrike" cap="none" dirty="0" smtClean="0">
                <a:solidFill>
                  <a:schemeClr val="dk1"/>
                </a:solidFill>
                <a:latin typeface="Calibri" charset="0"/>
                <a:ea typeface="Calibri" charset="0"/>
                <a:cs typeface="Calibri" charset="0"/>
                <a:sym typeface="Roboto"/>
              </a:rPr>
              <a:t> </a:t>
            </a:r>
            <a:r>
              <a:rPr lang="en" sz="3000" b="0" i="0" u="none" strike="noStrike" cap="none" dirty="0">
                <a:solidFill>
                  <a:schemeClr val="dk1"/>
                </a:solidFill>
                <a:latin typeface="Calibri" charset="0"/>
                <a:ea typeface="Calibri" charset="0"/>
                <a:cs typeface="Calibri" charset="0"/>
                <a:sym typeface="Roboto"/>
              </a:rPr>
              <a:t>(Ethereum)</a:t>
            </a:r>
          </a:p>
          <a:p>
            <a:pPr marL="0" marR="0" lvl="0" indent="0" algn="l" rtl="0">
              <a:lnSpc>
                <a:spcPct val="100000"/>
              </a:lnSpc>
              <a:spcBef>
                <a:spcPts val="0"/>
              </a:spcBef>
              <a:spcAft>
                <a:spcPts val="0"/>
              </a:spcAft>
              <a:buClr>
                <a:schemeClr val="dk1"/>
              </a:buClr>
              <a:buSzPct val="25000"/>
              <a:buFont typeface="Roboto"/>
              <a:buNone/>
            </a:pPr>
            <a:r>
              <a:rPr lang="en" sz="3000" b="0" i="0" u="none" strike="noStrike" cap="none" dirty="0">
                <a:solidFill>
                  <a:schemeClr val="dk1"/>
                </a:solidFill>
                <a:latin typeface="Roboto"/>
                <a:ea typeface="Roboto"/>
                <a:cs typeface="Roboto"/>
                <a:sym typeface="Roboto"/>
              </a:rPr>
              <a:t> </a:t>
            </a:r>
          </a:p>
        </p:txBody>
      </p:sp>
      <p:sp>
        <p:nvSpPr>
          <p:cNvPr id="737" name="Shape 737"/>
          <p:cNvSpPr txBox="1">
            <a:spLocks noGrp="1"/>
          </p:cNvSpPr>
          <p:nvPr>
            <p:ph type="body" idx="1"/>
          </p:nvPr>
        </p:nvSpPr>
        <p:spPr>
          <a:xfrm>
            <a:off x="492124" y="1378730"/>
            <a:ext cx="8308425" cy="1094683"/>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Roboto"/>
              <a:buNone/>
            </a:pPr>
            <a:r>
              <a:rPr lang="en" sz="1800" b="0" i="0" u="none" strike="noStrike" cap="none" dirty="0">
                <a:solidFill>
                  <a:srgbClr val="222222"/>
                </a:solidFill>
                <a:highlight>
                  <a:srgbClr val="FFFFFF"/>
                </a:highlight>
                <a:latin typeface="+mn-lt"/>
                <a:ea typeface="Calibri" charset="0"/>
                <a:cs typeface="Calibri" charset="0"/>
                <a:sym typeface="Arial"/>
              </a:rPr>
              <a:t>Smart contracts are computer protocols that facilitate, verify, or enforce the negotiation or performance of a contract, or that </a:t>
            </a:r>
            <a:r>
              <a:rPr lang="en-US" dirty="0" smtClean="0">
                <a:solidFill>
                  <a:srgbClr val="222222"/>
                </a:solidFill>
                <a:highlight>
                  <a:srgbClr val="FFFFFF"/>
                </a:highlight>
                <a:latin typeface="+mn-lt"/>
                <a:ea typeface="Calibri" charset="0"/>
                <a:cs typeface="Calibri" charset="0"/>
                <a:sym typeface="Arial"/>
              </a:rPr>
              <a:t>eliminate</a:t>
            </a:r>
            <a:r>
              <a:rPr lang="en" sz="1800" b="0" i="0" u="none" strike="noStrike" cap="none" dirty="0" smtClean="0">
                <a:solidFill>
                  <a:srgbClr val="222222"/>
                </a:solidFill>
                <a:highlight>
                  <a:srgbClr val="FFFFFF"/>
                </a:highlight>
                <a:latin typeface="+mn-lt"/>
                <a:ea typeface="Calibri" charset="0"/>
                <a:cs typeface="Calibri" charset="0"/>
                <a:sym typeface="Arial"/>
              </a:rPr>
              <a:t> </a:t>
            </a:r>
            <a:r>
              <a:rPr lang="en" sz="1800" b="0" i="0" u="none" strike="noStrike" cap="none" dirty="0">
                <a:solidFill>
                  <a:srgbClr val="222222"/>
                </a:solidFill>
                <a:highlight>
                  <a:srgbClr val="FFFFFF"/>
                </a:highlight>
                <a:latin typeface="+mn-lt"/>
                <a:ea typeface="Calibri" charset="0"/>
                <a:cs typeface="Calibri" charset="0"/>
                <a:sym typeface="Arial"/>
              </a:rPr>
              <a:t>the need for a contractual clause. Smart contracts usually also have a user interface </a:t>
            </a:r>
            <a:r>
              <a:rPr lang="en" sz="1800" b="0" i="0" u="none" strike="noStrike" cap="none" dirty="0">
                <a:solidFill>
                  <a:srgbClr val="FF0000"/>
                </a:solidFill>
                <a:highlight>
                  <a:srgbClr val="FFFFFF"/>
                </a:highlight>
                <a:latin typeface="+mn-lt"/>
                <a:ea typeface="Calibri" charset="0"/>
                <a:cs typeface="Calibri" charset="0"/>
                <a:sym typeface="Arial"/>
              </a:rPr>
              <a:t>and </a:t>
            </a:r>
            <a:r>
              <a:rPr lang="en-US" dirty="0" smtClean="0">
                <a:solidFill>
                  <a:srgbClr val="FF0000"/>
                </a:solidFill>
                <a:highlight>
                  <a:srgbClr val="FFFFFF"/>
                </a:highlight>
                <a:latin typeface="+mn-lt"/>
                <a:ea typeface="Calibri" charset="0"/>
                <a:cs typeface="Calibri" charset="0"/>
                <a:sym typeface="Arial"/>
              </a:rPr>
              <a:t>are similar to</a:t>
            </a:r>
            <a:r>
              <a:rPr lang="en" sz="1800" b="0" i="0" u="none" strike="noStrike" cap="none" dirty="0" smtClean="0">
                <a:solidFill>
                  <a:srgbClr val="FF0000"/>
                </a:solidFill>
                <a:highlight>
                  <a:srgbClr val="FFFFFF"/>
                </a:highlight>
                <a:latin typeface="+mn-lt"/>
                <a:ea typeface="Calibri" charset="0"/>
                <a:cs typeface="Calibri" charset="0"/>
                <a:sym typeface="Arial"/>
              </a:rPr>
              <a:t> </a:t>
            </a:r>
            <a:r>
              <a:rPr lang="en" sz="1800" b="0" i="0" u="none" strike="noStrike" cap="none" dirty="0">
                <a:solidFill>
                  <a:srgbClr val="FF0000"/>
                </a:solidFill>
                <a:highlight>
                  <a:srgbClr val="FFFFFF"/>
                </a:highlight>
                <a:latin typeface="+mn-lt"/>
                <a:ea typeface="Calibri" charset="0"/>
                <a:cs typeface="Calibri" charset="0"/>
                <a:sym typeface="Arial"/>
              </a:rPr>
              <a:t>the logic of contractual clauses.</a:t>
            </a:r>
          </a:p>
        </p:txBody>
      </p:sp>
      <p:sp>
        <p:nvSpPr>
          <p:cNvPr id="738" name="Shape 738"/>
          <p:cNvSpPr txBox="1"/>
          <p:nvPr/>
        </p:nvSpPr>
        <p:spPr>
          <a:xfrm>
            <a:off x="1637925" y="2874656"/>
            <a:ext cx="4514399" cy="16941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2E74B5"/>
              </a:buClr>
              <a:buSzPct val="25000"/>
              <a:buFont typeface="Arial"/>
              <a:buNone/>
            </a:pPr>
            <a:r>
              <a:rPr lang="en" sz="1800" u="sng" strike="noStrike" cap="none" dirty="0">
                <a:solidFill>
                  <a:srgbClr val="222222"/>
                </a:solidFill>
                <a:highlight>
                  <a:srgbClr val="FFFFFF"/>
                </a:highlight>
                <a:latin typeface="+mn-lt"/>
                <a:ea typeface="Calibri" charset="0"/>
                <a:cs typeface="Calibri" charset="0"/>
                <a:sym typeface="Arial"/>
              </a:rPr>
              <a:t>Smart contracts work in </a:t>
            </a:r>
            <a:r>
              <a:rPr lang="en-US" sz="1800" u="sng" strike="noStrike" cap="none" dirty="0" smtClean="0">
                <a:solidFill>
                  <a:srgbClr val="222222"/>
                </a:solidFill>
                <a:highlight>
                  <a:srgbClr val="FFFFFF"/>
                </a:highlight>
                <a:latin typeface="+mn-lt"/>
                <a:ea typeface="Calibri" charset="0"/>
                <a:cs typeface="Calibri" charset="0"/>
                <a:sym typeface="Arial"/>
              </a:rPr>
              <a:t>three</a:t>
            </a:r>
            <a:r>
              <a:rPr lang="en" sz="1800" u="sng" strike="noStrike" cap="none" dirty="0" smtClean="0">
                <a:solidFill>
                  <a:srgbClr val="222222"/>
                </a:solidFill>
                <a:highlight>
                  <a:srgbClr val="FFFFFF"/>
                </a:highlight>
                <a:latin typeface="+mn-lt"/>
                <a:ea typeface="Calibri" charset="0"/>
                <a:cs typeface="Calibri" charset="0"/>
                <a:sym typeface="Arial"/>
              </a:rPr>
              <a:t> </a:t>
            </a:r>
            <a:r>
              <a:rPr lang="en" sz="1800" u="sng" strike="noStrike" cap="none" dirty="0">
                <a:solidFill>
                  <a:srgbClr val="222222"/>
                </a:solidFill>
                <a:highlight>
                  <a:srgbClr val="FFFFFF"/>
                </a:highlight>
                <a:latin typeface="+mn-lt"/>
                <a:ea typeface="Calibri" charset="0"/>
                <a:cs typeface="Calibri" charset="0"/>
                <a:sym typeface="Arial"/>
              </a:rPr>
              <a:t>steps </a:t>
            </a:r>
          </a:p>
          <a:p>
            <a:pPr marL="457200" marR="0" lvl="0" indent="-342900" algn="l" rtl="0">
              <a:spcBef>
                <a:spcPts val="1600"/>
              </a:spcBef>
              <a:spcAft>
                <a:spcPts val="0"/>
              </a:spcAft>
              <a:buClr>
                <a:srgbClr val="2E74B5"/>
              </a:buClr>
              <a:buSzPct val="100000"/>
              <a:buFont typeface="Arial"/>
              <a:buChar char="●"/>
            </a:pPr>
            <a:r>
              <a:rPr lang="en" sz="1800" u="none" strike="noStrike" cap="none" dirty="0">
                <a:solidFill>
                  <a:srgbClr val="222222"/>
                </a:solidFill>
                <a:highlight>
                  <a:srgbClr val="FFFFFF"/>
                </a:highlight>
                <a:latin typeface="+mn-lt"/>
                <a:ea typeface="Calibri" charset="0"/>
                <a:cs typeface="Calibri" charset="0"/>
                <a:sym typeface="Arial"/>
              </a:rPr>
              <a:t>Coding</a:t>
            </a:r>
          </a:p>
          <a:p>
            <a:pPr marL="457200" marR="0" lvl="0" indent="-342900" algn="l" rtl="0">
              <a:spcBef>
                <a:spcPts val="1600"/>
              </a:spcBef>
              <a:spcAft>
                <a:spcPts val="0"/>
              </a:spcAft>
              <a:buClr>
                <a:srgbClr val="2E74B5"/>
              </a:buClr>
              <a:buSzPct val="100000"/>
              <a:buFont typeface="Arial"/>
              <a:buChar char="●"/>
            </a:pPr>
            <a:r>
              <a:rPr lang="en" sz="1800" u="none" strike="noStrike" cap="none" dirty="0">
                <a:solidFill>
                  <a:srgbClr val="222222"/>
                </a:solidFill>
                <a:latin typeface="+mn-lt"/>
                <a:ea typeface="Calibri" charset="0"/>
                <a:cs typeface="Calibri" charset="0"/>
                <a:sym typeface="Arial"/>
              </a:rPr>
              <a:t>Distributed Ledgers</a:t>
            </a:r>
          </a:p>
          <a:p>
            <a:pPr marL="457200" marR="0" lvl="0" indent="-342900" algn="l" rtl="0">
              <a:spcBef>
                <a:spcPts val="1600"/>
              </a:spcBef>
              <a:spcAft>
                <a:spcPts val="0"/>
              </a:spcAft>
              <a:buClr>
                <a:srgbClr val="2E74B5"/>
              </a:buClr>
              <a:buSzPct val="100000"/>
              <a:buFont typeface="Arial"/>
              <a:buChar char="●"/>
            </a:pPr>
            <a:r>
              <a:rPr lang="en" sz="1800" u="none" strike="noStrike" cap="none" dirty="0">
                <a:solidFill>
                  <a:srgbClr val="222222"/>
                </a:solidFill>
                <a:latin typeface="+mn-lt"/>
                <a:ea typeface="Calibri" charset="0"/>
                <a:cs typeface="Calibri" charset="0"/>
                <a:sym typeface="Arial"/>
              </a:rPr>
              <a:t>Execution</a:t>
            </a:r>
          </a:p>
        </p:txBody>
      </p:sp>
      <p:sp>
        <p:nvSpPr>
          <p:cNvPr id="739" name="Shape 739"/>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lang="en" sz="1400" b="0" i="0" u="none" strike="noStrike" cap="none" dirty="0">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8"/>
                                        </p:tgtEl>
                                        <p:attrNameLst>
                                          <p:attrName>style.visibility</p:attrName>
                                        </p:attrNameLst>
                                      </p:cBhvr>
                                      <p:to>
                                        <p:strVal val="visible"/>
                                      </p:to>
                                    </p:set>
                                    <p:animEffect transition="in" filter="fade">
                                      <p:cBhvr>
                                        <p:cTn id="7" dur="1000"/>
                                        <p:tgtEl>
                                          <p:spTgt spid="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 sz="3000" b="0" i="0" u="none" strike="noStrike" cap="none" dirty="0">
                <a:solidFill>
                  <a:schemeClr val="dk1"/>
                </a:solidFill>
                <a:latin typeface="Calibri" charset="0"/>
                <a:ea typeface="Calibri" charset="0"/>
                <a:cs typeface="Calibri" charset="0"/>
                <a:sym typeface="Roboto"/>
              </a:rPr>
              <a:t>Ethereum</a:t>
            </a:r>
          </a:p>
        </p:txBody>
      </p:sp>
      <p:sp>
        <p:nvSpPr>
          <p:cNvPr id="764" name="Shape 764"/>
          <p:cNvSpPr txBox="1">
            <a:spLocks noGrp="1"/>
          </p:cNvSpPr>
          <p:nvPr>
            <p:ph type="body" idx="1"/>
          </p:nvPr>
        </p:nvSpPr>
        <p:spPr>
          <a:xfrm>
            <a:off x="311700" y="1191199"/>
            <a:ext cx="8520599" cy="3339000"/>
          </a:xfrm>
          <a:prstGeom prst="rect">
            <a:avLst/>
          </a:prstGeom>
          <a:noFill/>
          <a:ln>
            <a:noFill/>
          </a:ln>
        </p:spPr>
        <p:txBody>
          <a:bodyPr lIns="91425" tIns="91425" rIns="91425" bIns="91425" anchor="t" anchorCtr="0">
            <a:noAutofit/>
          </a:bodyPr>
          <a:lstStyle/>
          <a:p>
            <a:pPr marL="457200" marR="0" lvl="0" indent="0" algn="l" rtl="0">
              <a:lnSpc>
                <a:spcPct val="115000"/>
              </a:lnSpc>
              <a:spcBef>
                <a:spcPts val="0"/>
              </a:spcBef>
              <a:spcAft>
                <a:spcPts val="0"/>
              </a:spcAft>
              <a:buClr>
                <a:schemeClr val="dk2"/>
              </a:buClr>
              <a:buSzPct val="25000"/>
              <a:buFont typeface="Roboto"/>
              <a:buNone/>
            </a:pPr>
            <a:r>
              <a:rPr lang="en" sz="2000" b="0" i="0" u="none" strike="noStrike" cap="none" dirty="0">
                <a:solidFill>
                  <a:schemeClr val="bg2">
                    <a:lumMod val="50000"/>
                  </a:schemeClr>
                </a:solidFill>
                <a:highlight>
                  <a:srgbClr val="FFFFFF"/>
                </a:highlight>
                <a:latin typeface="+mn-lt"/>
                <a:ea typeface="Calibri" charset="0"/>
                <a:cs typeface="Calibri" charset="0"/>
                <a:sym typeface="Roboto"/>
              </a:rPr>
              <a:t>Ether is similar to Blockchain except for the following differences: </a:t>
            </a:r>
          </a:p>
          <a:p>
            <a:pPr marL="1143000" marR="0" lvl="0" indent="-304800" algn="l" rtl="0">
              <a:lnSpc>
                <a:spcPct val="115000"/>
              </a:lnSpc>
              <a:spcBef>
                <a:spcPts val="0"/>
              </a:spcBef>
              <a:spcAft>
                <a:spcPts val="0"/>
              </a:spcAft>
              <a:buClr>
                <a:schemeClr val="dk2"/>
              </a:buClr>
              <a:buSzPct val="100000"/>
              <a:buFont typeface="Courier New"/>
              <a:buChar char="o"/>
            </a:pPr>
            <a:r>
              <a:rPr lang="en" sz="2000" b="0" i="0" u="none" strike="noStrike" cap="none" dirty="0">
                <a:solidFill>
                  <a:schemeClr val="bg2">
                    <a:lumMod val="50000"/>
                  </a:schemeClr>
                </a:solidFill>
                <a:highlight>
                  <a:srgbClr val="FFFFFF"/>
                </a:highlight>
                <a:latin typeface="+mn-lt"/>
                <a:ea typeface="Calibri" charset="0"/>
                <a:cs typeface="Calibri" charset="0"/>
                <a:sym typeface="Roboto"/>
              </a:rPr>
              <a:t>Instead of only handling accounts and transaction it can also store computer programs (</a:t>
            </a:r>
            <a:r>
              <a:rPr lang="en-US" sz="2000" b="0" i="0" u="none" strike="noStrike" cap="none" dirty="0">
                <a:solidFill>
                  <a:schemeClr val="bg2">
                    <a:lumMod val="50000"/>
                  </a:schemeClr>
                </a:solidFill>
                <a:highlight>
                  <a:srgbClr val="FFFFFF"/>
                </a:highlight>
                <a:latin typeface="+mn-lt"/>
                <a:ea typeface="Calibri" charset="0"/>
                <a:cs typeface="Calibri" charset="0"/>
                <a:sym typeface="Roboto"/>
              </a:rPr>
              <a:t>called “smart contracts”)</a:t>
            </a:r>
            <a:r>
              <a:rPr lang="en" sz="2000" b="0" i="0" u="none" strike="noStrike" cap="none" dirty="0">
                <a:solidFill>
                  <a:schemeClr val="bg2">
                    <a:lumMod val="50000"/>
                  </a:schemeClr>
                </a:solidFill>
                <a:highlight>
                  <a:srgbClr val="FFFFFF"/>
                </a:highlight>
                <a:latin typeface="+mn-lt"/>
                <a:ea typeface="Calibri" charset="0"/>
                <a:cs typeface="Calibri" charset="0"/>
                <a:sym typeface="Roboto"/>
              </a:rPr>
              <a:t> like: </a:t>
            </a:r>
          </a:p>
          <a:p>
            <a:pPr marL="1600200" lvl="0" indent="-304800">
              <a:spcAft>
                <a:spcPts val="0"/>
              </a:spcAft>
              <a:buSzPct val="100000"/>
              <a:buFont typeface="Noto Sans Symbols"/>
              <a:buChar char="o"/>
            </a:pPr>
            <a:r>
              <a:rPr lang="en" sz="2000" b="0" i="0" u="none" strike="noStrike" cap="none" dirty="0">
                <a:solidFill>
                  <a:srgbClr val="FF0000"/>
                </a:solidFill>
                <a:highlight>
                  <a:srgbClr val="FFFFFF"/>
                </a:highlight>
                <a:latin typeface="+mn-lt"/>
                <a:ea typeface="Calibri" charset="0"/>
                <a:cs typeface="Calibri" charset="0"/>
                <a:sym typeface="Roboto"/>
              </a:rPr>
              <a:t>If xx account has </a:t>
            </a:r>
            <a:r>
              <a:rPr lang="en" sz="2000" b="1" dirty="0">
                <a:solidFill>
                  <a:srgbClr val="FF0000"/>
                </a:solidFill>
                <a:latin typeface="+mn-lt"/>
              </a:rPr>
              <a:t>฿</a:t>
            </a:r>
            <a:r>
              <a:rPr lang="en" sz="2000" b="0" i="0" u="none" strike="noStrike" cap="none" dirty="0">
                <a:solidFill>
                  <a:srgbClr val="FF0000"/>
                </a:solidFill>
                <a:highlight>
                  <a:srgbClr val="FFFFFF"/>
                </a:highlight>
                <a:latin typeface="+mn-lt"/>
                <a:ea typeface="Calibri" charset="0"/>
                <a:cs typeface="Calibri" charset="0"/>
                <a:sym typeface="Roboto"/>
              </a:rPr>
              <a:t>yy balance </a:t>
            </a:r>
          </a:p>
          <a:p>
            <a:pPr marL="1600200" marR="0" lvl="0" indent="-304800" algn="l" rtl="0">
              <a:lnSpc>
                <a:spcPct val="115000"/>
              </a:lnSpc>
              <a:spcBef>
                <a:spcPts val="0"/>
              </a:spcBef>
              <a:spcAft>
                <a:spcPts val="0"/>
              </a:spcAft>
              <a:buClr>
                <a:schemeClr val="dk2"/>
              </a:buClr>
              <a:buSzPct val="100000"/>
              <a:buFont typeface="Noto Sans Symbols"/>
              <a:buChar char="o"/>
            </a:pPr>
            <a:r>
              <a:rPr lang="en-US" sz="2000" dirty="0">
                <a:solidFill>
                  <a:srgbClr val="FF0000"/>
                </a:solidFill>
                <a:highlight>
                  <a:srgbClr val="FFFFFF"/>
                </a:highlight>
                <a:latin typeface="+mn-lt"/>
                <a:ea typeface="Calibri" charset="0"/>
                <a:cs typeface="Calibri" charset="0"/>
              </a:rPr>
              <a:t>A</a:t>
            </a:r>
            <a:r>
              <a:rPr lang="en" sz="2000" b="0" i="0" u="none" strike="noStrike" cap="none" dirty="0">
                <a:solidFill>
                  <a:srgbClr val="FF0000"/>
                </a:solidFill>
                <a:highlight>
                  <a:srgbClr val="FFFFFF"/>
                </a:highlight>
                <a:latin typeface="+mn-lt"/>
                <a:ea typeface="Calibri" charset="0"/>
                <a:cs typeface="Calibri" charset="0"/>
                <a:sym typeface="Roboto"/>
              </a:rPr>
              <a:t>nd if today is December 31st, 2016 </a:t>
            </a:r>
          </a:p>
          <a:p>
            <a:pPr marL="1600200" lvl="0" indent="-304800">
              <a:spcAft>
                <a:spcPts val="0"/>
              </a:spcAft>
              <a:buSzPct val="100000"/>
              <a:buFont typeface="Noto Sans Symbols"/>
              <a:buChar char="o"/>
            </a:pPr>
            <a:r>
              <a:rPr lang="en-US" sz="2000" dirty="0">
                <a:solidFill>
                  <a:srgbClr val="FF0000"/>
                </a:solidFill>
                <a:highlight>
                  <a:srgbClr val="FFFFFF"/>
                </a:highlight>
                <a:latin typeface="+mn-lt"/>
                <a:ea typeface="Calibri" charset="0"/>
                <a:cs typeface="Calibri" charset="0"/>
              </a:rPr>
              <a:t>T</a:t>
            </a:r>
            <a:r>
              <a:rPr lang="en" sz="2000" b="0" i="0" u="none" strike="noStrike" cap="none" dirty="0">
                <a:solidFill>
                  <a:srgbClr val="FF0000"/>
                </a:solidFill>
                <a:highlight>
                  <a:srgbClr val="FFFFFF"/>
                </a:highlight>
                <a:latin typeface="+mn-lt"/>
                <a:ea typeface="Calibri" charset="0"/>
                <a:cs typeface="Calibri" charset="0"/>
                <a:sym typeface="Roboto"/>
              </a:rPr>
              <a:t>hen transfer </a:t>
            </a:r>
            <a:r>
              <a:rPr lang="en" sz="2000" b="1" dirty="0">
                <a:solidFill>
                  <a:srgbClr val="FF0000"/>
                </a:solidFill>
                <a:latin typeface="+mn-lt"/>
              </a:rPr>
              <a:t>฿</a:t>
            </a:r>
            <a:r>
              <a:rPr lang="en" sz="2000" b="0" i="0" u="none" strike="noStrike" cap="none" dirty="0">
                <a:solidFill>
                  <a:srgbClr val="FF0000"/>
                </a:solidFill>
                <a:highlight>
                  <a:srgbClr val="FFFFFF"/>
                </a:highlight>
                <a:latin typeface="+mn-lt"/>
                <a:ea typeface="Calibri" charset="0"/>
                <a:cs typeface="Calibri" charset="0"/>
                <a:sym typeface="Roboto"/>
              </a:rPr>
              <a:t>5 to zz account </a:t>
            </a:r>
          </a:p>
          <a:p>
            <a:pPr marL="1600200" marR="0" lvl="0" indent="-304800" algn="l" rtl="0">
              <a:lnSpc>
                <a:spcPct val="115000"/>
              </a:lnSpc>
              <a:spcBef>
                <a:spcPts val="0"/>
              </a:spcBef>
              <a:spcAft>
                <a:spcPts val="0"/>
              </a:spcAft>
              <a:buClr>
                <a:schemeClr val="dk2"/>
              </a:buClr>
              <a:buSzPct val="100000"/>
              <a:buFont typeface="Noto Sans Symbols"/>
              <a:buChar char="o"/>
            </a:pPr>
            <a:r>
              <a:rPr lang="en-US" sz="2000" dirty="0">
                <a:solidFill>
                  <a:srgbClr val="FF0000"/>
                </a:solidFill>
                <a:highlight>
                  <a:srgbClr val="FFFFFF"/>
                </a:highlight>
                <a:latin typeface="+mn-lt"/>
                <a:ea typeface="Calibri" charset="0"/>
                <a:cs typeface="Calibri" charset="0"/>
              </a:rPr>
              <a:t>I</a:t>
            </a:r>
            <a:r>
              <a:rPr lang="en" sz="2000" b="0" i="0" u="none" strike="noStrike" cap="none" dirty="0">
                <a:solidFill>
                  <a:srgbClr val="FF0000"/>
                </a:solidFill>
                <a:highlight>
                  <a:srgbClr val="FFFFFF"/>
                </a:highlight>
                <a:latin typeface="+mn-lt"/>
                <a:ea typeface="Calibri" charset="0"/>
                <a:cs typeface="Calibri" charset="0"/>
                <a:sym typeface="Roboto"/>
              </a:rPr>
              <a:t>f not</a:t>
            </a:r>
            <a:r>
              <a:rPr lang="en-US" sz="2000" b="0" i="0" u="none" strike="noStrike" cap="none" dirty="0">
                <a:solidFill>
                  <a:srgbClr val="FF0000"/>
                </a:solidFill>
                <a:highlight>
                  <a:srgbClr val="FFFFFF"/>
                </a:highlight>
                <a:latin typeface="+mn-lt"/>
                <a:ea typeface="Calibri" charset="0"/>
                <a:cs typeface="Calibri" charset="0"/>
                <a:sym typeface="Roboto"/>
              </a:rPr>
              <a:t>,</a:t>
            </a:r>
            <a:r>
              <a:rPr lang="en" sz="2000" b="0" i="0" u="none" strike="noStrike" cap="none" dirty="0">
                <a:solidFill>
                  <a:srgbClr val="FF0000"/>
                </a:solidFill>
                <a:highlight>
                  <a:srgbClr val="FFFFFF"/>
                </a:highlight>
                <a:latin typeface="+mn-lt"/>
                <a:ea typeface="Calibri" charset="0"/>
                <a:cs typeface="Calibri" charset="0"/>
                <a:sym typeface="Roboto"/>
              </a:rPr>
              <a:t> don't do anything </a:t>
            </a:r>
          </a:p>
          <a:p>
            <a:pPr marL="0" marR="0" lvl="0" indent="0" algn="l" rtl="0">
              <a:lnSpc>
                <a:spcPct val="115000"/>
              </a:lnSpc>
              <a:spcBef>
                <a:spcPts val="0"/>
              </a:spcBef>
              <a:spcAft>
                <a:spcPts val="0"/>
              </a:spcAft>
              <a:buClr>
                <a:schemeClr val="dk2"/>
              </a:buClr>
              <a:buSzPct val="25000"/>
              <a:buFont typeface="Roboto"/>
              <a:buNone/>
            </a:pPr>
            <a:endParaRPr sz="1800" b="0" i="0" u="none" strike="noStrike" cap="none" dirty="0">
              <a:solidFill>
                <a:schemeClr val="dk2"/>
              </a:solidFill>
              <a:latin typeface="Roboto"/>
              <a:ea typeface="Roboto"/>
              <a:cs typeface="Roboto"/>
              <a:sym typeface="Roboto"/>
            </a:endParaRPr>
          </a:p>
        </p:txBody>
      </p:sp>
      <p:sp>
        <p:nvSpPr>
          <p:cNvPr id="765" name="Shape 765"/>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20629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 sz="3000" b="0" i="0" u="none" strike="noStrike" cap="none" dirty="0">
                <a:solidFill>
                  <a:schemeClr val="dk1"/>
                </a:solidFill>
                <a:latin typeface="Calibri" charset="0"/>
                <a:ea typeface="Calibri" charset="0"/>
                <a:cs typeface="Calibri" charset="0"/>
                <a:sym typeface="Roboto"/>
              </a:rPr>
              <a:t>Smart Contracts (Ethereum)</a:t>
            </a:r>
          </a:p>
        </p:txBody>
      </p:sp>
      <p:sp>
        <p:nvSpPr>
          <p:cNvPr id="745" name="Shape 745"/>
          <p:cNvSpPr txBox="1">
            <a:spLocks noGrp="1"/>
          </p:cNvSpPr>
          <p:nvPr>
            <p:ph type="body" idx="1"/>
          </p:nvPr>
        </p:nvSpPr>
        <p:spPr>
          <a:xfrm>
            <a:off x="311700" y="1377084"/>
            <a:ext cx="8520599" cy="3017166"/>
          </a:xfrm>
          <a:prstGeom prst="rect">
            <a:avLst/>
          </a:prstGeom>
          <a:noFill/>
          <a:ln>
            <a:noFill/>
          </a:ln>
        </p:spPr>
        <p:txBody>
          <a:bodyPr lIns="91425" tIns="91425" rIns="91425" bIns="91425" anchor="t" anchorCtr="0">
            <a:noAutofit/>
          </a:bodyPr>
          <a:lstStyle/>
          <a:p>
            <a:pPr marL="0" marR="0" lvl="0" indent="0" rtl="0">
              <a:lnSpc>
                <a:spcPct val="115000"/>
              </a:lnSpc>
              <a:spcBef>
                <a:spcPts val="0"/>
              </a:spcBef>
              <a:spcAft>
                <a:spcPts val="0"/>
              </a:spcAft>
              <a:buClr>
                <a:schemeClr val="dk2"/>
              </a:buClr>
              <a:buSzPct val="25000"/>
              <a:buFont typeface="Roboto"/>
              <a:buNone/>
            </a:pPr>
            <a:r>
              <a:rPr lang="en" b="1" i="1" u="none" strike="noStrike" cap="none" dirty="0">
                <a:solidFill>
                  <a:srgbClr val="222222"/>
                </a:solidFill>
                <a:highlight>
                  <a:srgbClr val="FFFFFF"/>
                </a:highlight>
                <a:latin typeface="Calibri" charset="0"/>
                <a:ea typeface="Calibri" charset="0"/>
                <a:cs typeface="Calibri" charset="0"/>
                <a:sym typeface="Arial"/>
              </a:rPr>
              <a:t>C</a:t>
            </a:r>
            <a:r>
              <a:rPr lang="en" b="1" i="1" u="none" strike="noStrike" cap="none" dirty="0">
                <a:solidFill>
                  <a:srgbClr val="222222"/>
                </a:solidFill>
                <a:highlight>
                  <a:srgbClr val="FFFFFF"/>
                </a:highlight>
                <a:latin typeface="+mn-lt"/>
                <a:ea typeface="Calibri" charset="0"/>
                <a:cs typeface="Calibri" charset="0"/>
                <a:sym typeface="Arial"/>
              </a:rPr>
              <a:t>oding</a:t>
            </a:r>
            <a:r>
              <a:rPr lang="en" b="0" i="1" u="none" strike="noStrike" cap="none" dirty="0">
                <a:solidFill>
                  <a:srgbClr val="222222"/>
                </a:solidFill>
                <a:highlight>
                  <a:srgbClr val="FFFFFF"/>
                </a:highlight>
                <a:latin typeface="+mn-lt"/>
                <a:ea typeface="Calibri" charset="0"/>
                <a:cs typeface="Calibri" charset="0"/>
                <a:sym typeface="Arial"/>
              </a:rPr>
              <a:t> (What goes into a Smart Contract) </a:t>
            </a:r>
          </a:p>
          <a:p>
            <a:pPr marL="0" marR="0" lvl="0" indent="0" rtl="0">
              <a:lnSpc>
                <a:spcPct val="115000"/>
              </a:lnSpc>
              <a:spcBef>
                <a:spcPts val="0"/>
              </a:spcBef>
              <a:spcAft>
                <a:spcPts val="0"/>
              </a:spcAft>
              <a:buClr>
                <a:schemeClr val="dk2"/>
              </a:buClr>
              <a:buSzPct val="25000"/>
              <a:buFont typeface="Roboto"/>
              <a:buNone/>
            </a:pPr>
            <a:r>
              <a:rPr lang="en" b="0" i="0" u="none" strike="noStrike" cap="none" dirty="0">
                <a:solidFill>
                  <a:srgbClr val="222222"/>
                </a:solidFill>
                <a:highlight>
                  <a:srgbClr val="FFFFFF"/>
                </a:highlight>
                <a:latin typeface="+mn-lt"/>
                <a:ea typeface="Calibri" charset="0"/>
                <a:cs typeface="Calibri" charset="0"/>
                <a:sym typeface="Calibri"/>
              </a:rPr>
              <a:t>Because smart contracts work like computer programs, it is very important that they do exactly what the parties want them to do. </a:t>
            </a:r>
            <a:r>
              <a:rPr lang="en" b="0" i="0" u="none" strike="noStrike" cap="none" dirty="0" smtClean="0">
                <a:solidFill>
                  <a:srgbClr val="222222"/>
                </a:solidFill>
                <a:highlight>
                  <a:srgbClr val="FFFFFF"/>
                </a:highlight>
                <a:latin typeface="+mn-lt"/>
                <a:ea typeface="Calibri" charset="0"/>
                <a:cs typeface="Calibri" charset="0"/>
                <a:sym typeface="Calibri"/>
              </a:rPr>
              <a:t>This </a:t>
            </a:r>
            <a:r>
              <a:rPr lang="en" b="0" i="0" u="none" strike="noStrike" cap="none" dirty="0">
                <a:solidFill>
                  <a:srgbClr val="222222"/>
                </a:solidFill>
                <a:highlight>
                  <a:srgbClr val="FFFFFF"/>
                </a:highlight>
                <a:latin typeface="+mn-lt"/>
                <a:ea typeface="Calibri" charset="0"/>
                <a:cs typeface="Calibri" charset="0"/>
                <a:sym typeface="Calibri"/>
              </a:rPr>
              <a:t>is achieved by inputting the proper logic when writing </a:t>
            </a:r>
            <a:r>
              <a:rPr lang="en-US" dirty="0" smtClean="0">
                <a:solidFill>
                  <a:srgbClr val="222222"/>
                </a:solidFill>
                <a:highlight>
                  <a:srgbClr val="FFFFFF"/>
                </a:highlight>
                <a:latin typeface="+mn-lt"/>
                <a:ea typeface="Calibri" charset="0"/>
                <a:cs typeface="Calibri" charset="0"/>
                <a:sym typeface="Calibri"/>
              </a:rPr>
              <a:t>the</a:t>
            </a:r>
            <a:r>
              <a:rPr lang="en" b="0" i="0" u="none" strike="noStrike" cap="none" dirty="0" smtClean="0">
                <a:solidFill>
                  <a:srgbClr val="222222"/>
                </a:solidFill>
                <a:highlight>
                  <a:srgbClr val="FFFFFF"/>
                </a:highlight>
                <a:latin typeface="+mn-lt"/>
                <a:ea typeface="Calibri" charset="0"/>
                <a:cs typeface="Calibri" charset="0"/>
                <a:sym typeface="Calibri"/>
              </a:rPr>
              <a:t> </a:t>
            </a:r>
            <a:r>
              <a:rPr lang="en" b="0" i="0" u="none" strike="noStrike" cap="none" dirty="0">
                <a:solidFill>
                  <a:srgbClr val="222222"/>
                </a:solidFill>
                <a:highlight>
                  <a:srgbClr val="FFFFFF"/>
                </a:highlight>
                <a:latin typeface="+mn-lt"/>
                <a:ea typeface="Calibri" charset="0"/>
                <a:cs typeface="Calibri" charset="0"/>
                <a:sym typeface="Calibri"/>
              </a:rPr>
              <a:t>smart contract (more can be found here about an </a:t>
            </a:r>
            <a:r>
              <a:rPr lang="en" b="0" i="0" u="sng" strike="noStrike" cap="none" dirty="0">
                <a:solidFill>
                  <a:srgbClr val="222222"/>
                </a:solidFill>
                <a:highlight>
                  <a:srgbClr val="FFFFFF"/>
                </a:highlight>
                <a:latin typeface="+mn-lt"/>
                <a:ea typeface="Calibri" charset="0"/>
                <a:cs typeface="Calibri" charset="0"/>
                <a:sym typeface="Calibri"/>
                <a:hlinkClick r:id="rId3"/>
              </a:rPr>
              <a:t>Introduction to Programming Smart Contracts on Ethereum</a:t>
            </a:r>
            <a:r>
              <a:rPr lang="en" b="0" i="0" u="none" strike="noStrike" cap="none" dirty="0">
                <a:solidFill>
                  <a:srgbClr val="222222"/>
                </a:solidFill>
                <a:highlight>
                  <a:srgbClr val="FFFFFF"/>
                </a:highlight>
                <a:latin typeface="+mn-lt"/>
                <a:ea typeface="Calibri" charset="0"/>
                <a:cs typeface="Calibri" charset="0"/>
                <a:sym typeface="Calibri"/>
              </a:rPr>
              <a:t>). </a:t>
            </a:r>
            <a:endParaRPr lang="en-US" b="0" i="0" u="none" strike="noStrike" cap="none" dirty="0" smtClean="0">
              <a:solidFill>
                <a:srgbClr val="222222"/>
              </a:solidFill>
              <a:highlight>
                <a:srgbClr val="FFFFFF"/>
              </a:highlight>
              <a:latin typeface="+mn-lt"/>
              <a:ea typeface="Calibri" charset="0"/>
              <a:cs typeface="Calibri" charset="0"/>
              <a:sym typeface="Calibri"/>
            </a:endParaRPr>
          </a:p>
          <a:p>
            <a:pPr marL="0" marR="0" lvl="0" indent="0" rtl="0">
              <a:lnSpc>
                <a:spcPct val="115000"/>
              </a:lnSpc>
              <a:spcBef>
                <a:spcPts val="0"/>
              </a:spcBef>
              <a:spcAft>
                <a:spcPts val="0"/>
              </a:spcAft>
              <a:buClr>
                <a:schemeClr val="dk2"/>
              </a:buClr>
              <a:buSzPct val="25000"/>
              <a:buFont typeface="Roboto"/>
              <a:buNone/>
            </a:pPr>
            <a:endParaRPr lang="en-US" b="0" i="0" u="none" strike="noStrike" cap="none" dirty="0">
              <a:solidFill>
                <a:srgbClr val="222222"/>
              </a:solidFill>
              <a:highlight>
                <a:srgbClr val="FFFFFF"/>
              </a:highlight>
              <a:latin typeface="+mn-lt"/>
              <a:ea typeface="Calibri" charset="0"/>
              <a:cs typeface="Calibri" charset="0"/>
              <a:sym typeface="Calibri"/>
            </a:endParaRPr>
          </a:p>
          <a:p>
            <a:pPr marL="0" marR="0" lvl="0" indent="0" rtl="0">
              <a:lnSpc>
                <a:spcPct val="115000"/>
              </a:lnSpc>
              <a:spcBef>
                <a:spcPts val="0"/>
              </a:spcBef>
              <a:spcAft>
                <a:spcPts val="0"/>
              </a:spcAft>
              <a:buClr>
                <a:schemeClr val="dk2"/>
              </a:buClr>
              <a:buSzPct val="25000"/>
              <a:buFont typeface="Roboto"/>
              <a:buNone/>
            </a:pPr>
            <a:r>
              <a:rPr lang="en" b="0" i="0" u="none" strike="noStrike" cap="none" dirty="0">
                <a:solidFill>
                  <a:srgbClr val="222222"/>
                </a:solidFill>
                <a:highlight>
                  <a:srgbClr val="FFFFFF"/>
                </a:highlight>
                <a:latin typeface="+mn-lt"/>
                <a:ea typeface="Calibri" charset="0"/>
                <a:cs typeface="Calibri" charset="0"/>
                <a:sym typeface="Calibri"/>
              </a:rPr>
              <a:t>The code behaves in predefined ways and doesn’t have the linguistic nuances of human languages, thus, it has now automated the “if this happens then do that” part of traditional contracts.</a:t>
            </a:r>
          </a:p>
        </p:txBody>
      </p:sp>
      <p:sp>
        <p:nvSpPr>
          <p:cNvPr id="746" name="Shape 746"/>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690736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 sz="3000" b="0" i="0" u="none" strike="noStrike" cap="none" dirty="0">
                <a:solidFill>
                  <a:schemeClr val="dk1"/>
                </a:solidFill>
                <a:latin typeface="Calibri" charset="0"/>
                <a:ea typeface="Calibri" charset="0"/>
                <a:cs typeface="Calibri" charset="0"/>
                <a:sym typeface="Roboto"/>
              </a:rPr>
              <a:t>Smart </a:t>
            </a:r>
            <a:r>
              <a:rPr lang="en" sz="3000" b="0" i="0" u="none" strike="noStrike" cap="none" dirty="0" smtClean="0">
                <a:solidFill>
                  <a:schemeClr val="dk1"/>
                </a:solidFill>
                <a:latin typeface="Calibri" charset="0"/>
                <a:ea typeface="Calibri" charset="0"/>
                <a:cs typeface="Calibri" charset="0"/>
                <a:sym typeface="Roboto"/>
              </a:rPr>
              <a:t>C</a:t>
            </a:r>
            <a:r>
              <a:rPr lang="en-US" sz="3000" b="0" i="0" u="none" strike="noStrike" cap="none" dirty="0" err="1" smtClean="0">
                <a:solidFill>
                  <a:schemeClr val="dk1"/>
                </a:solidFill>
                <a:latin typeface="Calibri" charset="0"/>
                <a:ea typeface="Calibri" charset="0"/>
                <a:cs typeface="Calibri" charset="0"/>
                <a:sym typeface="Roboto"/>
              </a:rPr>
              <a:t>ontracts</a:t>
            </a:r>
            <a:r>
              <a:rPr lang="en-US" dirty="0">
                <a:latin typeface="Calibri" charset="0"/>
                <a:ea typeface="Calibri" charset="0"/>
                <a:cs typeface="Calibri" charset="0"/>
              </a:rPr>
              <a:t> </a:t>
            </a:r>
            <a:r>
              <a:rPr lang="mr-IN" dirty="0" smtClean="0">
                <a:latin typeface="Calibri" charset="0"/>
                <a:ea typeface="Calibri" charset="0"/>
                <a:cs typeface="Calibri" charset="0"/>
              </a:rPr>
              <a:t>–</a:t>
            </a:r>
            <a:r>
              <a:rPr lang="en-US" dirty="0" smtClean="0">
                <a:latin typeface="Calibri" charset="0"/>
                <a:ea typeface="Calibri" charset="0"/>
                <a:cs typeface="Calibri" charset="0"/>
              </a:rPr>
              <a:t> Distributed Ledgers</a:t>
            </a:r>
            <a:endParaRPr lang="en" sz="3000" b="0" i="0" u="none" strike="noStrike" cap="none" dirty="0">
              <a:solidFill>
                <a:schemeClr val="dk1"/>
              </a:solidFill>
              <a:latin typeface="Calibri" charset="0"/>
              <a:ea typeface="Calibri" charset="0"/>
              <a:cs typeface="Calibri" charset="0"/>
              <a:sym typeface="Roboto"/>
            </a:endParaRPr>
          </a:p>
        </p:txBody>
      </p:sp>
      <p:sp>
        <p:nvSpPr>
          <p:cNvPr id="745" name="Shape 745"/>
          <p:cNvSpPr txBox="1">
            <a:spLocks noGrp="1"/>
          </p:cNvSpPr>
          <p:nvPr>
            <p:ph type="body" idx="1"/>
          </p:nvPr>
        </p:nvSpPr>
        <p:spPr>
          <a:xfrm>
            <a:off x="311700" y="1427799"/>
            <a:ext cx="8520599" cy="3141075"/>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Roboto"/>
              <a:buNone/>
            </a:pPr>
            <a:r>
              <a:rPr lang="en" b="1" i="1" u="none" strike="noStrike" cap="none" dirty="0">
                <a:solidFill>
                  <a:schemeClr val="bg2">
                    <a:lumMod val="50000"/>
                  </a:schemeClr>
                </a:solidFill>
                <a:highlight>
                  <a:srgbClr val="FFFFFF"/>
                </a:highlight>
                <a:latin typeface="+mn-lt"/>
                <a:ea typeface="Calibri" charset="0"/>
                <a:cs typeface="Calibri" charset="0"/>
                <a:sym typeface="Arial"/>
              </a:rPr>
              <a:t>Distributed Ledgers</a:t>
            </a:r>
            <a:r>
              <a:rPr lang="en" b="0" i="1" u="none" strike="noStrike" cap="none" dirty="0">
                <a:solidFill>
                  <a:schemeClr val="bg2">
                    <a:lumMod val="50000"/>
                  </a:schemeClr>
                </a:solidFill>
                <a:highlight>
                  <a:srgbClr val="FFFFFF"/>
                </a:highlight>
                <a:latin typeface="+mn-lt"/>
                <a:ea typeface="Calibri" charset="0"/>
                <a:cs typeface="Calibri" charset="0"/>
                <a:sym typeface="Arial"/>
              </a:rPr>
              <a:t> (How the smart contract is sent out) </a:t>
            </a:r>
          </a:p>
          <a:p>
            <a:pPr marL="0" marR="0" lvl="0" indent="0" algn="l" rtl="0">
              <a:lnSpc>
                <a:spcPct val="115000"/>
              </a:lnSpc>
              <a:spcBef>
                <a:spcPts val="0"/>
              </a:spcBef>
              <a:spcAft>
                <a:spcPts val="0"/>
              </a:spcAft>
              <a:buClr>
                <a:schemeClr val="dk2"/>
              </a:buClr>
              <a:buSzPct val="25000"/>
              <a:buFont typeface="Roboto"/>
              <a:buNone/>
            </a:pPr>
            <a:r>
              <a:rPr lang="en" b="0" i="0" u="none" strike="noStrike" cap="none" dirty="0">
                <a:solidFill>
                  <a:schemeClr val="bg2">
                    <a:lumMod val="50000"/>
                  </a:schemeClr>
                </a:solidFill>
                <a:highlight>
                  <a:srgbClr val="FFFFFF"/>
                </a:highlight>
                <a:latin typeface="+mn-lt"/>
                <a:ea typeface="Calibri" charset="0"/>
                <a:cs typeface="Calibri" charset="0"/>
                <a:sym typeface="Calibri"/>
              </a:rPr>
              <a:t>The code is then encrypted and sent out to other computers via a distributed network of ledgers (i.e. Distributed Ledgers). </a:t>
            </a:r>
            <a:endParaRPr lang="en-US" b="0" i="0" u="none" strike="noStrike" cap="none" dirty="0">
              <a:solidFill>
                <a:schemeClr val="bg2">
                  <a:lumMod val="50000"/>
                </a:schemeClr>
              </a:solidFill>
              <a:highlight>
                <a:srgbClr val="FFFFFF"/>
              </a:highlight>
              <a:latin typeface="+mn-lt"/>
              <a:ea typeface="Calibri" charset="0"/>
              <a:cs typeface="Calibri" charset="0"/>
              <a:sym typeface="Calibri"/>
            </a:endParaRPr>
          </a:p>
          <a:p>
            <a:pPr marL="0" marR="0" lvl="0" indent="0" algn="l" rtl="0">
              <a:lnSpc>
                <a:spcPct val="115000"/>
              </a:lnSpc>
              <a:spcBef>
                <a:spcPts val="0"/>
              </a:spcBef>
              <a:spcAft>
                <a:spcPts val="0"/>
              </a:spcAft>
              <a:buClr>
                <a:schemeClr val="dk2"/>
              </a:buClr>
              <a:buSzPct val="25000"/>
              <a:buFont typeface="Roboto"/>
              <a:buNone/>
            </a:pPr>
            <a:r>
              <a:rPr lang="en" b="0" i="0" u="none" strike="noStrike" cap="none" dirty="0">
                <a:solidFill>
                  <a:schemeClr val="bg2">
                    <a:lumMod val="50000"/>
                  </a:schemeClr>
                </a:solidFill>
                <a:highlight>
                  <a:srgbClr val="FFFFFF"/>
                </a:highlight>
                <a:latin typeface="+mn-lt"/>
                <a:ea typeface="Calibri" charset="0"/>
                <a:cs typeface="Calibri" charset="0"/>
                <a:sym typeface="Calibri"/>
              </a:rPr>
              <a:t>If this is done via public permissionless </a:t>
            </a:r>
            <a:r>
              <a:rPr lang="en-US" dirty="0">
                <a:solidFill>
                  <a:schemeClr val="bg2">
                    <a:lumMod val="50000"/>
                  </a:schemeClr>
                </a:solidFill>
                <a:highlight>
                  <a:srgbClr val="FFFFFF"/>
                </a:highlight>
                <a:latin typeface="+mn-lt"/>
                <a:ea typeface="Calibri" charset="0"/>
                <a:cs typeface="Calibri" charset="0"/>
                <a:sym typeface="Calibri"/>
              </a:rPr>
              <a:t>B</a:t>
            </a:r>
            <a:r>
              <a:rPr lang="en" b="0" i="0" u="none" strike="noStrike" cap="none" dirty="0">
                <a:solidFill>
                  <a:schemeClr val="bg2">
                    <a:lumMod val="50000"/>
                  </a:schemeClr>
                </a:solidFill>
                <a:highlight>
                  <a:srgbClr val="FFFFFF"/>
                </a:highlight>
                <a:latin typeface="+mn-lt"/>
                <a:ea typeface="Calibri" charset="0"/>
                <a:cs typeface="Calibri" charset="0"/>
                <a:sym typeface="Calibri"/>
              </a:rPr>
              <a:t>lockchain such as </a:t>
            </a:r>
            <a:r>
              <a:rPr lang="en-US" b="0" i="0" u="none" strike="noStrike" cap="none" dirty="0">
                <a:solidFill>
                  <a:schemeClr val="bg2">
                    <a:lumMod val="50000"/>
                  </a:schemeClr>
                </a:solidFill>
                <a:highlight>
                  <a:srgbClr val="FFFFFF"/>
                </a:highlight>
                <a:latin typeface="+mn-lt"/>
                <a:ea typeface="Calibri" charset="0"/>
                <a:cs typeface="Calibri" charset="0"/>
                <a:sym typeface="Calibri"/>
              </a:rPr>
              <a:t>B</a:t>
            </a:r>
            <a:r>
              <a:rPr lang="en" b="0" i="0" u="none" strike="noStrike" cap="none" dirty="0">
                <a:solidFill>
                  <a:schemeClr val="bg2">
                    <a:lumMod val="50000"/>
                  </a:schemeClr>
                </a:solidFill>
                <a:highlight>
                  <a:srgbClr val="FFFFFF"/>
                </a:highlight>
                <a:latin typeface="+mn-lt"/>
                <a:ea typeface="Calibri" charset="0"/>
                <a:cs typeface="Calibri" charset="0"/>
                <a:sym typeface="Calibri"/>
              </a:rPr>
              <a:t>itcoin, the contract is sent out similar to the way that a network update of a bitcoin transaction would occur. </a:t>
            </a:r>
            <a:endParaRPr lang="en-US" b="0" i="0" u="none" strike="noStrike" cap="none" dirty="0">
              <a:solidFill>
                <a:schemeClr val="bg2">
                  <a:lumMod val="50000"/>
                </a:schemeClr>
              </a:solidFill>
              <a:highlight>
                <a:srgbClr val="FFFFFF"/>
              </a:highlight>
              <a:latin typeface="+mn-lt"/>
              <a:ea typeface="Calibri" charset="0"/>
              <a:cs typeface="Calibri" charset="0"/>
              <a:sym typeface="Calibri"/>
            </a:endParaRPr>
          </a:p>
          <a:p>
            <a:pPr marL="0" marR="0" lvl="0" indent="0" algn="l" rtl="0">
              <a:lnSpc>
                <a:spcPct val="115000"/>
              </a:lnSpc>
              <a:spcBef>
                <a:spcPts val="0"/>
              </a:spcBef>
              <a:spcAft>
                <a:spcPts val="0"/>
              </a:spcAft>
              <a:buClr>
                <a:schemeClr val="dk2"/>
              </a:buClr>
              <a:buSzPct val="25000"/>
              <a:buFont typeface="Roboto"/>
              <a:buNone/>
            </a:pPr>
            <a:r>
              <a:rPr lang="en" b="0" i="0" u="none" strike="noStrike" cap="none" dirty="0">
                <a:solidFill>
                  <a:schemeClr val="bg2">
                    <a:lumMod val="50000"/>
                  </a:schemeClr>
                </a:solidFill>
                <a:highlight>
                  <a:srgbClr val="FFFFFF"/>
                </a:highlight>
                <a:latin typeface="+mn-lt"/>
                <a:ea typeface="Calibri" charset="0"/>
                <a:cs typeface="Calibri" charset="0"/>
                <a:sym typeface="Calibri"/>
              </a:rPr>
              <a:t>This can also be done in a permissioned or hybrid distributed ledger platform such as the </a:t>
            </a:r>
            <a:r>
              <a:rPr lang="en" b="0" i="0" u="sng" strike="noStrike" cap="none" dirty="0">
                <a:solidFill>
                  <a:schemeClr val="bg2">
                    <a:lumMod val="50000"/>
                  </a:schemeClr>
                </a:solidFill>
                <a:highlight>
                  <a:srgbClr val="FFFFFF"/>
                </a:highlight>
                <a:latin typeface="+mn-lt"/>
                <a:ea typeface="Calibri" charset="0"/>
                <a:cs typeface="Calibri" charset="0"/>
                <a:sym typeface="Calibri"/>
                <a:hlinkClick r:id="rId3"/>
              </a:rPr>
              <a:t>R3 Distributed Ledger</a:t>
            </a:r>
            <a:r>
              <a:rPr lang="en" b="0" i="0" u="none" strike="noStrike" cap="none" dirty="0">
                <a:solidFill>
                  <a:schemeClr val="bg2">
                    <a:lumMod val="50000"/>
                  </a:schemeClr>
                </a:solidFill>
                <a:highlight>
                  <a:srgbClr val="FFFFFF"/>
                </a:highlight>
                <a:latin typeface="+mn-lt"/>
                <a:ea typeface="Calibri" charset="0"/>
                <a:cs typeface="Calibri" charset="0"/>
                <a:sym typeface="Calibri"/>
              </a:rPr>
              <a:t>.</a:t>
            </a:r>
          </a:p>
          <a:p>
            <a:pPr marL="0" marR="0" lvl="0" indent="0" algn="l" rtl="0">
              <a:lnSpc>
                <a:spcPct val="115000"/>
              </a:lnSpc>
              <a:spcBef>
                <a:spcPts val="0"/>
              </a:spcBef>
              <a:spcAft>
                <a:spcPts val="0"/>
              </a:spcAft>
              <a:buClr>
                <a:schemeClr val="dk2"/>
              </a:buClr>
              <a:buSzPct val="25000"/>
              <a:buFont typeface="Roboto"/>
              <a:buNone/>
            </a:pPr>
            <a:endParaRPr sz="1350" b="1" i="1" u="none" strike="noStrike" cap="none" dirty="0">
              <a:solidFill>
                <a:srgbClr val="2E74B5"/>
              </a:solidFill>
              <a:highlight>
                <a:srgbClr val="FFFFFF"/>
              </a:highlight>
              <a:latin typeface="Arial"/>
              <a:ea typeface="Arial"/>
              <a:cs typeface="Arial"/>
              <a:sym typeface="Arial"/>
            </a:endParaRPr>
          </a:p>
        </p:txBody>
      </p:sp>
      <p:sp>
        <p:nvSpPr>
          <p:cNvPr id="746" name="Shape 746"/>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286699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 sz="3000" b="0" i="0" u="none" strike="noStrike" cap="none" dirty="0">
                <a:solidFill>
                  <a:schemeClr val="dk1"/>
                </a:solidFill>
                <a:latin typeface="Calibri" charset="0"/>
                <a:ea typeface="Calibri" charset="0"/>
                <a:cs typeface="Calibri" charset="0"/>
                <a:sym typeface="Roboto"/>
              </a:rPr>
              <a:t>Smart Contracts </a:t>
            </a:r>
            <a:r>
              <a:rPr lang="en-US" dirty="0" smtClean="0">
                <a:latin typeface="Calibri" charset="0"/>
                <a:ea typeface="Calibri" charset="0"/>
                <a:cs typeface="Calibri" charset="0"/>
              </a:rPr>
              <a:t>- Execution</a:t>
            </a:r>
            <a:endParaRPr lang="en" sz="3000" b="0" i="0" u="none" strike="noStrike" cap="none" dirty="0">
              <a:solidFill>
                <a:schemeClr val="dk1"/>
              </a:solidFill>
              <a:latin typeface="Calibri" charset="0"/>
              <a:ea typeface="Calibri" charset="0"/>
              <a:cs typeface="Calibri" charset="0"/>
              <a:sym typeface="Roboto"/>
            </a:endParaRPr>
          </a:p>
        </p:txBody>
      </p:sp>
      <p:sp>
        <p:nvSpPr>
          <p:cNvPr id="745" name="Shape 745"/>
          <p:cNvSpPr txBox="1">
            <a:spLocks noGrp="1"/>
          </p:cNvSpPr>
          <p:nvPr>
            <p:ph type="body" idx="1"/>
          </p:nvPr>
        </p:nvSpPr>
        <p:spPr>
          <a:xfrm>
            <a:off x="311700" y="1427799"/>
            <a:ext cx="8520599" cy="3141075"/>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Roboto"/>
              <a:buNone/>
            </a:pPr>
            <a:r>
              <a:rPr lang="en" b="1" i="1" u="none" strike="noStrike" cap="none" dirty="0">
                <a:solidFill>
                  <a:srgbClr val="222222"/>
                </a:solidFill>
                <a:highlight>
                  <a:srgbClr val="FFFFFF"/>
                </a:highlight>
                <a:latin typeface="+mn-lt"/>
                <a:ea typeface="Calibri" charset="0"/>
                <a:cs typeface="Calibri" charset="0"/>
                <a:sym typeface="Arial"/>
              </a:rPr>
              <a:t>Execution</a:t>
            </a:r>
            <a:r>
              <a:rPr lang="en" b="0" i="1" u="none" strike="noStrike" cap="none" dirty="0">
                <a:solidFill>
                  <a:srgbClr val="222222"/>
                </a:solidFill>
                <a:highlight>
                  <a:srgbClr val="FFFFFF"/>
                </a:highlight>
                <a:latin typeface="+mn-lt"/>
                <a:ea typeface="Calibri" charset="0"/>
                <a:cs typeface="Calibri" charset="0"/>
                <a:sym typeface="Arial"/>
              </a:rPr>
              <a:t> (How it is processed) </a:t>
            </a:r>
          </a:p>
          <a:p>
            <a:pPr marL="0" marR="0" lvl="0" indent="0" algn="l" rtl="0">
              <a:lnSpc>
                <a:spcPct val="115000"/>
              </a:lnSpc>
              <a:spcBef>
                <a:spcPts val="0"/>
              </a:spcBef>
              <a:spcAft>
                <a:spcPts val="0"/>
              </a:spcAft>
              <a:buClr>
                <a:schemeClr val="dk2"/>
              </a:buClr>
              <a:buSzPct val="25000"/>
              <a:buFont typeface="Roboto"/>
              <a:buNone/>
            </a:pPr>
            <a:r>
              <a:rPr lang="en" b="0" i="0" u="none" strike="noStrike" cap="none" dirty="0">
                <a:solidFill>
                  <a:srgbClr val="222222"/>
                </a:solidFill>
                <a:highlight>
                  <a:srgbClr val="FFFFFF"/>
                </a:highlight>
                <a:latin typeface="+mn-lt"/>
                <a:ea typeface="Calibri" charset="0"/>
                <a:cs typeface="Calibri" charset="0"/>
                <a:sym typeface="Calibri"/>
              </a:rPr>
              <a:t>One the computers in this network of distributed ledgers receive the code, they each come to an individual agreement on the results of the code execution. </a:t>
            </a:r>
            <a:endParaRPr lang="en-US" b="0" i="0" u="none" strike="noStrike" cap="none" dirty="0">
              <a:solidFill>
                <a:srgbClr val="222222"/>
              </a:solidFill>
              <a:highlight>
                <a:srgbClr val="FFFFFF"/>
              </a:highlight>
              <a:latin typeface="+mn-lt"/>
              <a:ea typeface="Calibri" charset="0"/>
              <a:cs typeface="Calibri" charset="0"/>
              <a:sym typeface="Calibri"/>
            </a:endParaRPr>
          </a:p>
          <a:p>
            <a:pPr marL="0" marR="0" lvl="0" indent="0" algn="l" rtl="0">
              <a:lnSpc>
                <a:spcPct val="115000"/>
              </a:lnSpc>
              <a:spcBef>
                <a:spcPts val="0"/>
              </a:spcBef>
              <a:spcAft>
                <a:spcPts val="0"/>
              </a:spcAft>
              <a:buClr>
                <a:schemeClr val="dk2"/>
              </a:buClr>
              <a:buSzPct val="25000"/>
              <a:buFont typeface="Roboto"/>
              <a:buNone/>
            </a:pPr>
            <a:r>
              <a:rPr lang="en" b="0" i="0" u="none" strike="noStrike" cap="none" dirty="0">
                <a:solidFill>
                  <a:srgbClr val="222222"/>
                </a:solidFill>
                <a:highlight>
                  <a:srgbClr val="FFFFFF"/>
                </a:highlight>
                <a:latin typeface="+mn-lt"/>
                <a:ea typeface="Calibri" charset="0"/>
                <a:cs typeface="Calibri" charset="0"/>
                <a:sym typeface="Calibri"/>
              </a:rPr>
              <a:t>The network </a:t>
            </a:r>
            <a:r>
              <a:rPr lang="en" b="0" i="0" u="none" strike="noStrike" cap="none" dirty="0" smtClean="0">
                <a:solidFill>
                  <a:srgbClr val="222222"/>
                </a:solidFill>
                <a:highlight>
                  <a:srgbClr val="FFFFFF"/>
                </a:highlight>
                <a:latin typeface="+mn-lt"/>
                <a:ea typeface="Calibri" charset="0"/>
                <a:cs typeface="Calibri" charset="0"/>
                <a:sym typeface="Calibri"/>
              </a:rPr>
              <a:t>then update</a:t>
            </a:r>
            <a:r>
              <a:rPr lang="en-US" b="0" i="0" u="none" strike="noStrike" cap="none" dirty="0" smtClean="0">
                <a:solidFill>
                  <a:srgbClr val="222222"/>
                </a:solidFill>
                <a:highlight>
                  <a:srgbClr val="FFFFFF"/>
                </a:highlight>
                <a:latin typeface="+mn-lt"/>
                <a:ea typeface="Calibri" charset="0"/>
                <a:cs typeface="Calibri" charset="0"/>
                <a:sym typeface="Calibri"/>
              </a:rPr>
              <a:t>s</a:t>
            </a:r>
            <a:r>
              <a:rPr lang="en" b="0" i="0" u="none" strike="noStrike" cap="none" dirty="0" smtClean="0">
                <a:solidFill>
                  <a:srgbClr val="222222"/>
                </a:solidFill>
                <a:highlight>
                  <a:srgbClr val="FFFFFF"/>
                </a:highlight>
                <a:latin typeface="+mn-lt"/>
                <a:ea typeface="Calibri" charset="0"/>
                <a:cs typeface="Calibri" charset="0"/>
                <a:sym typeface="Calibri"/>
              </a:rPr>
              <a:t> </a:t>
            </a:r>
            <a:r>
              <a:rPr lang="en" b="0" i="0" u="none" strike="noStrike" cap="none" dirty="0">
                <a:solidFill>
                  <a:srgbClr val="222222"/>
                </a:solidFill>
                <a:highlight>
                  <a:srgbClr val="FFFFFF"/>
                </a:highlight>
                <a:latin typeface="+mn-lt"/>
                <a:ea typeface="Calibri" charset="0"/>
                <a:cs typeface="Calibri" charset="0"/>
                <a:sym typeface="Calibri"/>
              </a:rPr>
              <a:t>the distributed ledgers to record the execution of the contract, and then monitor for compliance with the terms of the smart contract. </a:t>
            </a:r>
            <a:endParaRPr lang="en-US" b="0" i="0" u="none" strike="noStrike" cap="none" dirty="0">
              <a:solidFill>
                <a:srgbClr val="222222"/>
              </a:solidFill>
              <a:highlight>
                <a:srgbClr val="FFFFFF"/>
              </a:highlight>
              <a:latin typeface="+mn-lt"/>
              <a:ea typeface="Calibri" charset="0"/>
              <a:cs typeface="Calibri" charset="0"/>
              <a:sym typeface="Calibri"/>
            </a:endParaRPr>
          </a:p>
          <a:p>
            <a:pPr marL="0" marR="0" lvl="0" indent="0" algn="l" rtl="0">
              <a:lnSpc>
                <a:spcPct val="115000"/>
              </a:lnSpc>
              <a:spcBef>
                <a:spcPts val="0"/>
              </a:spcBef>
              <a:spcAft>
                <a:spcPts val="0"/>
              </a:spcAft>
              <a:buClr>
                <a:schemeClr val="dk2"/>
              </a:buClr>
              <a:buSzPct val="25000"/>
              <a:buFont typeface="Roboto"/>
              <a:buNone/>
            </a:pPr>
            <a:r>
              <a:rPr lang="en" b="0" i="0" u="none" strike="noStrike" cap="none" dirty="0">
                <a:solidFill>
                  <a:srgbClr val="222222"/>
                </a:solidFill>
                <a:highlight>
                  <a:srgbClr val="FFFFFF"/>
                </a:highlight>
                <a:latin typeface="+mn-lt"/>
                <a:ea typeface="Calibri" charset="0"/>
                <a:cs typeface="Calibri" charset="0"/>
                <a:sym typeface="Calibri"/>
              </a:rPr>
              <a:t>In this type of system, single party manipulation is averted because control over the execution of the smart contract is no longer possible </a:t>
            </a:r>
            <a:r>
              <a:rPr lang="en-US" dirty="0" smtClean="0">
                <a:solidFill>
                  <a:srgbClr val="222222"/>
                </a:solidFill>
                <a:highlight>
                  <a:srgbClr val="FFFFFF"/>
                </a:highlight>
                <a:latin typeface="+mn-lt"/>
                <a:ea typeface="Calibri" charset="0"/>
                <a:cs typeface="Calibri" charset="0"/>
                <a:sym typeface="Calibri"/>
              </a:rPr>
              <a:t>as</a:t>
            </a:r>
            <a:r>
              <a:rPr lang="en" b="0" i="0" u="none" strike="noStrike" cap="none" dirty="0" smtClean="0">
                <a:solidFill>
                  <a:srgbClr val="222222"/>
                </a:solidFill>
                <a:highlight>
                  <a:srgbClr val="FFFFFF"/>
                </a:highlight>
                <a:latin typeface="+mn-lt"/>
                <a:ea typeface="Calibri" charset="0"/>
                <a:cs typeface="Calibri" charset="0"/>
                <a:sym typeface="Calibri"/>
              </a:rPr>
              <a:t> </a:t>
            </a:r>
            <a:r>
              <a:rPr lang="en" b="0" i="0" u="none" strike="noStrike" cap="none" dirty="0">
                <a:solidFill>
                  <a:srgbClr val="222222"/>
                </a:solidFill>
                <a:highlight>
                  <a:srgbClr val="FFFFFF"/>
                </a:highlight>
                <a:latin typeface="+mn-lt"/>
                <a:ea typeface="Calibri" charset="0"/>
                <a:cs typeface="Calibri" charset="0"/>
                <a:sym typeface="Calibri"/>
              </a:rPr>
              <a:t>execution is no longer in the hands of a single party.</a:t>
            </a:r>
          </a:p>
        </p:txBody>
      </p:sp>
      <p:sp>
        <p:nvSpPr>
          <p:cNvPr id="746" name="Shape 746"/>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lang="en" sz="1400" b="0" i="0" u="none" strike="noStrike" cap="none" dirty="0">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US" sz="3000" b="0" i="0" u="none" strike="noStrike" cap="none" dirty="0" smtClean="0">
                <a:solidFill>
                  <a:schemeClr val="dk1"/>
                </a:solidFill>
                <a:latin typeface="Calibri" charset="0"/>
                <a:ea typeface="Calibri" charset="0"/>
                <a:cs typeface="Calibri" charset="0"/>
                <a:sym typeface="Roboto"/>
              </a:rPr>
              <a:t>Examples of </a:t>
            </a:r>
            <a:r>
              <a:rPr lang="en" sz="3000" b="0" i="0" u="none" strike="noStrike" cap="none" dirty="0" smtClean="0">
                <a:solidFill>
                  <a:schemeClr val="dk1"/>
                </a:solidFill>
                <a:latin typeface="Calibri" charset="0"/>
                <a:ea typeface="Calibri" charset="0"/>
                <a:cs typeface="Calibri" charset="0"/>
                <a:sym typeface="Roboto"/>
              </a:rPr>
              <a:t>Smart </a:t>
            </a:r>
            <a:r>
              <a:rPr lang="en" sz="3000" b="0" i="0" u="none" strike="noStrike" cap="none" dirty="0">
                <a:solidFill>
                  <a:schemeClr val="dk1"/>
                </a:solidFill>
                <a:latin typeface="Calibri" charset="0"/>
                <a:ea typeface="Calibri" charset="0"/>
                <a:cs typeface="Calibri" charset="0"/>
                <a:sym typeface="Roboto"/>
              </a:rPr>
              <a:t>Contracts (Ethereum)</a:t>
            </a:r>
          </a:p>
        </p:txBody>
      </p:sp>
      <p:sp>
        <p:nvSpPr>
          <p:cNvPr id="752" name="Shape 752"/>
          <p:cNvSpPr txBox="1">
            <a:spLocks noGrp="1"/>
          </p:cNvSpPr>
          <p:nvPr>
            <p:ph type="body" idx="1"/>
          </p:nvPr>
        </p:nvSpPr>
        <p:spPr>
          <a:xfrm>
            <a:off x="168825" y="1134625"/>
            <a:ext cx="8520599" cy="3339000"/>
          </a:xfrm>
          <a:prstGeom prst="rect">
            <a:avLst/>
          </a:prstGeom>
          <a:noFill/>
          <a:ln>
            <a:noFill/>
          </a:ln>
        </p:spPr>
        <p:txBody>
          <a:bodyPr lIns="91425" tIns="91425" rIns="91425" bIns="91425" anchor="t" anchorCtr="0">
            <a:noAutofit/>
          </a:bodyPr>
          <a:lstStyle/>
          <a:p>
            <a:pPr marL="685800" marR="0" lvl="0" indent="-342900" algn="l" rtl="0">
              <a:lnSpc>
                <a:spcPct val="115000"/>
              </a:lnSpc>
              <a:spcBef>
                <a:spcPts val="0"/>
              </a:spcBef>
              <a:spcAft>
                <a:spcPts val="0"/>
              </a:spcAft>
              <a:buClr>
                <a:srgbClr val="000000"/>
              </a:buClr>
              <a:buSzPct val="25000"/>
              <a:buFont typeface="Calibri"/>
              <a:buNone/>
            </a:pPr>
            <a:r>
              <a:rPr lang="en" b="0" i="0" u="none" strike="noStrike" cap="none" dirty="0" smtClean="0">
                <a:solidFill>
                  <a:srgbClr val="222222"/>
                </a:solidFill>
                <a:highlight>
                  <a:srgbClr val="FFFFFF"/>
                </a:highlight>
                <a:latin typeface="+mn-lt"/>
                <a:ea typeface="Calibri"/>
                <a:cs typeface="Calibri"/>
                <a:sym typeface="Calibri"/>
              </a:rPr>
              <a:t>Federal</a:t>
            </a:r>
            <a:r>
              <a:rPr lang="en" b="0" i="0" u="none" strike="noStrike" cap="none" dirty="0">
                <a:solidFill>
                  <a:srgbClr val="222222"/>
                </a:solidFill>
                <a:highlight>
                  <a:srgbClr val="FFFFFF"/>
                </a:highlight>
                <a:latin typeface="+mn-lt"/>
                <a:ea typeface="Calibri"/>
                <a:cs typeface="Calibri"/>
                <a:sym typeface="Calibri"/>
              </a:rPr>
              <a:t>, state or local </a:t>
            </a:r>
            <a:r>
              <a:rPr lang="en" b="1" i="0" u="none" strike="noStrike" cap="none" dirty="0">
                <a:solidFill>
                  <a:srgbClr val="222222"/>
                </a:solidFill>
                <a:highlight>
                  <a:srgbClr val="FFFFFF"/>
                </a:highlight>
                <a:latin typeface="+mn-lt"/>
                <a:ea typeface="Calibri"/>
                <a:cs typeface="Calibri"/>
                <a:sym typeface="Calibri"/>
              </a:rPr>
              <a:t>government contracting</a:t>
            </a:r>
          </a:p>
          <a:p>
            <a:pPr marL="685800" marR="0" lvl="0" indent="-342900" algn="l" rtl="0">
              <a:lnSpc>
                <a:spcPct val="115000"/>
              </a:lnSpc>
              <a:spcBef>
                <a:spcPts val="0"/>
              </a:spcBef>
              <a:spcAft>
                <a:spcPts val="0"/>
              </a:spcAft>
              <a:buClr>
                <a:srgbClr val="000000"/>
              </a:buClr>
              <a:buSzPct val="25000"/>
              <a:buFont typeface="Calibri"/>
              <a:buNone/>
            </a:pPr>
            <a:r>
              <a:rPr lang="en" b="1" i="0" u="none" strike="noStrike" cap="none" dirty="0" smtClean="0">
                <a:solidFill>
                  <a:srgbClr val="222222"/>
                </a:solidFill>
                <a:highlight>
                  <a:srgbClr val="FFFFFF"/>
                </a:highlight>
                <a:latin typeface="+mn-lt"/>
                <a:ea typeface="Calibri"/>
                <a:cs typeface="Calibri"/>
                <a:sym typeface="Calibri"/>
              </a:rPr>
              <a:t>Benefits </a:t>
            </a:r>
            <a:r>
              <a:rPr lang="en" b="1" i="0" u="none" strike="noStrike" cap="none" dirty="0">
                <a:solidFill>
                  <a:srgbClr val="222222"/>
                </a:solidFill>
                <a:highlight>
                  <a:srgbClr val="FFFFFF"/>
                </a:highlight>
                <a:latin typeface="+mn-lt"/>
                <a:ea typeface="Calibri"/>
                <a:cs typeface="Calibri"/>
                <a:sym typeface="Calibri"/>
              </a:rPr>
              <a:t>management</a:t>
            </a:r>
            <a:r>
              <a:rPr lang="en" b="0" i="0" u="none" strike="noStrike" cap="none" dirty="0">
                <a:solidFill>
                  <a:srgbClr val="222222"/>
                </a:solidFill>
                <a:highlight>
                  <a:srgbClr val="FFFFFF"/>
                </a:highlight>
                <a:latin typeface="+mn-lt"/>
                <a:ea typeface="Calibri"/>
                <a:cs typeface="Calibri"/>
                <a:sym typeface="Calibri"/>
              </a:rPr>
              <a:t> (Medicare, Medicaid, Social Security)</a:t>
            </a:r>
          </a:p>
          <a:p>
            <a:pPr marL="685800" marR="0" lvl="0" indent="-342900" algn="l" rtl="0">
              <a:lnSpc>
                <a:spcPct val="115000"/>
              </a:lnSpc>
              <a:spcBef>
                <a:spcPts val="0"/>
              </a:spcBef>
              <a:spcAft>
                <a:spcPts val="0"/>
              </a:spcAft>
              <a:buClr>
                <a:srgbClr val="000000"/>
              </a:buClr>
              <a:buSzPct val="25000"/>
              <a:buFont typeface="Calibri"/>
              <a:buNone/>
            </a:pPr>
            <a:r>
              <a:rPr lang="en" b="1" i="0" u="none" strike="noStrike" cap="none" dirty="0">
                <a:solidFill>
                  <a:srgbClr val="222222"/>
                </a:solidFill>
                <a:highlight>
                  <a:srgbClr val="FFFFFF"/>
                </a:highlight>
                <a:latin typeface="+mn-lt"/>
                <a:ea typeface="Calibri"/>
                <a:cs typeface="Calibri"/>
                <a:sym typeface="Calibri"/>
              </a:rPr>
              <a:t>Progress payments</a:t>
            </a:r>
            <a:r>
              <a:rPr lang="en" b="0" i="0" u="none" strike="noStrike" cap="none" dirty="0">
                <a:solidFill>
                  <a:srgbClr val="222222"/>
                </a:solidFill>
                <a:highlight>
                  <a:srgbClr val="FFFFFF"/>
                </a:highlight>
                <a:latin typeface="+mn-lt"/>
                <a:ea typeface="Calibri"/>
                <a:cs typeface="Calibri"/>
                <a:sym typeface="Calibri"/>
              </a:rPr>
              <a:t> (to primes and subcontractors)</a:t>
            </a:r>
          </a:p>
          <a:p>
            <a:pPr marL="685800" marR="0" lvl="0" indent="-342900" algn="l" rtl="0">
              <a:lnSpc>
                <a:spcPct val="115000"/>
              </a:lnSpc>
              <a:spcBef>
                <a:spcPts val="0"/>
              </a:spcBef>
              <a:spcAft>
                <a:spcPts val="0"/>
              </a:spcAft>
              <a:buClr>
                <a:srgbClr val="000000"/>
              </a:buClr>
              <a:buSzPct val="25000"/>
              <a:buFont typeface="Calibri"/>
              <a:buNone/>
            </a:pPr>
            <a:r>
              <a:rPr lang="en" b="1" i="0" u="none" strike="noStrike" cap="none" dirty="0">
                <a:solidFill>
                  <a:srgbClr val="222222"/>
                </a:solidFill>
                <a:highlight>
                  <a:srgbClr val="FFFFFF"/>
                </a:highlight>
                <a:latin typeface="+mn-lt"/>
                <a:ea typeface="Calibri"/>
                <a:cs typeface="Calibri"/>
                <a:sym typeface="Calibri"/>
              </a:rPr>
              <a:t>Intellectual Property (IP) Management </a:t>
            </a:r>
          </a:p>
        </p:txBody>
      </p:sp>
      <p:sp>
        <p:nvSpPr>
          <p:cNvPr id="753" name="Shape 753"/>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lang="en" sz="1400" b="0" i="0" u="none" strike="noStrike" cap="none" dirty="0">
              <a:solidFill>
                <a:srgbClr val="000000"/>
              </a:solidFill>
              <a:latin typeface="Arial"/>
              <a:ea typeface="Arial"/>
              <a:cs typeface="Arial"/>
              <a:sym typeface="Arial"/>
            </a:endParaRPr>
          </a:p>
        </p:txBody>
      </p:sp>
      <p:pic>
        <p:nvPicPr>
          <p:cNvPr id="754" name="Shape 754"/>
          <p:cNvPicPr preferRelativeResize="0"/>
          <p:nvPr/>
        </p:nvPicPr>
        <p:blipFill rotWithShape="1">
          <a:blip r:embed="rId3">
            <a:alphaModFix/>
          </a:blip>
          <a:srcRect/>
          <a:stretch/>
        </p:blipFill>
        <p:spPr>
          <a:xfrm>
            <a:off x="919537" y="3314287"/>
            <a:ext cx="4029074" cy="1171575"/>
          </a:xfrm>
          <a:prstGeom prst="rect">
            <a:avLst/>
          </a:prstGeom>
          <a:noFill/>
          <a:ln>
            <a:noFill/>
          </a:ln>
        </p:spPr>
      </p:pic>
      <p:pic>
        <p:nvPicPr>
          <p:cNvPr id="755" name="Shape 755"/>
          <p:cNvPicPr preferRelativeResize="0"/>
          <p:nvPr/>
        </p:nvPicPr>
        <p:blipFill rotWithShape="1">
          <a:blip r:embed="rId4">
            <a:alphaModFix/>
          </a:blip>
          <a:srcRect/>
          <a:stretch/>
        </p:blipFill>
        <p:spPr>
          <a:xfrm>
            <a:off x="6139375" y="3564947"/>
            <a:ext cx="2565648" cy="721600"/>
          </a:xfrm>
          <a:prstGeom prst="rect">
            <a:avLst/>
          </a:prstGeom>
          <a:noFill/>
          <a:ln>
            <a:noFill/>
          </a:ln>
        </p:spPr>
      </p:pic>
      <p:sp>
        <p:nvSpPr>
          <p:cNvPr id="756" name="Shape 756"/>
          <p:cNvSpPr/>
          <p:nvPr/>
        </p:nvSpPr>
        <p:spPr>
          <a:xfrm>
            <a:off x="6199131" y="2449473"/>
            <a:ext cx="2746499" cy="877800"/>
          </a:xfrm>
          <a:prstGeom prst="rect">
            <a:avLst/>
          </a:prstGeom>
          <a:solidFill>
            <a:srgbClr val="428BC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757" name="Shape 757"/>
          <p:cNvPicPr preferRelativeResize="0"/>
          <p:nvPr/>
        </p:nvPicPr>
        <p:blipFill rotWithShape="1">
          <a:blip r:embed="rId5">
            <a:alphaModFix/>
          </a:blip>
          <a:srcRect/>
          <a:stretch/>
        </p:blipFill>
        <p:spPr>
          <a:xfrm>
            <a:off x="6352389" y="2532923"/>
            <a:ext cx="2535220" cy="7216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 sz="3000" b="0" i="0" u="none" strike="noStrike" cap="none" dirty="0">
                <a:solidFill>
                  <a:schemeClr val="dk1"/>
                </a:solidFill>
                <a:latin typeface="Calibri" charset="0"/>
                <a:ea typeface="Calibri" charset="0"/>
                <a:cs typeface="Calibri" charset="0"/>
                <a:sym typeface="Roboto"/>
              </a:rPr>
              <a:t>Ethereum</a:t>
            </a:r>
          </a:p>
        </p:txBody>
      </p:sp>
      <p:sp>
        <p:nvSpPr>
          <p:cNvPr id="764" name="Shape 764"/>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noAutofit/>
          </a:bodyPr>
          <a:lstStyle/>
          <a:p>
            <a:pPr marL="457200" marR="0" lvl="0" indent="-304800" algn="l" rtl="0">
              <a:lnSpc>
                <a:spcPct val="115000"/>
              </a:lnSpc>
              <a:spcBef>
                <a:spcPts val="0"/>
              </a:spcBef>
              <a:spcAft>
                <a:spcPts val="0"/>
              </a:spcAft>
              <a:buClr>
                <a:srgbClr val="000000"/>
              </a:buClr>
              <a:buSzPct val="25000"/>
              <a:buFont typeface="Roboto"/>
              <a:buNone/>
            </a:pPr>
            <a:r>
              <a:rPr lang="en" b="0" i="0" u="none" strike="noStrike" cap="none" dirty="0">
                <a:solidFill>
                  <a:schemeClr val="tx1"/>
                </a:solidFill>
                <a:highlight>
                  <a:srgbClr val="FFFFFF"/>
                </a:highlight>
                <a:latin typeface="Calibri" charset="0"/>
                <a:ea typeface="Calibri" charset="0"/>
                <a:cs typeface="Calibri" charset="0"/>
                <a:sym typeface="Roboto"/>
              </a:rPr>
              <a:t>Ethereum is a  decentralized platform that </a:t>
            </a:r>
            <a:r>
              <a:rPr lang="en" b="1" i="0" u="none" strike="noStrike" cap="none" dirty="0">
                <a:solidFill>
                  <a:schemeClr val="tx1"/>
                </a:solidFill>
                <a:highlight>
                  <a:srgbClr val="FFFFFF"/>
                </a:highlight>
                <a:latin typeface="Calibri" charset="0"/>
                <a:ea typeface="Calibri" charset="0"/>
                <a:cs typeface="Calibri" charset="0"/>
                <a:sym typeface="Roboto"/>
              </a:rPr>
              <a:t>runs smart contracts</a:t>
            </a:r>
            <a:r>
              <a:rPr lang="en" b="0" i="0" u="none" strike="noStrike" cap="none" dirty="0">
                <a:solidFill>
                  <a:schemeClr val="tx1"/>
                </a:solidFill>
                <a:highlight>
                  <a:srgbClr val="FFFFFF"/>
                </a:highlight>
                <a:latin typeface="Calibri" charset="0"/>
                <a:ea typeface="Calibri" charset="0"/>
                <a:cs typeface="Calibri" charset="0"/>
                <a:sym typeface="Roboto"/>
              </a:rPr>
              <a:t>: applications that run exactly as programmed without any possibility of downtime, censorship, fraud or third party interference. </a:t>
            </a:r>
          </a:p>
          <a:p>
            <a:pPr marL="457200" marR="0" lvl="0" indent="-304800" algn="l" rtl="0">
              <a:lnSpc>
                <a:spcPct val="115000"/>
              </a:lnSpc>
              <a:spcBef>
                <a:spcPts val="0"/>
              </a:spcBef>
              <a:spcAft>
                <a:spcPts val="0"/>
              </a:spcAft>
              <a:buClr>
                <a:srgbClr val="000000"/>
              </a:buClr>
              <a:buSzPct val="25000"/>
              <a:buFont typeface="Roboto"/>
              <a:buNone/>
            </a:pPr>
            <a:r>
              <a:rPr lang="en" b="0" i="0" u="none" strike="noStrike" cap="none" dirty="0">
                <a:solidFill>
                  <a:schemeClr val="tx1"/>
                </a:solidFill>
                <a:highlight>
                  <a:srgbClr val="FFFFFF"/>
                </a:highlight>
                <a:latin typeface="Calibri" charset="0"/>
                <a:ea typeface="Calibri" charset="0"/>
                <a:cs typeface="Calibri" charset="0"/>
                <a:sym typeface="Roboto"/>
              </a:rPr>
              <a:t>These apps run on a </a:t>
            </a:r>
            <a:r>
              <a:rPr lang="en" b="1" i="0" u="none" strike="noStrike" cap="none" dirty="0">
                <a:solidFill>
                  <a:schemeClr val="tx1"/>
                </a:solidFill>
                <a:highlight>
                  <a:srgbClr val="FFFFFF"/>
                </a:highlight>
                <a:latin typeface="Calibri" charset="0"/>
                <a:ea typeface="Calibri" charset="0"/>
                <a:cs typeface="Calibri" charset="0"/>
                <a:sym typeface="Roboto"/>
              </a:rPr>
              <a:t>custom built </a:t>
            </a:r>
            <a:r>
              <a:rPr lang="en-US" b="1" dirty="0">
                <a:solidFill>
                  <a:schemeClr val="tx1"/>
                </a:solidFill>
                <a:highlight>
                  <a:srgbClr val="FFFFFF"/>
                </a:highlight>
                <a:latin typeface="Calibri" charset="0"/>
                <a:ea typeface="Calibri" charset="0"/>
                <a:cs typeface="Calibri" charset="0"/>
              </a:rPr>
              <a:t>B</a:t>
            </a:r>
            <a:r>
              <a:rPr lang="en" b="1" i="0" u="none" strike="noStrike" cap="none" dirty="0">
                <a:solidFill>
                  <a:schemeClr val="tx1"/>
                </a:solidFill>
                <a:highlight>
                  <a:srgbClr val="FFFFFF"/>
                </a:highlight>
                <a:latin typeface="Calibri" charset="0"/>
                <a:ea typeface="Calibri" charset="0"/>
                <a:cs typeface="Calibri" charset="0"/>
                <a:sym typeface="Roboto"/>
              </a:rPr>
              <a:t>lockchain</a:t>
            </a:r>
            <a:r>
              <a:rPr lang="en" b="0" i="0" u="none" strike="noStrike" cap="none" dirty="0">
                <a:solidFill>
                  <a:schemeClr val="tx1"/>
                </a:solidFill>
                <a:highlight>
                  <a:srgbClr val="FFFFFF"/>
                </a:highlight>
                <a:latin typeface="Calibri" charset="0"/>
                <a:ea typeface="Calibri" charset="0"/>
                <a:cs typeface="Calibri" charset="0"/>
                <a:sym typeface="Roboto"/>
              </a:rPr>
              <a:t>, an enormously powerful shared global infrastructure that can move value around and represent the ownership of property. </a:t>
            </a:r>
          </a:p>
          <a:p>
            <a:pPr marL="457200" marR="0" lvl="0" indent="-304800" algn="l" rtl="0">
              <a:lnSpc>
                <a:spcPct val="115000"/>
              </a:lnSpc>
              <a:spcBef>
                <a:spcPts val="0"/>
              </a:spcBef>
              <a:spcAft>
                <a:spcPts val="0"/>
              </a:spcAft>
              <a:buClr>
                <a:srgbClr val="000000"/>
              </a:buClr>
              <a:buSzPct val="25000"/>
              <a:buFont typeface="Roboto"/>
              <a:buNone/>
            </a:pPr>
            <a:r>
              <a:rPr lang="en" b="0" i="0" u="none" strike="noStrike" cap="none" dirty="0">
                <a:solidFill>
                  <a:schemeClr val="tx1"/>
                </a:solidFill>
                <a:highlight>
                  <a:srgbClr val="FFFFFF"/>
                </a:highlight>
                <a:latin typeface="Calibri" charset="0"/>
                <a:ea typeface="Calibri" charset="0"/>
                <a:cs typeface="Calibri" charset="0"/>
                <a:sym typeface="Roboto"/>
              </a:rPr>
              <a:t>Enables developers to create markets, store registries of debts or promises, move funds in accordance with instructions given long in the past (like a will or a futures contract) and many other things that have not been invented yet, all without a middle-man or counterparty risk. </a:t>
            </a:r>
            <a:endParaRPr sz="1800" b="0" i="0" u="none" strike="noStrike" cap="none" dirty="0">
              <a:solidFill>
                <a:schemeClr val="tx1"/>
              </a:solidFill>
              <a:sym typeface="Roboto"/>
            </a:endParaRPr>
          </a:p>
        </p:txBody>
      </p:sp>
      <p:sp>
        <p:nvSpPr>
          <p:cNvPr id="765" name="Shape 765"/>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27</a:t>
            </a:fld>
            <a:endParaRPr lang="en" sz="1400" b="0" i="0" u="none" strike="noStrike" cap="none" dirty="0">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US" sz="3000" b="0" i="0" u="none" strike="noStrike" cap="none" dirty="0" smtClean="0">
                <a:solidFill>
                  <a:schemeClr val="dk1"/>
                </a:solidFill>
                <a:latin typeface="Calibri" charset="0"/>
                <a:ea typeface="Calibri" charset="0"/>
                <a:cs typeface="Calibri" charset="0"/>
                <a:sym typeface="Roboto"/>
              </a:rPr>
              <a:t>Blockchain </a:t>
            </a:r>
            <a:r>
              <a:rPr lang="en" sz="3000" b="0" i="0" u="none" strike="noStrike" cap="none" dirty="0" smtClean="0">
                <a:solidFill>
                  <a:schemeClr val="dk1"/>
                </a:solidFill>
                <a:latin typeface="Calibri" charset="0"/>
                <a:ea typeface="Calibri" charset="0"/>
                <a:cs typeface="Calibri" charset="0"/>
                <a:sym typeface="Roboto"/>
              </a:rPr>
              <a:t>Use </a:t>
            </a:r>
            <a:r>
              <a:rPr lang="en" sz="3000" b="0" i="0" u="none" strike="noStrike" cap="none" dirty="0">
                <a:solidFill>
                  <a:schemeClr val="dk1"/>
                </a:solidFill>
                <a:latin typeface="Calibri" charset="0"/>
                <a:ea typeface="Calibri" charset="0"/>
                <a:cs typeface="Calibri" charset="0"/>
                <a:sym typeface="Roboto"/>
              </a:rPr>
              <a:t>Cases </a:t>
            </a:r>
          </a:p>
        </p:txBody>
      </p:sp>
      <p:sp>
        <p:nvSpPr>
          <p:cNvPr id="779" name="Shape 779"/>
          <p:cNvSpPr txBox="1">
            <a:spLocks noGrp="1"/>
          </p:cNvSpPr>
          <p:nvPr>
            <p:ph type="body" idx="1"/>
          </p:nvPr>
        </p:nvSpPr>
        <p:spPr>
          <a:xfrm>
            <a:off x="-168166" y="1229875"/>
            <a:ext cx="9000465" cy="3339000"/>
          </a:xfrm>
          <a:prstGeom prst="rect">
            <a:avLst/>
          </a:prstGeom>
          <a:noFill/>
          <a:ln>
            <a:noFill/>
          </a:ln>
        </p:spPr>
        <p:txBody>
          <a:bodyPr lIns="91425" tIns="91425" rIns="91425" bIns="91425" anchor="t" anchorCtr="0">
            <a:noAutofit/>
          </a:bodyPr>
          <a:lstStyle/>
          <a:p>
            <a:pPr marL="685800" marR="0" lvl="0" indent="-304800" algn="l" rtl="0">
              <a:lnSpc>
                <a:spcPct val="115000"/>
              </a:lnSpc>
              <a:spcBef>
                <a:spcPts val="0"/>
              </a:spcBef>
              <a:spcAft>
                <a:spcPts val="0"/>
              </a:spcAft>
              <a:buClr>
                <a:schemeClr val="dk2"/>
              </a:buClr>
              <a:buSzPct val="100000"/>
              <a:buFont typeface="Arial"/>
              <a:buChar char="●"/>
            </a:pPr>
            <a:r>
              <a:rPr lang="en" b="1" i="0" u="none" strike="noStrike" cap="none" dirty="0" smtClean="0">
                <a:solidFill>
                  <a:schemeClr val="tx1"/>
                </a:solidFill>
                <a:highlight>
                  <a:srgbClr val="FFFFFF"/>
                </a:highlight>
                <a:latin typeface="Calibri" charset="0"/>
                <a:ea typeface="Calibri" charset="0"/>
                <a:cs typeface="Calibri" charset="0"/>
                <a:sym typeface="Roboto"/>
              </a:rPr>
              <a:t>Supply </a:t>
            </a:r>
            <a:r>
              <a:rPr lang="en" b="1" i="0" u="none" strike="noStrike" cap="none" dirty="0">
                <a:solidFill>
                  <a:schemeClr val="tx1"/>
                </a:solidFill>
                <a:highlight>
                  <a:srgbClr val="FFFFFF"/>
                </a:highlight>
                <a:latin typeface="Calibri" charset="0"/>
                <a:ea typeface="Calibri" charset="0"/>
                <a:cs typeface="Calibri" charset="0"/>
                <a:sym typeface="Roboto"/>
              </a:rPr>
              <a:t>Chain Management</a:t>
            </a:r>
            <a:r>
              <a:rPr lang="en" b="0" i="0" u="none" strike="noStrike" cap="none" dirty="0">
                <a:solidFill>
                  <a:schemeClr val="tx1"/>
                </a:solidFill>
                <a:highlight>
                  <a:srgbClr val="FFFFFF"/>
                </a:highlight>
                <a:latin typeface="Calibri" charset="0"/>
                <a:ea typeface="Calibri" charset="0"/>
                <a:cs typeface="Calibri" charset="0"/>
                <a:sym typeface="Roboto"/>
              </a:rPr>
              <a:t> – The Blockchain can provide a means to allow every participant on a supply chain network to input and track sourcing of raw materials, record parts manufacturing telemetry, track </a:t>
            </a:r>
            <a:r>
              <a:rPr lang="en" b="1" i="0" u="none" strike="noStrike" cap="none" dirty="0">
                <a:solidFill>
                  <a:schemeClr val="tx1"/>
                </a:solidFill>
                <a:highlight>
                  <a:srgbClr val="FFFFFF"/>
                </a:highlight>
                <a:latin typeface="Calibri" charset="0"/>
                <a:ea typeface="Calibri" charset="0"/>
                <a:cs typeface="Calibri" charset="0"/>
                <a:sym typeface="Roboto"/>
              </a:rPr>
              <a:t>provenance </a:t>
            </a:r>
            <a:r>
              <a:rPr lang="en" b="0" i="0" u="none" strike="noStrike" cap="none" dirty="0">
                <a:solidFill>
                  <a:schemeClr val="tx1"/>
                </a:solidFill>
                <a:highlight>
                  <a:srgbClr val="FFFFFF"/>
                </a:highlight>
                <a:latin typeface="Calibri" charset="0"/>
                <a:ea typeface="Calibri" charset="0"/>
                <a:cs typeface="Calibri" charset="0"/>
                <a:sym typeface="Roboto"/>
              </a:rPr>
              <a:t>of goods through shipping, and maintain immutable records of all aspects of the production and storage of a finished good through to sale and afterwards.  </a:t>
            </a:r>
            <a:endParaRPr lang="en-US" b="0" i="0" u="none" strike="noStrike" cap="none" dirty="0" smtClean="0">
              <a:solidFill>
                <a:schemeClr val="tx1"/>
              </a:solidFill>
              <a:highlight>
                <a:srgbClr val="FFFFFF"/>
              </a:highlight>
              <a:latin typeface="Calibri" charset="0"/>
              <a:ea typeface="Calibri" charset="0"/>
              <a:cs typeface="Calibri" charset="0"/>
              <a:sym typeface="Roboto"/>
            </a:endParaRPr>
          </a:p>
          <a:p>
            <a:pPr marL="685800" marR="0" lvl="0" indent="-304800" algn="l" rtl="0">
              <a:lnSpc>
                <a:spcPct val="115000"/>
              </a:lnSpc>
              <a:spcBef>
                <a:spcPts val="0"/>
              </a:spcBef>
              <a:spcAft>
                <a:spcPts val="0"/>
              </a:spcAft>
              <a:buClr>
                <a:schemeClr val="dk2"/>
              </a:buClr>
              <a:buSzPct val="100000"/>
              <a:buFont typeface="Arial"/>
              <a:buChar char="●"/>
            </a:pPr>
            <a:r>
              <a:rPr lang="en-US" dirty="0" smtClean="0">
                <a:solidFill>
                  <a:schemeClr val="tx1"/>
                </a:solidFill>
                <a:highlight>
                  <a:srgbClr val="FFFFFF"/>
                </a:highlight>
                <a:latin typeface="Calibri" charset="0"/>
                <a:ea typeface="Calibri" charset="0"/>
                <a:cs typeface="Calibri" charset="0"/>
              </a:rPr>
              <a:t>Voting</a:t>
            </a:r>
          </a:p>
          <a:p>
            <a:pPr marL="685800" marR="0" lvl="0" indent="-304800" algn="l" rtl="0">
              <a:lnSpc>
                <a:spcPct val="115000"/>
              </a:lnSpc>
              <a:spcBef>
                <a:spcPts val="0"/>
              </a:spcBef>
              <a:spcAft>
                <a:spcPts val="0"/>
              </a:spcAft>
              <a:buClr>
                <a:schemeClr val="dk2"/>
              </a:buClr>
              <a:buSzPct val="100000"/>
              <a:buFont typeface="Arial"/>
              <a:buChar char="●"/>
            </a:pPr>
            <a:r>
              <a:rPr lang="en-US" dirty="0" smtClean="0">
                <a:solidFill>
                  <a:schemeClr val="tx1"/>
                </a:solidFill>
                <a:highlight>
                  <a:srgbClr val="FFFFFF"/>
                </a:highlight>
                <a:latin typeface="Calibri" charset="0"/>
                <a:ea typeface="Calibri" charset="0"/>
                <a:cs typeface="Calibri" charset="0"/>
              </a:rPr>
              <a:t>Medical </a:t>
            </a:r>
          </a:p>
          <a:p>
            <a:pPr marL="685800" marR="0" lvl="0" indent="-304800" algn="l" rtl="0">
              <a:lnSpc>
                <a:spcPct val="115000"/>
              </a:lnSpc>
              <a:spcBef>
                <a:spcPts val="0"/>
              </a:spcBef>
              <a:spcAft>
                <a:spcPts val="0"/>
              </a:spcAft>
              <a:buClr>
                <a:schemeClr val="dk2"/>
              </a:buClr>
              <a:buSzPct val="100000"/>
              <a:buFont typeface="Arial"/>
              <a:buChar char="●"/>
            </a:pPr>
            <a:r>
              <a:rPr lang="en-US" dirty="0" smtClean="0">
                <a:solidFill>
                  <a:schemeClr val="tx1"/>
                </a:solidFill>
                <a:highlight>
                  <a:srgbClr val="FFFFFF"/>
                </a:highlight>
                <a:latin typeface="Calibri" charset="0"/>
                <a:ea typeface="Calibri" charset="0"/>
                <a:cs typeface="Calibri" charset="0"/>
              </a:rPr>
              <a:t>Cloud Storage</a:t>
            </a:r>
          </a:p>
          <a:p>
            <a:pPr marL="685800" marR="0" lvl="0" indent="-304800" algn="l" rtl="0">
              <a:lnSpc>
                <a:spcPct val="115000"/>
              </a:lnSpc>
              <a:spcBef>
                <a:spcPts val="0"/>
              </a:spcBef>
              <a:spcAft>
                <a:spcPts val="0"/>
              </a:spcAft>
              <a:buClr>
                <a:schemeClr val="dk2"/>
              </a:buClr>
              <a:buSzPct val="100000"/>
              <a:buFont typeface="Arial"/>
              <a:buChar char="●"/>
            </a:pPr>
            <a:r>
              <a:rPr lang="en-US" dirty="0" smtClean="0">
                <a:solidFill>
                  <a:schemeClr val="tx1"/>
                </a:solidFill>
                <a:highlight>
                  <a:srgbClr val="FFFFFF"/>
                </a:highlight>
                <a:latin typeface="Calibri" charset="0"/>
                <a:ea typeface="Calibri" charset="0"/>
                <a:cs typeface="Calibri" charset="0"/>
              </a:rPr>
              <a:t>Human Resources</a:t>
            </a:r>
          </a:p>
          <a:p>
            <a:pPr marL="685800" marR="0" lvl="0" indent="-304800" algn="l" rtl="0">
              <a:lnSpc>
                <a:spcPct val="115000"/>
              </a:lnSpc>
              <a:spcBef>
                <a:spcPts val="0"/>
              </a:spcBef>
              <a:spcAft>
                <a:spcPts val="0"/>
              </a:spcAft>
              <a:buClr>
                <a:schemeClr val="dk2"/>
              </a:buClr>
              <a:buSzPct val="100000"/>
              <a:buFont typeface="Arial"/>
              <a:buChar char="●"/>
            </a:pPr>
            <a:endParaRPr lang="en" b="0" i="0" u="none" strike="noStrike" cap="none" dirty="0">
              <a:solidFill>
                <a:schemeClr val="tx1"/>
              </a:solidFill>
              <a:highlight>
                <a:srgbClr val="FFFFFF"/>
              </a:highlight>
              <a:latin typeface="Calibri" charset="0"/>
              <a:ea typeface="Calibri" charset="0"/>
              <a:cs typeface="Calibri" charset="0"/>
              <a:sym typeface="Roboto"/>
            </a:endParaRPr>
          </a:p>
          <a:p>
            <a:pPr marL="0" marR="0" lvl="0" indent="0" algn="l" rtl="0">
              <a:lnSpc>
                <a:spcPct val="115000"/>
              </a:lnSpc>
              <a:spcBef>
                <a:spcPts val="0"/>
              </a:spcBef>
              <a:spcAft>
                <a:spcPts val="0"/>
              </a:spcAft>
              <a:buClr>
                <a:schemeClr val="dk2"/>
              </a:buClr>
              <a:buSzPct val="25000"/>
              <a:buFont typeface="Roboto"/>
              <a:buNone/>
            </a:pPr>
            <a:endParaRPr b="0" i="0" u="none" strike="noStrike" cap="none" dirty="0">
              <a:solidFill>
                <a:schemeClr val="tx1"/>
              </a:solidFill>
              <a:highlight>
                <a:srgbClr val="FFFFFF"/>
              </a:highlight>
              <a:latin typeface="Calibri" charset="0"/>
              <a:ea typeface="Calibri" charset="0"/>
              <a:cs typeface="Calibri" charset="0"/>
              <a:sym typeface="Roboto"/>
            </a:endParaRPr>
          </a:p>
        </p:txBody>
      </p:sp>
      <p:sp>
        <p:nvSpPr>
          <p:cNvPr id="780" name="Shape 780"/>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lang="en" sz="1400" b="0" i="0" u="none" strike="noStrike" cap="none" dirty="0">
              <a:solidFill>
                <a:srgbClr val="00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US" sz="3000" b="0" i="0" u="none" strike="noStrike" cap="none" dirty="0" smtClean="0">
                <a:solidFill>
                  <a:schemeClr val="dk1"/>
                </a:solidFill>
                <a:latin typeface="Calibri" charset="0"/>
                <a:ea typeface="Calibri" charset="0"/>
                <a:cs typeface="Calibri" charset="0"/>
                <a:sym typeface="Roboto"/>
              </a:rPr>
              <a:t>Blockchain </a:t>
            </a:r>
            <a:r>
              <a:rPr lang="en" sz="3000" b="0" i="0" u="none" strike="noStrike" cap="none" dirty="0" smtClean="0">
                <a:solidFill>
                  <a:schemeClr val="dk1"/>
                </a:solidFill>
                <a:latin typeface="Calibri" charset="0"/>
                <a:ea typeface="Calibri" charset="0"/>
                <a:cs typeface="Calibri" charset="0"/>
                <a:sym typeface="Roboto"/>
              </a:rPr>
              <a:t>Use </a:t>
            </a:r>
            <a:r>
              <a:rPr lang="en" sz="3000" b="0" i="0" u="none" strike="noStrike" cap="none" dirty="0">
                <a:solidFill>
                  <a:schemeClr val="dk1"/>
                </a:solidFill>
                <a:latin typeface="Calibri" charset="0"/>
                <a:ea typeface="Calibri" charset="0"/>
                <a:cs typeface="Calibri" charset="0"/>
                <a:sym typeface="Roboto"/>
              </a:rPr>
              <a:t>Cases </a:t>
            </a:r>
            <a:r>
              <a:rPr lang="en-US" dirty="0" smtClean="0">
                <a:latin typeface="Calibri" charset="0"/>
                <a:ea typeface="Calibri" charset="0"/>
                <a:cs typeface="Calibri" charset="0"/>
              </a:rPr>
              <a:t>cont’d</a:t>
            </a:r>
            <a:endParaRPr lang="en" sz="3000" b="0" i="0" u="none" strike="noStrike" cap="none" dirty="0">
              <a:solidFill>
                <a:schemeClr val="dk1"/>
              </a:solidFill>
              <a:latin typeface="Calibri" charset="0"/>
              <a:ea typeface="Calibri" charset="0"/>
              <a:cs typeface="Calibri" charset="0"/>
              <a:sym typeface="Roboto"/>
            </a:endParaRPr>
          </a:p>
        </p:txBody>
      </p:sp>
      <p:sp>
        <p:nvSpPr>
          <p:cNvPr id="779" name="Shape 779"/>
          <p:cNvSpPr txBox="1">
            <a:spLocks noGrp="1"/>
          </p:cNvSpPr>
          <p:nvPr>
            <p:ph type="body" idx="1"/>
          </p:nvPr>
        </p:nvSpPr>
        <p:spPr>
          <a:xfrm>
            <a:off x="-168166" y="1229875"/>
            <a:ext cx="9000465" cy="3339000"/>
          </a:xfrm>
          <a:prstGeom prst="rect">
            <a:avLst/>
          </a:prstGeom>
          <a:noFill/>
          <a:ln>
            <a:noFill/>
          </a:ln>
        </p:spPr>
        <p:txBody>
          <a:bodyPr lIns="91425" tIns="91425" rIns="91425" bIns="91425" anchor="t" anchorCtr="0">
            <a:noAutofit/>
          </a:bodyPr>
          <a:lstStyle/>
          <a:p>
            <a:pPr marL="685800" marR="0" lvl="0" indent="-304800" algn="l" rtl="0">
              <a:lnSpc>
                <a:spcPct val="115000"/>
              </a:lnSpc>
              <a:spcBef>
                <a:spcPts val="0"/>
              </a:spcBef>
              <a:spcAft>
                <a:spcPts val="0"/>
              </a:spcAft>
              <a:buClr>
                <a:schemeClr val="dk2"/>
              </a:buClr>
              <a:buSzPct val="100000"/>
              <a:buFont typeface="Arial"/>
              <a:buChar char="●"/>
            </a:pPr>
            <a:r>
              <a:rPr lang="en" b="0" i="0" u="none" strike="noStrike" cap="none" dirty="0">
                <a:solidFill>
                  <a:schemeClr val="tx1"/>
                </a:solidFill>
                <a:highlight>
                  <a:srgbClr val="FFFFFF"/>
                </a:highlight>
                <a:latin typeface="Calibri" charset="0"/>
                <a:ea typeface="Calibri" charset="0"/>
                <a:cs typeface="Calibri" charset="0"/>
                <a:sym typeface="Roboto"/>
              </a:rPr>
              <a:t>Since the </a:t>
            </a:r>
            <a:r>
              <a:rPr lang="en-US" dirty="0">
                <a:solidFill>
                  <a:schemeClr val="tx1"/>
                </a:solidFill>
                <a:highlight>
                  <a:srgbClr val="FFFFFF"/>
                </a:highlight>
                <a:latin typeface="Calibri" charset="0"/>
                <a:ea typeface="Calibri" charset="0"/>
                <a:cs typeface="Calibri" charset="0"/>
              </a:rPr>
              <a:t>B</a:t>
            </a:r>
            <a:r>
              <a:rPr lang="en" b="0" i="0" u="none" strike="noStrike" cap="none" dirty="0">
                <a:solidFill>
                  <a:schemeClr val="tx1"/>
                </a:solidFill>
                <a:highlight>
                  <a:srgbClr val="FFFFFF"/>
                </a:highlight>
                <a:latin typeface="Calibri" charset="0"/>
                <a:ea typeface="Calibri" charset="0"/>
                <a:cs typeface="Calibri" charset="0"/>
                <a:sym typeface="Roboto"/>
              </a:rPr>
              <a:t>lockchain acts as a distributed,</a:t>
            </a:r>
            <a:r>
              <a:rPr lang="en" b="1" i="0" u="none" strike="noStrike" cap="none" dirty="0">
                <a:solidFill>
                  <a:schemeClr val="tx1"/>
                </a:solidFill>
                <a:highlight>
                  <a:srgbClr val="FFFFFF"/>
                </a:highlight>
                <a:latin typeface="Calibri" charset="0"/>
                <a:ea typeface="Calibri" charset="0"/>
                <a:cs typeface="Calibri" charset="0"/>
                <a:sym typeface="Roboto"/>
              </a:rPr>
              <a:t> single source of shared truth</a:t>
            </a:r>
            <a:r>
              <a:rPr lang="en" b="0" i="0" u="none" strike="noStrike" cap="none" dirty="0">
                <a:solidFill>
                  <a:schemeClr val="tx1"/>
                </a:solidFill>
                <a:highlight>
                  <a:srgbClr val="FFFFFF"/>
                </a:highlight>
                <a:latin typeface="Calibri" charset="0"/>
                <a:ea typeface="Calibri" charset="0"/>
                <a:cs typeface="Calibri" charset="0"/>
                <a:sym typeface="Roboto"/>
              </a:rPr>
              <a:t>, it can be a solution</a:t>
            </a:r>
            <a:endParaRPr lang="en-US" b="0" i="0" u="none" strike="noStrike" cap="none" dirty="0">
              <a:solidFill>
                <a:schemeClr val="tx1"/>
              </a:solidFill>
              <a:highlight>
                <a:srgbClr val="FFFFFF"/>
              </a:highlight>
              <a:latin typeface="Calibri" charset="0"/>
              <a:ea typeface="Calibri" charset="0"/>
              <a:cs typeface="Calibri" charset="0"/>
              <a:sym typeface="Roboto"/>
            </a:endParaRPr>
          </a:p>
          <a:p>
            <a:pPr marL="685800" marR="0" lvl="0" indent="-304800" algn="l" rtl="0">
              <a:lnSpc>
                <a:spcPct val="115000"/>
              </a:lnSpc>
              <a:spcBef>
                <a:spcPts val="0"/>
              </a:spcBef>
              <a:spcAft>
                <a:spcPts val="0"/>
              </a:spcAft>
              <a:buClr>
                <a:schemeClr val="dk2"/>
              </a:buClr>
              <a:buSzPct val="100000"/>
              <a:buFont typeface="Arial"/>
              <a:buChar char="●"/>
            </a:pPr>
            <a:r>
              <a:rPr lang="en" b="0" i="0" u="none" strike="noStrike" cap="none" dirty="0">
                <a:solidFill>
                  <a:schemeClr val="tx1"/>
                </a:solidFill>
                <a:highlight>
                  <a:srgbClr val="FFFFFF"/>
                </a:highlight>
                <a:latin typeface="Calibri" charset="0"/>
                <a:ea typeface="Calibri" charset="0"/>
                <a:cs typeface="Calibri" charset="0"/>
                <a:sym typeface="Roboto"/>
              </a:rPr>
              <a:t>Smart contracts can be leveraged to update the state of transaction, but also be shared amongst parties </a:t>
            </a:r>
            <a:endParaRPr lang="en-US" b="0" i="0" u="none" strike="noStrike" cap="none" dirty="0">
              <a:solidFill>
                <a:schemeClr val="tx1"/>
              </a:solidFill>
              <a:highlight>
                <a:srgbClr val="FFFFFF"/>
              </a:highlight>
              <a:latin typeface="Calibri" charset="0"/>
              <a:ea typeface="Calibri" charset="0"/>
              <a:cs typeface="Calibri" charset="0"/>
              <a:sym typeface="Roboto"/>
            </a:endParaRPr>
          </a:p>
          <a:p>
            <a:pPr marL="685800" marR="0" lvl="0" indent="-304800" algn="l" rtl="0">
              <a:lnSpc>
                <a:spcPct val="115000"/>
              </a:lnSpc>
              <a:spcBef>
                <a:spcPts val="0"/>
              </a:spcBef>
              <a:spcAft>
                <a:spcPts val="0"/>
              </a:spcAft>
              <a:buClr>
                <a:schemeClr val="dk2"/>
              </a:buClr>
              <a:buSzPct val="100000"/>
              <a:buFont typeface="Arial"/>
              <a:buChar char="●"/>
            </a:pPr>
            <a:r>
              <a:rPr lang="en" b="0" i="0" u="none" strike="noStrike" cap="none" dirty="0">
                <a:solidFill>
                  <a:schemeClr val="tx1"/>
                </a:solidFill>
                <a:highlight>
                  <a:srgbClr val="FFFFFF"/>
                </a:highlight>
                <a:latin typeface="Calibri" charset="0"/>
                <a:ea typeface="Calibri" charset="0"/>
                <a:cs typeface="Calibri" charset="0"/>
                <a:sym typeface="Roboto"/>
              </a:rPr>
              <a:t>Smart contracts can also trigger events that can be used to indicate the success or failure of a transaction </a:t>
            </a:r>
          </a:p>
          <a:p>
            <a:pPr marL="1143000" marR="0" lvl="0" indent="-304800" algn="l" rtl="0">
              <a:lnSpc>
                <a:spcPct val="115000"/>
              </a:lnSpc>
              <a:spcBef>
                <a:spcPts val="0"/>
              </a:spcBef>
              <a:spcAft>
                <a:spcPts val="0"/>
              </a:spcAft>
              <a:buClr>
                <a:schemeClr val="dk2"/>
              </a:buClr>
              <a:buSzPct val="100000"/>
              <a:buFont typeface="Courier New"/>
              <a:buChar char="●"/>
            </a:pPr>
            <a:r>
              <a:rPr lang="en" b="0" i="0" u="sng" strike="noStrike" cap="none" dirty="0">
                <a:solidFill>
                  <a:schemeClr val="tx1"/>
                </a:solidFill>
                <a:highlight>
                  <a:srgbClr val="FFFFFF"/>
                </a:highlight>
                <a:latin typeface="Calibri" charset="0"/>
                <a:ea typeface="Calibri" charset="0"/>
                <a:cs typeface="Calibri" charset="0"/>
                <a:sym typeface="Roboto"/>
                <a:hlinkClick r:id="rId3"/>
              </a:rPr>
              <a:t>Walmart</a:t>
            </a:r>
            <a:r>
              <a:rPr lang="en" b="0" i="0" u="none" strike="noStrike" cap="none" dirty="0">
                <a:solidFill>
                  <a:schemeClr val="tx1"/>
                </a:solidFill>
                <a:highlight>
                  <a:srgbClr val="FFFFFF"/>
                </a:highlight>
                <a:latin typeface="Calibri" charset="0"/>
                <a:ea typeface="Calibri" charset="0"/>
                <a:cs typeface="Calibri" charset="0"/>
                <a:sym typeface="Roboto"/>
              </a:rPr>
              <a:t> is currently testing using the Blockchain for Supply Chain Management  </a:t>
            </a:r>
          </a:p>
          <a:p>
            <a:pPr marL="1143000" marR="0" lvl="0" indent="-304800" algn="l" rtl="0">
              <a:lnSpc>
                <a:spcPct val="115000"/>
              </a:lnSpc>
              <a:spcBef>
                <a:spcPts val="0"/>
              </a:spcBef>
              <a:spcAft>
                <a:spcPts val="0"/>
              </a:spcAft>
              <a:buClr>
                <a:schemeClr val="dk2"/>
              </a:buClr>
              <a:buSzPct val="100000"/>
              <a:buFont typeface="Courier New"/>
              <a:buChar char="●"/>
            </a:pPr>
            <a:r>
              <a:rPr lang="en" b="0" i="0" u="sng" strike="noStrike" cap="none" dirty="0">
                <a:solidFill>
                  <a:schemeClr val="tx1"/>
                </a:solidFill>
                <a:highlight>
                  <a:srgbClr val="FFFFFF"/>
                </a:highlight>
                <a:latin typeface="Calibri" charset="0"/>
                <a:ea typeface="Calibri" charset="0"/>
                <a:cs typeface="Calibri" charset="0"/>
                <a:sym typeface="Roboto"/>
                <a:hlinkClick r:id="rId4"/>
              </a:rPr>
              <a:t>Deloitte</a:t>
            </a:r>
            <a:r>
              <a:rPr lang="en" b="0" i="0" u="none" strike="noStrike" cap="none" dirty="0">
                <a:solidFill>
                  <a:schemeClr val="tx1"/>
                </a:solidFill>
                <a:highlight>
                  <a:srgbClr val="FFFFFF"/>
                </a:highlight>
                <a:latin typeface="Calibri" charset="0"/>
                <a:ea typeface="Calibri" charset="0"/>
                <a:cs typeface="Calibri" charset="0"/>
                <a:sym typeface="Roboto"/>
              </a:rPr>
              <a:t> is promoting the use of Blockchain to manage the food supply chain </a:t>
            </a:r>
          </a:p>
          <a:p>
            <a:pPr marL="685800" marR="0" lvl="0" indent="-304800" algn="l" rtl="0">
              <a:lnSpc>
                <a:spcPct val="115000"/>
              </a:lnSpc>
              <a:spcBef>
                <a:spcPts val="0"/>
              </a:spcBef>
              <a:spcAft>
                <a:spcPts val="0"/>
              </a:spcAft>
              <a:buClr>
                <a:schemeClr val="dk2"/>
              </a:buClr>
              <a:buSzPct val="100000"/>
              <a:buFont typeface="Arial"/>
              <a:buChar char="●"/>
            </a:pPr>
            <a:r>
              <a:rPr lang="en" b="0" i="0" u="none" strike="noStrike" cap="none" dirty="0">
                <a:solidFill>
                  <a:schemeClr val="tx1"/>
                </a:solidFill>
                <a:highlight>
                  <a:srgbClr val="FFFFFF"/>
                </a:highlight>
                <a:latin typeface="Calibri" charset="0"/>
                <a:ea typeface="Calibri" charset="0"/>
                <a:cs typeface="Calibri" charset="0"/>
                <a:sym typeface="Roboto"/>
              </a:rPr>
              <a:t>Any potential to tokenize and manage the movement of value</a:t>
            </a:r>
          </a:p>
          <a:p>
            <a:pPr marL="0" marR="0" lvl="0" indent="0" algn="l" rtl="0">
              <a:lnSpc>
                <a:spcPct val="115000"/>
              </a:lnSpc>
              <a:spcBef>
                <a:spcPts val="0"/>
              </a:spcBef>
              <a:spcAft>
                <a:spcPts val="0"/>
              </a:spcAft>
              <a:buClr>
                <a:schemeClr val="dk2"/>
              </a:buClr>
              <a:buSzPct val="25000"/>
              <a:buFont typeface="Roboto"/>
              <a:buNone/>
            </a:pPr>
            <a:endParaRPr sz="1800" b="0" i="0" u="none" strike="noStrike" cap="none">
              <a:solidFill>
                <a:schemeClr val="dk2"/>
              </a:solidFill>
              <a:latin typeface="Roboto"/>
              <a:ea typeface="Roboto"/>
              <a:cs typeface="Roboto"/>
              <a:sym typeface="Roboto"/>
            </a:endParaRPr>
          </a:p>
        </p:txBody>
      </p:sp>
      <p:sp>
        <p:nvSpPr>
          <p:cNvPr id="780" name="Shape 780"/>
          <p:cNvSpPr txBox="1">
            <a:spLocks noGrp="1"/>
          </p:cNvSpPr>
          <p:nvPr>
            <p:ph type="sldNum" idx="12"/>
          </p:nvPr>
        </p:nvSpPr>
        <p:spPr>
          <a:xfrm>
            <a:off x="8460431" y="4651189"/>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054134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pic>
        <p:nvPicPr>
          <p:cNvPr id="6" name="Picture 5" descr="A screenshot of a cell phone&#10;&#10;Description generated with very high confidence">
            <a:extLst>
              <a:ext uri="{FF2B5EF4-FFF2-40B4-BE49-F238E27FC236}">
                <a16:creationId xmlns="" xmlns:a16="http://schemas.microsoft.com/office/drawing/2014/main" id="{72E2C927-D846-4E9A-839D-36BEF95AE0CC}"/>
              </a:ext>
            </a:extLst>
          </p:cNvPr>
          <p:cNvPicPr>
            <a:picLocks noChangeAspect="1"/>
          </p:cNvPicPr>
          <p:nvPr/>
        </p:nvPicPr>
        <p:blipFill>
          <a:blip r:embed="rId3"/>
          <a:stretch>
            <a:fillRect/>
          </a:stretch>
        </p:blipFill>
        <p:spPr>
          <a:xfrm>
            <a:off x="1401581" y="550932"/>
            <a:ext cx="6385810" cy="4013373"/>
          </a:xfrm>
          <a:prstGeom prst="rect">
            <a:avLst/>
          </a:prstGeom>
        </p:spPr>
      </p:pic>
    </p:spTree>
    <p:extLst>
      <p:ext uri="{BB962C8B-B14F-4D97-AF65-F5344CB8AC3E}">
        <p14:creationId xmlns:p14="http://schemas.microsoft.com/office/powerpoint/2010/main" val="18620097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Shape 945"/>
          <p:cNvSpPr/>
          <p:nvPr/>
        </p:nvSpPr>
        <p:spPr>
          <a:xfrm>
            <a:off x="2544417" y="2172300"/>
            <a:ext cx="2956283" cy="1237800"/>
          </a:xfrm>
          <a:prstGeom prst="ellipse">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latin typeface="Calibri" charset="0"/>
                <a:ea typeface="Calibri" charset="0"/>
                <a:cs typeface="Calibri" charset="0"/>
              </a:rPr>
              <a:t>Artificial Intelligence</a:t>
            </a:r>
          </a:p>
        </p:txBody>
      </p:sp>
      <p:sp>
        <p:nvSpPr>
          <p:cNvPr id="946" name="Shape 946"/>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Complementary Technologies</a:t>
            </a:r>
          </a:p>
        </p:txBody>
      </p:sp>
      <p:sp>
        <p:nvSpPr>
          <p:cNvPr id="947" name="Shape 947"/>
          <p:cNvSpPr txBox="1">
            <a:spLocks noGrp="1"/>
          </p:cNvSpPr>
          <p:nvPr>
            <p:ph type="sldNum" idx="12"/>
          </p:nvPr>
        </p:nvSpPr>
        <p:spPr>
          <a:xfrm>
            <a:off x="8460431" y="4651189"/>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30</a:t>
            </a:fld>
            <a:endParaRPr lang="en" dirty="0"/>
          </a:p>
        </p:txBody>
      </p:sp>
      <p:sp>
        <p:nvSpPr>
          <p:cNvPr id="948" name="Shape 948"/>
          <p:cNvSpPr/>
          <p:nvPr/>
        </p:nvSpPr>
        <p:spPr>
          <a:xfrm>
            <a:off x="3237908" y="1017800"/>
            <a:ext cx="1820542" cy="1304450"/>
          </a:xfrm>
          <a:prstGeom prst="ellipse">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800" dirty="0">
                <a:latin typeface="Calibri" charset="0"/>
                <a:ea typeface="Calibri" charset="0"/>
                <a:cs typeface="Calibri" charset="0"/>
              </a:rPr>
              <a:t>Internet </a:t>
            </a:r>
            <a:r>
              <a:rPr lang="en-US" sz="1800" dirty="0">
                <a:latin typeface="Calibri" charset="0"/>
                <a:ea typeface="Calibri" charset="0"/>
                <a:cs typeface="Calibri" charset="0"/>
              </a:rPr>
              <a:t/>
            </a:r>
            <a:br>
              <a:rPr lang="en-US" sz="1800" dirty="0">
                <a:latin typeface="Calibri" charset="0"/>
                <a:ea typeface="Calibri" charset="0"/>
                <a:cs typeface="Calibri" charset="0"/>
              </a:rPr>
            </a:br>
            <a:r>
              <a:rPr lang="en" sz="1800" dirty="0">
                <a:latin typeface="Calibri" charset="0"/>
                <a:ea typeface="Calibri" charset="0"/>
                <a:cs typeface="Calibri" charset="0"/>
              </a:rPr>
              <a:t>of Value</a:t>
            </a:r>
          </a:p>
        </p:txBody>
      </p:sp>
      <p:sp>
        <p:nvSpPr>
          <p:cNvPr id="949" name="Shape 949"/>
          <p:cNvSpPr/>
          <p:nvPr/>
        </p:nvSpPr>
        <p:spPr>
          <a:xfrm>
            <a:off x="1152939" y="2857850"/>
            <a:ext cx="2084969" cy="1528620"/>
          </a:xfrm>
          <a:prstGeom prst="ellipse">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latin typeface="Calibri" charset="0"/>
                <a:ea typeface="Calibri" charset="0"/>
                <a:cs typeface="Calibri" charset="0"/>
              </a:rPr>
              <a:t>Internet of Information</a:t>
            </a:r>
          </a:p>
        </p:txBody>
      </p:sp>
      <p:sp>
        <p:nvSpPr>
          <p:cNvPr id="950" name="Shape 950"/>
          <p:cNvSpPr/>
          <p:nvPr/>
        </p:nvSpPr>
        <p:spPr>
          <a:xfrm>
            <a:off x="5058450" y="2641249"/>
            <a:ext cx="1833728" cy="1400663"/>
          </a:xfrm>
          <a:prstGeom prst="ellipse">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latin typeface="Calibri" charset="0"/>
                <a:ea typeface="Calibri" charset="0"/>
                <a:cs typeface="Calibri" charset="0"/>
              </a:rPr>
              <a:t>Internet </a:t>
            </a:r>
            <a:r>
              <a:rPr lang="en-US" sz="1800" dirty="0">
                <a:latin typeface="Calibri" charset="0"/>
                <a:ea typeface="Calibri" charset="0"/>
                <a:cs typeface="Calibri" charset="0"/>
              </a:rPr>
              <a:t/>
            </a:r>
            <a:br>
              <a:rPr lang="en-US" sz="1800" dirty="0">
                <a:latin typeface="Calibri" charset="0"/>
                <a:ea typeface="Calibri" charset="0"/>
                <a:cs typeface="Calibri" charset="0"/>
              </a:rPr>
            </a:br>
            <a:r>
              <a:rPr lang="en" sz="1800" dirty="0">
                <a:latin typeface="Calibri" charset="0"/>
                <a:ea typeface="Calibri" charset="0"/>
                <a:cs typeface="Calibri" charset="0"/>
              </a:rPr>
              <a:t>of Things</a:t>
            </a:r>
          </a:p>
        </p:txBody>
      </p:sp>
      <p:pic>
        <p:nvPicPr>
          <p:cNvPr id="951" name="Shape 951"/>
          <p:cNvPicPr preferRelativeResize="0"/>
          <p:nvPr/>
        </p:nvPicPr>
        <p:blipFill>
          <a:blip r:embed="rId3">
            <a:alphaModFix/>
          </a:blip>
          <a:stretch>
            <a:fillRect/>
          </a:stretch>
        </p:blipFill>
        <p:spPr>
          <a:xfrm>
            <a:off x="7072400" y="1929700"/>
            <a:ext cx="1995400" cy="1995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sp>
        <p:nvSpPr>
          <p:cNvPr id="2" name="Rectangle 1">
            <a:extLst>
              <a:ext uri="{FF2B5EF4-FFF2-40B4-BE49-F238E27FC236}">
                <a16:creationId xmlns="" xmlns:a16="http://schemas.microsoft.com/office/drawing/2014/main" id="{3798002A-652B-435C-A8F7-95326DAF3ED0}"/>
              </a:ext>
            </a:extLst>
          </p:cNvPr>
          <p:cNvSpPr/>
          <p:nvPr/>
        </p:nvSpPr>
        <p:spPr>
          <a:xfrm>
            <a:off x="819151" y="975869"/>
            <a:ext cx="7035696" cy="830997"/>
          </a:xfrm>
          <a:prstGeom prst="rect">
            <a:avLst/>
          </a:prstGeom>
        </p:spPr>
        <p:txBody>
          <a:bodyPr wrap="square">
            <a:spAutoFit/>
          </a:bodyPr>
          <a:lstStyle/>
          <a:p>
            <a:r>
              <a:rPr lang="en-US" sz="2400" b="1" dirty="0">
                <a:latin typeface="Source Serif Pro"/>
              </a:rPr>
              <a:t>2: Smart Contracts are </a:t>
            </a:r>
            <a:r>
              <a:rPr lang="en-US" sz="2400" b="1" dirty="0" smtClean="0">
                <a:latin typeface="Source Serif Pro"/>
              </a:rPr>
              <a:t>“smart” </a:t>
            </a:r>
            <a:r>
              <a:rPr lang="en-US" sz="2400" b="1" dirty="0">
                <a:latin typeface="Source Serif Pro"/>
              </a:rPr>
              <a:t>and they are </a:t>
            </a:r>
            <a:r>
              <a:rPr lang="en-US" sz="2400" b="1" dirty="0" smtClean="0">
                <a:latin typeface="Source Serif Pro"/>
              </a:rPr>
              <a:t>legal </a:t>
            </a:r>
            <a:r>
              <a:rPr lang="en-US" sz="2400" b="1" dirty="0">
                <a:latin typeface="Source Serif Pro"/>
              </a:rPr>
              <a:t>documents</a:t>
            </a:r>
            <a:endParaRPr lang="en-US" sz="2400" dirty="0"/>
          </a:p>
        </p:txBody>
      </p:sp>
      <p:pic>
        <p:nvPicPr>
          <p:cNvPr id="4" name="Picture 3">
            <a:extLst>
              <a:ext uri="{FF2B5EF4-FFF2-40B4-BE49-F238E27FC236}">
                <a16:creationId xmlns="" xmlns:a16="http://schemas.microsoft.com/office/drawing/2014/main" id="{D98541EB-B674-442A-96C8-D3CB917BAACD}"/>
              </a:ext>
            </a:extLst>
          </p:cNvPr>
          <p:cNvPicPr>
            <a:picLocks noChangeAspect="1"/>
          </p:cNvPicPr>
          <p:nvPr/>
        </p:nvPicPr>
        <p:blipFill>
          <a:blip r:embed="rId3"/>
          <a:stretch>
            <a:fillRect/>
          </a:stretch>
        </p:blipFill>
        <p:spPr>
          <a:xfrm>
            <a:off x="3971051" y="2316779"/>
            <a:ext cx="1918151" cy="2364368"/>
          </a:xfrm>
          <a:prstGeom prst="rect">
            <a:avLst/>
          </a:prstGeom>
        </p:spPr>
      </p:pic>
      <p:sp>
        <p:nvSpPr>
          <p:cNvPr id="5" name="TextBox 4">
            <a:extLst>
              <a:ext uri="{FF2B5EF4-FFF2-40B4-BE49-F238E27FC236}">
                <a16:creationId xmlns="" xmlns:a16="http://schemas.microsoft.com/office/drawing/2014/main" id="{D14E8311-3343-4CEF-B2F1-18D1F2DFA061}"/>
              </a:ext>
            </a:extLst>
          </p:cNvPr>
          <p:cNvSpPr txBox="1"/>
          <p:nvPr/>
        </p:nvSpPr>
        <p:spPr>
          <a:xfrm>
            <a:off x="5702196" y="4695044"/>
            <a:ext cx="3003654" cy="213585"/>
          </a:xfrm>
          <a:prstGeom prst="rect">
            <a:avLst/>
          </a:prstGeom>
          <a:noFill/>
        </p:spPr>
        <p:txBody>
          <a:bodyPr wrap="square" rtlCol="0">
            <a:spAutoFit/>
          </a:bodyPr>
          <a:lstStyle/>
          <a:p>
            <a:r>
              <a:rPr lang="en-US" sz="788" dirty="0"/>
              <a:t>Nick Ayton: The 7 Mythos about Blockchain Nov 10, 2016</a:t>
            </a:r>
          </a:p>
        </p:txBody>
      </p:sp>
    </p:spTree>
    <p:extLst>
      <p:ext uri="{BB962C8B-B14F-4D97-AF65-F5344CB8AC3E}">
        <p14:creationId xmlns:p14="http://schemas.microsoft.com/office/powerpoint/2010/main" val="2856471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What are DAOs?</a:t>
            </a:r>
            <a:r>
              <a:rPr lang="en-US" dirty="0"/>
              <a:t/>
            </a:r>
            <a:br>
              <a:rPr lang="en-US" dirty="0"/>
            </a:b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32</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682625" y="1397000"/>
            <a:ext cx="7810500" cy="2893100"/>
          </a:xfrm>
          <a:prstGeom prst="rect">
            <a:avLst/>
          </a:prstGeom>
          <a:noFill/>
        </p:spPr>
        <p:txBody>
          <a:bodyPr wrap="square" rtlCol="0">
            <a:spAutoFit/>
          </a:bodyPr>
          <a:lstStyle/>
          <a:p>
            <a:pPr lvl="0"/>
            <a:r>
              <a:rPr lang="en" sz="2400" b="1" dirty="0">
                <a:solidFill>
                  <a:srgbClr val="222222"/>
                </a:solidFill>
                <a:highlight>
                  <a:srgbClr val="FFFFFF"/>
                </a:highlight>
                <a:ea typeface="Calibri" charset="0"/>
                <a:cs typeface="Calibri" charset="0"/>
                <a:sym typeface="Roboto"/>
              </a:rPr>
              <a:t>DAO (Decentralized Autonomous Organizations)</a:t>
            </a:r>
            <a:r>
              <a:rPr lang="en" sz="2400" dirty="0">
                <a:solidFill>
                  <a:srgbClr val="222222"/>
                </a:solidFill>
                <a:highlight>
                  <a:srgbClr val="FFFFFF"/>
                </a:highlight>
                <a:ea typeface="Calibri" charset="0"/>
                <a:cs typeface="Calibri" charset="0"/>
                <a:sym typeface="Roboto"/>
              </a:rPr>
              <a:t> - A decentralized autonomous organization (DAO), sometimes labeled a decentralized autonomous corporation (DAC), is an organization that is run through </a:t>
            </a:r>
            <a:r>
              <a:rPr lang="en" sz="2400" b="1" dirty="0">
                <a:solidFill>
                  <a:srgbClr val="222222"/>
                </a:solidFill>
                <a:highlight>
                  <a:srgbClr val="FFFFFF"/>
                </a:highlight>
                <a:ea typeface="Calibri" charset="0"/>
                <a:cs typeface="Calibri" charset="0"/>
                <a:sym typeface="Roboto"/>
              </a:rPr>
              <a:t>rules encoded as computer programs called smart contracts.</a:t>
            </a:r>
            <a:r>
              <a:rPr lang="en" sz="2400" dirty="0">
                <a:solidFill>
                  <a:srgbClr val="222222"/>
                </a:solidFill>
                <a:highlight>
                  <a:srgbClr val="FFFFFF"/>
                </a:highlight>
                <a:ea typeface="Calibri" charset="0"/>
                <a:cs typeface="Calibri" charset="0"/>
                <a:sym typeface="Roboto"/>
              </a:rPr>
              <a:t> A DAO's financial transaction record and program rules are maintained on a Blockchain. </a:t>
            </a:r>
          </a:p>
          <a:p>
            <a:endParaRPr lang="en-US" dirty="0"/>
          </a:p>
        </p:txBody>
      </p:sp>
    </p:spTree>
    <p:extLst>
      <p:ext uri="{BB962C8B-B14F-4D97-AF65-F5344CB8AC3E}">
        <p14:creationId xmlns:p14="http://schemas.microsoft.com/office/powerpoint/2010/main" val="10776591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Benefits of Using the Blockchain</a:t>
            </a: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33</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417031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Risks </a:t>
            </a:r>
            <a:r>
              <a:rPr lang="en-US" dirty="0"/>
              <a:t>of Using the Blockchain</a:t>
            </a:r>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34</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690259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The DAO Hack</a:t>
            </a: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35</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657597" y="1678584"/>
            <a:ext cx="7800461" cy="400110"/>
          </a:xfrm>
          <a:prstGeom prst="rect">
            <a:avLst/>
          </a:prstGeom>
          <a:noFill/>
        </p:spPr>
        <p:txBody>
          <a:bodyPr wrap="square" rtlCol="0">
            <a:spAutoFit/>
          </a:bodyPr>
          <a:lstStyle/>
          <a:p>
            <a:r>
              <a:rPr lang="en-US" sz="2000" dirty="0" smtClean="0"/>
              <a:t>One event that showed the risk of the blockchain is the DAO Hack.</a:t>
            </a:r>
            <a:endParaRPr lang="en-US" sz="2000" dirty="0"/>
          </a:p>
        </p:txBody>
      </p:sp>
    </p:spTree>
    <p:extLst>
      <p:ext uri="{BB962C8B-B14F-4D97-AF65-F5344CB8AC3E}">
        <p14:creationId xmlns:p14="http://schemas.microsoft.com/office/powerpoint/2010/main" val="29706461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4294967295"/>
          </p:nvPr>
        </p:nvSpPr>
        <p:spPr>
          <a:xfrm>
            <a:off x="8459788" y="4651375"/>
            <a:ext cx="549275" cy="393700"/>
          </a:xfrm>
          <a:prstGeom prst="rect">
            <a:avLst/>
          </a:prstGeom>
          <a:noFill/>
        </p:spPr>
        <p:txBody>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7DBCDAC3-A4AE-F94D-9EC1-F7DCDC57ECD0}" type="slidenum">
              <a:rPr lang="en-US"/>
              <a:pPr eaLnBrk="1" hangingPunct="1"/>
              <a:t>36</a:t>
            </a:fld>
            <a:endParaRPr lang="en-US"/>
          </a:p>
        </p:txBody>
      </p:sp>
      <p:sp>
        <p:nvSpPr>
          <p:cNvPr id="36866" name="Shape 441"/>
          <p:cNvSpPr txBox="1">
            <a:spLocks/>
          </p:cNvSpPr>
          <p:nvPr/>
        </p:nvSpPr>
        <p:spPr bwMode="auto">
          <a:xfrm>
            <a:off x="311150" y="1230313"/>
            <a:ext cx="85217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FFFFFF"/>
              </a:buClr>
              <a:buFont typeface="Roboto" charset="0"/>
              <a:buNone/>
            </a:pPr>
            <a:r>
              <a:rPr lang="en-US" sz="3600" dirty="0" smtClean="0">
                <a:solidFill>
                  <a:srgbClr val="24457C"/>
                </a:solidFill>
                <a:latin typeface="Calibri" charset="0"/>
                <a:cs typeface="Calibri" charset="0"/>
                <a:sym typeface="Roboto" charset="0"/>
              </a:rPr>
              <a:t>Legal and Regulatory Considerations</a:t>
            </a:r>
            <a:endParaRPr lang="en-US" sz="3600" dirty="0">
              <a:solidFill>
                <a:srgbClr val="FFFFFF"/>
              </a:solidFill>
              <a:latin typeface="Roboto" charset="0"/>
              <a:cs typeface="Roboto" charset="0"/>
              <a:sym typeface="Roboto" charset="0"/>
            </a:endParaRPr>
          </a:p>
        </p:txBody>
      </p:sp>
      <p:sp>
        <p:nvSpPr>
          <p:cNvPr id="6" name="Shape 442">
            <a:extLst>
              <a:ext uri="{FF2B5EF4-FFF2-40B4-BE49-F238E27FC236}"/>
            </a:extLst>
          </p:cNvPr>
          <p:cNvSpPr txBox="1">
            <a:spLocks/>
          </p:cNvSpPr>
          <p:nvPr/>
        </p:nvSpPr>
        <p:spPr>
          <a:xfrm>
            <a:off x="4891088" y="1955800"/>
            <a:ext cx="3910012" cy="1577975"/>
          </a:xfrm>
          <a:prstGeom prst="rect">
            <a:avLst/>
          </a:prstGeom>
          <a:noFill/>
          <a:ln>
            <a:noFill/>
          </a:ln>
        </p:spPr>
        <p:txBody>
          <a:bodyPr lIns="91425" tIns="91425" rIns="91425" bIns="91425"/>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2pPr>
            <a:lvl3pPr marL="914400" marR="0" lvl="2"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3pPr>
            <a:lvl4pPr marL="1371600" marR="0" lvl="3"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4pPr>
            <a:lvl5pPr marL="1828800" marR="0" lvl="4"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5pPr>
            <a:lvl6pPr marL="2286000" marR="0" lvl="5"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6pPr>
            <a:lvl7pPr marL="2743200" marR="0" lvl="6"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7pPr>
            <a:lvl8pPr marL="3200400" marR="0" lvl="7"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8pPr>
            <a:lvl9pPr marL="3657600" marR="0" lvl="8" indent="0" algn="l" rtl="0">
              <a:lnSpc>
                <a:spcPct val="100000"/>
              </a:lnSpc>
              <a:spcBef>
                <a:spcPts val="0"/>
              </a:spcBef>
              <a:spcAft>
                <a:spcPts val="0"/>
              </a:spcAft>
              <a:buClr>
                <a:schemeClr val="lt1"/>
              </a:buClr>
              <a:buFont typeface="Roboto"/>
              <a:buNone/>
              <a:defRPr sz="2100" b="0" i="0" u="none" strike="noStrike" cap="none">
                <a:solidFill>
                  <a:schemeClr val="lt1"/>
                </a:solidFill>
                <a:latin typeface="Roboto"/>
                <a:ea typeface="Roboto"/>
                <a:cs typeface="Roboto"/>
                <a:sym typeface="Roboto"/>
              </a:defRPr>
            </a:lvl9pPr>
          </a:lstStyle>
          <a:p>
            <a:pPr marL="457200" indent="-228600" fontAlgn="auto">
              <a:buFont typeface="Roboto"/>
              <a:buChar char="●"/>
              <a:defRPr/>
            </a:pPr>
            <a:r>
              <a:rPr lang="en-US" kern="0" dirty="0">
                <a:solidFill>
                  <a:srgbClr val="24457C"/>
                </a:solidFill>
                <a:latin typeface="Calibri" charset="0"/>
                <a:ea typeface="Calibri" charset="0"/>
                <a:cs typeface="Calibri" charset="0"/>
              </a:rPr>
              <a:t>A deeper dive into how the Blockchain actually works</a:t>
            </a:r>
          </a:p>
          <a:p>
            <a:pPr marL="457200" indent="-228600" fontAlgn="auto">
              <a:buFont typeface="Roboto"/>
              <a:buChar char="●"/>
              <a:defRPr/>
            </a:pPr>
            <a:r>
              <a:rPr lang="en-US" kern="0" dirty="0">
                <a:solidFill>
                  <a:srgbClr val="24457C"/>
                </a:solidFill>
                <a:latin typeface="Calibri" charset="0"/>
                <a:ea typeface="Calibri" charset="0"/>
                <a:cs typeface="Calibri" charset="0"/>
              </a:rPr>
              <a:t>A bit technical</a:t>
            </a:r>
          </a:p>
          <a:p>
            <a:pPr marL="457200" indent="-228600" fontAlgn="auto">
              <a:buFont typeface="Roboto"/>
              <a:buChar char="●"/>
              <a:defRPr/>
            </a:pPr>
            <a:r>
              <a:rPr lang="en-US" kern="0" dirty="0">
                <a:solidFill>
                  <a:srgbClr val="24457C"/>
                </a:solidFill>
                <a:latin typeface="Calibri" charset="0"/>
                <a:ea typeface="Calibri" charset="0"/>
                <a:cs typeface="Calibri" charset="0"/>
              </a:rPr>
              <a:t>The “Nuts and Bolts”</a:t>
            </a:r>
          </a:p>
          <a:p>
            <a:pPr fontAlgn="auto">
              <a:defRPr/>
            </a:pPr>
            <a:endParaRPr lang="en-US" kern="0" dirty="0">
              <a:solidFill>
                <a:schemeClr val="bg1"/>
              </a:solidFill>
            </a:endParaRPr>
          </a:p>
        </p:txBody>
      </p:sp>
      <p:sp>
        <p:nvSpPr>
          <p:cNvPr id="36868" name="Shape 443"/>
          <p:cNvSpPr txBox="1">
            <a:spLocks/>
          </p:cNvSpPr>
          <p:nvPr/>
        </p:nvSpPr>
        <p:spPr bwMode="auto">
          <a:xfrm>
            <a:off x="8459788" y="4651375"/>
            <a:ext cx="549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Clr>
                <a:srgbClr val="000000"/>
              </a:buClr>
              <a:buSzPct val="25000"/>
              <a:buFont typeface="Arial" charset="0"/>
              <a:buNone/>
            </a:pPr>
            <a:fld id="{D34D9915-818B-6445-A517-E9D640048DD6}" type="slidenum">
              <a:rPr lang="en-US"/>
              <a:pPr eaLnBrk="1" hangingPunct="1">
                <a:buClr>
                  <a:srgbClr val="000000"/>
                </a:buClr>
                <a:buSzPct val="25000"/>
                <a:buFont typeface="Arial" charset="0"/>
                <a:buNone/>
              </a:pPr>
              <a:t>36</a:t>
            </a:fld>
            <a:endParaRPr lang="en-US"/>
          </a:p>
        </p:txBody>
      </p:sp>
      <p:pic>
        <p:nvPicPr>
          <p:cNvPr id="36869" name="Shape 444">
            <a:hlinkClick r:id="rId2"/>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2032000"/>
            <a:ext cx="40909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1463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Areas of Enforcement</a:t>
            </a: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37</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698500" y="1397000"/>
            <a:ext cx="7207250" cy="1785104"/>
          </a:xfrm>
          <a:prstGeom prst="rect">
            <a:avLst/>
          </a:prstGeom>
          <a:noFill/>
        </p:spPr>
        <p:txBody>
          <a:bodyPr wrap="square" rtlCol="0">
            <a:spAutoFit/>
          </a:bodyPr>
          <a:lstStyle/>
          <a:p>
            <a:pPr marL="285750" lvl="0" indent="-285750">
              <a:buFont typeface="Arial"/>
              <a:buChar char="•"/>
            </a:pPr>
            <a:r>
              <a:rPr lang="en-US" sz="2400" dirty="0"/>
              <a:t>State Legislation</a:t>
            </a:r>
          </a:p>
          <a:p>
            <a:pPr marL="285750" lvl="0" indent="-285750">
              <a:buFont typeface="Arial"/>
              <a:buChar char="•"/>
            </a:pPr>
            <a:r>
              <a:rPr lang="en-US" sz="2400" dirty="0"/>
              <a:t>Proposed Legislation</a:t>
            </a:r>
          </a:p>
          <a:p>
            <a:pPr marL="285750" lvl="0" indent="-285750">
              <a:buFont typeface="Arial"/>
              <a:buChar char="•"/>
            </a:pPr>
            <a:r>
              <a:rPr lang="en-US" sz="2400" dirty="0"/>
              <a:t>SEC Enforcement Actions</a:t>
            </a:r>
          </a:p>
          <a:p>
            <a:pPr marL="285750" lvl="0" indent="-285750">
              <a:buFont typeface="Arial"/>
              <a:buChar char="•"/>
            </a:pPr>
            <a:r>
              <a:rPr lang="en-US" sz="2400" dirty="0"/>
              <a:t>IRS Enforcement</a:t>
            </a:r>
          </a:p>
          <a:p>
            <a:endParaRPr lang="en-US" dirty="0"/>
          </a:p>
        </p:txBody>
      </p:sp>
    </p:spTree>
    <p:extLst>
      <p:ext uri="{BB962C8B-B14F-4D97-AF65-F5344CB8AC3E}">
        <p14:creationId xmlns:p14="http://schemas.microsoft.com/office/powerpoint/2010/main" val="36574244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Enforcement </a:t>
            </a:r>
            <a:r>
              <a:rPr lang="mr-IN" dirty="0" smtClean="0"/>
              <a:t>–</a:t>
            </a:r>
            <a:r>
              <a:rPr lang="en-US" dirty="0" smtClean="0"/>
              <a:t> State Legislation</a:t>
            </a: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38</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451350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sz="2800" dirty="0" smtClean="0"/>
              <a:t>Enforcement </a:t>
            </a:r>
            <a:r>
              <a:rPr lang="mr-IN" sz="2800" dirty="0" smtClean="0"/>
              <a:t>–</a:t>
            </a:r>
            <a:r>
              <a:rPr lang="en-US" sz="2800" dirty="0" smtClean="0"/>
              <a:t> Proposed Legislation</a:t>
            </a:r>
            <a:endParaRPr lang="en-US" sz="2800"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39</a:t>
            </a:fld>
            <a:endParaRPr lang="en"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798560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sp>
        <p:nvSpPr>
          <p:cNvPr id="2" name="Rectangle 1">
            <a:extLst>
              <a:ext uri="{FF2B5EF4-FFF2-40B4-BE49-F238E27FC236}">
                <a16:creationId xmlns="" xmlns:a16="http://schemas.microsoft.com/office/drawing/2014/main" id="{6020CFF0-9240-4824-AA96-B8D14630D9FD}"/>
              </a:ext>
            </a:extLst>
          </p:cNvPr>
          <p:cNvSpPr/>
          <p:nvPr/>
        </p:nvSpPr>
        <p:spPr>
          <a:xfrm>
            <a:off x="3115304" y="1117506"/>
            <a:ext cx="4204741" cy="1477328"/>
          </a:xfrm>
          <a:prstGeom prst="rect">
            <a:avLst/>
          </a:prstGeom>
        </p:spPr>
        <p:txBody>
          <a:bodyPr wrap="square">
            <a:spAutoFit/>
          </a:bodyPr>
          <a:lstStyle/>
          <a:p>
            <a:r>
              <a:rPr lang="en-US" sz="1800" dirty="0"/>
              <a:t>In August 2010, a bug where the sum of two outputs overflowed to a negative number allowed attackers to create two outputs of 92,233,720,368.54 coins from an input of 0.50 coins</a:t>
            </a:r>
          </a:p>
        </p:txBody>
      </p:sp>
      <p:pic>
        <p:nvPicPr>
          <p:cNvPr id="4" name="Picture 3" descr="A insect on the ground&#10;&#10;Description generated with very high confidence">
            <a:extLst>
              <a:ext uri="{FF2B5EF4-FFF2-40B4-BE49-F238E27FC236}">
                <a16:creationId xmlns="" xmlns:a16="http://schemas.microsoft.com/office/drawing/2014/main" id="{E0D8F49A-4682-4DB8-8746-A178C5DA70AE}"/>
              </a:ext>
            </a:extLst>
          </p:cNvPr>
          <p:cNvPicPr>
            <a:picLocks noChangeAspect="1"/>
          </p:cNvPicPr>
          <p:nvPr/>
        </p:nvPicPr>
        <p:blipFill>
          <a:blip r:embed="rId3"/>
          <a:stretch>
            <a:fillRect/>
          </a:stretch>
        </p:blipFill>
        <p:spPr>
          <a:xfrm>
            <a:off x="4269546" y="2571750"/>
            <a:ext cx="2286000" cy="2257425"/>
          </a:xfrm>
          <a:prstGeom prst="rect">
            <a:avLst/>
          </a:prstGeom>
        </p:spPr>
      </p:pic>
      <p:pic>
        <p:nvPicPr>
          <p:cNvPr id="7" name="Picture 6" descr="A close up of a sign&#10;&#10;Description generated with high confidence">
            <a:extLst>
              <a:ext uri="{FF2B5EF4-FFF2-40B4-BE49-F238E27FC236}">
                <a16:creationId xmlns="" xmlns:a16="http://schemas.microsoft.com/office/drawing/2014/main" id="{9AF7468D-9190-4E26-89E6-ADC2F91E0A5B}"/>
              </a:ext>
            </a:extLst>
          </p:cNvPr>
          <p:cNvPicPr>
            <a:picLocks noChangeAspect="1"/>
          </p:cNvPicPr>
          <p:nvPr/>
        </p:nvPicPr>
        <p:blipFill>
          <a:blip r:embed="rId4"/>
          <a:stretch>
            <a:fillRect/>
          </a:stretch>
        </p:blipFill>
        <p:spPr>
          <a:xfrm>
            <a:off x="1823956" y="826093"/>
            <a:ext cx="1053219" cy="1053219"/>
          </a:xfrm>
          <a:prstGeom prst="rect">
            <a:avLst/>
          </a:prstGeom>
        </p:spPr>
      </p:pic>
    </p:spTree>
    <p:extLst>
      <p:ext uri="{BB962C8B-B14F-4D97-AF65-F5344CB8AC3E}">
        <p14:creationId xmlns:p14="http://schemas.microsoft.com/office/powerpoint/2010/main" val="3627411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SEC Enforcement </a:t>
            </a: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40</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451143" y="1420626"/>
            <a:ext cx="7986902" cy="3631763"/>
          </a:xfrm>
          <a:prstGeom prst="rect">
            <a:avLst/>
          </a:prstGeom>
          <a:noFill/>
        </p:spPr>
        <p:txBody>
          <a:bodyPr wrap="square" rtlCol="0">
            <a:spAutoFit/>
          </a:bodyPr>
          <a:lstStyle/>
          <a:p>
            <a:r>
              <a:rPr lang="en-US" sz="2400" dirty="0">
                <a:latin typeface="+mn-lt"/>
              </a:rPr>
              <a:t>The most common laws the SEC uses for enforcement over the securities industry include.</a:t>
            </a:r>
          </a:p>
          <a:p>
            <a:pPr marL="285750" lvl="0" indent="-285750">
              <a:buFont typeface="Arial"/>
              <a:buChar char="•"/>
            </a:pPr>
            <a:r>
              <a:rPr lang="en-US" sz="2400" dirty="0">
                <a:latin typeface="+mn-lt"/>
              </a:rPr>
              <a:t>Securities Act of 1933</a:t>
            </a:r>
          </a:p>
          <a:p>
            <a:pPr marL="285750" lvl="0" indent="-285750">
              <a:buFont typeface="Arial"/>
              <a:buChar char="•"/>
            </a:pPr>
            <a:r>
              <a:rPr lang="en-US" sz="2400" dirty="0">
                <a:latin typeface="+mn-lt"/>
              </a:rPr>
              <a:t>Securities Exchange Act of </a:t>
            </a:r>
            <a:r>
              <a:rPr lang="en-US" sz="2400" dirty="0" smtClean="0">
                <a:latin typeface="+mn-lt"/>
              </a:rPr>
              <a:t>1934</a:t>
            </a:r>
          </a:p>
          <a:p>
            <a:pPr marL="285750" lvl="0" indent="-285750">
              <a:buFont typeface="Arial"/>
              <a:buChar char="•"/>
            </a:pPr>
            <a:endParaRPr lang="en-US" sz="2400" dirty="0">
              <a:latin typeface="+mn-lt"/>
            </a:endParaRPr>
          </a:p>
          <a:p>
            <a:endParaRPr lang="en-US" dirty="0" smtClean="0"/>
          </a:p>
          <a:p>
            <a:r>
              <a:rPr lang="en-US" sz="2400" dirty="0" smtClean="0"/>
              <a:t>The SEC is enforcing ICOS and the </a:t>
            </a:r>
            <a:r>
              <a:rPr lang="en-US" sz="2400" dirty="0" err="1"/>
              <a:t>Howey</a:t>
            </a:r>
            <a:r>
              <a:rPr lang="en-US" sz="2400" dirty="0"/>
              <a:t> Test is one of the tools that SEC uses to determine if a transaction is an investment. </a:t>
            </a:r>
            <a:endParaRPr lang="en-US" sz="2400" dirty="0" smtClean="0"/>
          </a:p>
          <a:p>
            <a:endParaRPr lang="en-US" sz="2400" dirty="0"/>
          </a:p>
        </p:txBody>
      </p:sp>
    </p:spTree>
    <p:extLst>
      <p:ext uri="{BB962C8B-B14F-4D97-AF65-F5344CB8AC3E}">
        <p14:creationId xmlns:p14="http://schemas.microsoft.com/office/powerpoint/2010/main" val="15853989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IRS Enforcement </a:t>
            </a: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41</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401016" y="1353773"/>
            <a:ext cx="8404627" cy="2862322"/>
          </a:xfrm>
          <a:prstGeom prst="rect">
            <a:avLst/>
          </a:prstGeom>
          <a:noFill/>
        </p:spPr>
        <p:txBody>
          <a:bodyPr wrap="square" rtlCol="0">
            <a:spAutoFit/>
          </a:bodyPr>
          <a:lstStyle/>
          <a:p>
            <a:r>
              <a:rPr lang="en-US" sz="2000" dirty="0"/>
              <a:t>The IRS views cryptocurrencies, which the IRS calls “virtual currencies” as “property” and ruled on the taxation of cryptocurrencies in stating: “The sale or other exchange of virtual currencies, or the use of virtual currencies to pay for goods or services, or holding virtual currencies as an investment, generally has tax consequences that could result in tax liability.” </a:t>
            </a:r>
            <a:endParaRPr lang="en-US" sz="2000" dirty="0" smtClean="0"/>
          </a:p>
          <a:p>
            <a:endParaRPr lang="en-US" sz="2000" dirty="0"/>
          </a:p>
          <a:p>
            <a:r>
              <a:rPr lang="en-US" sz="2000" dirty="0"/>
              <a:t>IRS Notice 2014-21 is one of the most important IRS documents related </a:t>
            </a:r>
            <a:r>
              <a:rPr lang="en-US" sz="2000" dirty="0" smtClean="0"/>
              <a:t>to cryptocurrencies </a:t>
            </a:r>
            <a:endParaRPr lang="en-US" sz="2000" dirty="0"/>
          </a:p>
        </p:txBody>
      </p:sp>
    </p:spTree>
    <p:extLst>
      <p:ext uri="{BB962C8B-B14F-4D97-AF65-F5344CB8AC3E}">
        <p14:creationId xmlns:p14="http://schemas.microsoft.com/office/powerpoint/2010/main" val="19897053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2A74E-DED3-4E92-954B-CD32C875557C}"/>
              </a:ext>
            </a:extLst>
          </p:cNvPr>
          <p:cNvSpPr>
            <a:spLocks noGrp="1"/>
          </p:cNvSpPr>
          <p:nvPr>
            <p:ph type="title"/>
          </p:nvPr>
        </p:nvSpPr>
        <p:spPr>
          <a:xfrm>
            <a:off x="311700" y="307209"/>
            <a:ext cx="6299999" cy="607800"/>
          </a:xfrm>
        </p:spPr>
        <p:txBody>
          <a:bodyPr/>
          <a:lstStyle/>
          <a:p>
            <a:r>
              <a:rPr lang="en-US" dirty="0" smtClean="0"/>
              <a:t>Specific Regulatory Considerations</a:t>
            </a:r>
            <a:endParaRPr lang="en-US" dirty="0"/>
          </a:p>
        </p:txBody>
      </p:sp>
      <p:sp>
        <p:nvSpPr>
          <p:cNvPr id="4" name="Slide Number Placeholder 3">
            <a:extLst>
              <a:ext uri="{FF2B5EF4-FFF2-40B4-BE49-F238E27FC236}">
                <a16:creationId xmlns="" xmlns:a16="http://schemas.microsoft.com/office/drawing/2014/main" id="{2E0E5747-15EE-4931-A08E-2FFB7A67097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42</a:t>
            </a:fld>
            <a:endParaRPr lang="en" sz="1400" b="0" i="0" u="none" strike="noStrike" cap="none" dirty="0">
              <a:solidFill>
                <a:srgbClr val="000000"/>
              </a:solidFill>
              <a:latin typeface="Arial"/>
              <a:ea typeface="Arial"/>
              <a:cs typeface="Arial"/>
              <a:sym typeface="Arial"/>
            </a:endParaRPr>
          </a:p>
        </p:txBody>
      </p:sp>
      <p:sp>
        <p:nvSpPr>
          <p:cNvPr id="3" name="TextBox 2"/>
          <p:cNvSpPr txBox="1"/>
          <p:nvPr/>
        </p:nvSpPr>
        <p:spPr>
          <a:xfrm>
            <a:off x="619125" y="1270000"/>
            <a:ext cx="6746875" cy="3262432"/>
          </a:xfrm>
          <a:prstGeom prst="rect">
            <a:avLst/>
          </a:prstGeom>
          <a:noFill/>
        </p:spPr>
        <p:txBody>
          <a:bodyPr wrap="square" rtlCol="0">
            <a:spAutoFit/>
          </a:bodyPr>
          <a:lstStyle/>
          <a:p>
            <a:pPr marL="342900" lvl="0" indent="-342900">
              <a:buFont typeface="Arial"/>
              <a:buChar char="•"/>
            </a:pPr>
            <a:r>
              <a:rPr lang="en-US" sz="2400" dirty="0"/>
              <a:t>Anti-money laundering (AML)</a:t>
            </a:r>
          </a:p>
          <a:p>
            <a:pPr marL="342900" lvl="0" indent="-342900">
              <a:buFont typeface="Arial"/>
              <a:buChar char="•"/>
            </a:pPr>
            <a:r>
              <a:rPr lang="en-US" sz="2400" dirty="0" smtClean="0"/>
              <a:t>Consumer </a:t>
            </a:r>
            <a:r>
              <a:rPr lang="en-US" sz="2400" dirty="0"/>
              <a:t>and Investor Protection</a:t>
            </a:r>
          </a:p>
          <a:p>
            <a:pPr marL="342900" lvl="0" indent="-342900">
              <a:buFont typeface="Arial"/>
              <a:buChar char="•"/>
            </a:pPr>
            <a:r>
              <a:rPr lang="en-US" sz="2400" dirty="0"/>
              <a:t>Banking and Financial</a:t>
            </a:r>
          </a:p>
          <a:p>
            <a:pPr marL="342900" lvl="0" indent="-342900">
              <a:buFont typeface="Arial"/>
              <a:buChar char="•"/>
            </a:pPr>
            <a:r>
              <a:rPr lang="en-US" sz="2400" dirty="0"/>
              <a:t>Taxation/Tax Collection</a:t>
            </a:r>
          </a:p>
          <a:p>
            <a:pPr marL="342900" lvl="0" indent="-342900">
              <a:buFont typeface="Arial"/>
              <a:buChar char="•"/>
            </a:pPr>
            <a:r>
              <a:rPr lang="en-US" sz="2400" dirty="0"/>
              <a:t>Privacy Issues</a:t>
            </a:r>
          </a:p>
          <a:p>
            <a:pPr marL="342900" lvl="0" indent="-342900">
              <a:buFont typeface="Arial"/>
              <a:buChar char="•"/>
            </a:pPr>
            <a:r>
              <a:rPr lang="en-US" sz="2400" dirty="0" smtClean="0"/>
              <a:t>Digital Identity</a:t>
            </a:r>
          </a:p>
          <a:p>
            <a:pPr marL="342900" indent="-342900">
              <a:buFont typeface="Arial"/>
              <a:buChar char="•"/>
            </a:pPr>
            <a:r>
              <a:rPr lang="en-US" sz="2400" dirty="0"/>
              <a:t>National </a:t>
            </a:r>
            <a:r>
              <a:rPr lang="en-US" sz="2400" dirty="0" smtClean="0"/>
              <a:t>Security </a:t>
            </a:r>
            <a:r>
              <a:rPr lang="mr-IN" sz="2400" dirty="0" smtClean="0"/>
              <a:t>–</a:t>
            </a:r>
            <a:r>
              <a:rPr lang="en-US" sz="2400" dirty="0" smtClean="0"/>
              <a:t> In the future state</a:t>
            </a:r>
            <a:endParaRPr lang="en-US" sz="2400" dirty="0"/>
          </a:p>
          <a:p>
            <a:pPr lvl="0"/>
            <a:endParaRPr lang="en-US" sz="2400" dirty="0"/>
          </a:p>
          <a:p>
            <a:endParaRPr lang="en-US" dirty="0"/>
          </a:p>
        </p:txBody>
      </p:sp>
    </p:spTree>
    <p:extLst>
      <p:ext uri="{BB962C8B-B14F-4D97-AF65-F5344CB8AC3E}">
        <p14:creationId xmlns:p14="http://schemas.microsoft.com/office/powerpoint/2010/main" val="4368444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pic>
        <p:nvPicPr>
          <p:cNvPr id="3" name="Picture 2" descr="A close up of a logo&#10;&#10;Description generated with high confidence">
            <a:extLst>
              <a:ext uri="{FF2B5EF4-FFF2-40B4-BE49-F238E27FC236}">
                <a16:creationId xmlns="" xmlns:a16="http://schemas.microsoft.com/office/drawing/2014/main" id="{8EA5E04E-2552-48F0-A20C-34BA9AE8205A}"/>
              </a:ext>
            </a:extLst>
          </p:cNvPr>
          <p:cNvPicPr>
            <a:picLocks noChangeAspect="1"/>
          </p:cNvPicPr>
          <p:nvPr/>
        </p:nvPicPr>
        <p:blipFill>
          <a:blip r:embed="rId3"/>
          <a:stretch>
            <a:fillRect/>
          </a:stretch>
        </p:blipFill>
        <p:spPr>
          <a:xfrm>
            <a:off x="1918741" y="739359"/>
            <a:ext cx="5424770" cy="3746448"/>
          </a:xfrm>
          <a:prstGeom prst="rect">
            <a:avLst/>
          </a:prstGeom>
        </p:spPr>
      </p:pic>
      <p:sp>
        <p:nvSpPr>
          <p:cNvPr id="7" name="TextBox 6">
            <a:extLst>
              <a:ext uri="{FF2B5EF4-FFF2-40B4-BE49-F238E27FC236}">
                <a16:creationId xmlns="" xmlns:a16="http://schemas.microsoft.com/office/drawing/2014/main" id="{6EC0197A-F28D-4497-AE00-E0AB5A01083D}"/>
              </a:ext>
            </a:extLst>
          </p:cNvPr>
          <p:cNvSpPr txBox="1"/>
          <p:nvPr/>
        </p:nvSpPr>
        <p:spPr>
          <a:xfrm>
            <a:off x="4425846" y="4681147"/>
            <a:ext cx="2699201" cy="213585"/>
          </a:xfrm>
          <a:prstGeom prst="rect">
            <a:avLst/>
          </a:prstGeom>
          <a:noFill/>
        </p:spPr>
        <p:txBody>
          <a:bodyPr wrap="square" rtlCol="0">
            <a:spAutoFit/>
          </a:bodyPr>
          <a:lstStyle/>
          <a:p>
            <a:r>
              <a:rPr lang="en-US" sz="788" dirty="0"/>
              <a:t>Nick Szabo Twitter Jun 17 2017</a:t>
            </a:r>
          </a:p>
        </p:txBody>
      </p:sp>
    </p:spTree>
    <p:extLst>
      <p:ext uri="{BB962C8B-B14F-4D97-AF65-F5344CB8AC3E}">
        <p14:creationId xmlns:p14="http://schemas.microsoft.com/office/powerpoint/2010/main" val="5226099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sp>
        <p:nvSpPr>
          <p:cNvPr id="2" name="Rectangle 1">
            <a:extLst>
              <a:ext uri="{FF2B5EF4-FFF2-40B4-BE49-F238E27FC236}">
                <a16:creationId xmlns="" xmlns:a16="http://schemas.microsoft.com/office/drawing/2014/main" id="{73FCBFA9-A51C-4ADE-BFF0-2D5C3137FF2E}"/>
              </a:ext>
            </a:extLst>
          </p:cNvPr>
          <p:cNvSpPr/>
          <p:nvPr/>
        </p:nvSpPr>
        <p:spPr>
          <a:xfrm>
            <a:off x="806305" y="908956"/>
            <a:ext cx="6631856" cy="461665"/>
          </a:xfrm>
          <a:prstGeom prst="rect">
            <a:avLst/>
          </a:prstGeom>
        </p:spPr>
        <p:txBody>
          <a:bodyPr wrap="square">
            <a:spAutoFit/>
          </a:bodyPr>
          <a:lstStyle/>
          <a:p>
            <a:r>
              <a:rPr lang="en-US" sz="2400" b="1" dirty="0">
                <a:latin typeface="Source Serif Pro"/>
              </a:rPr>
              <a:t>3: Blockchain network can be shut down </a:t>
            </a:r>
            <a:endParaRPr lang="en-US" sz="2400" dirty="0"/>
          </a:p>
        </p:txBody>
      </p:sp>
      <p:pic>
        <p:nvPicPr>
          <p:cNvPr id="4" name="Picture 3">
            <a:extLst>
              <a:ext uri="{FF2B5EF4-FFF2-40B4-BE49-F238E27FC236}">
                <a16:creationId xmlns="" xmlns:a16="http://schemas.microsoft.com/office/drawing/2014/main" id="{1CF0814C-4D86-42D7-B895-EFED864946D3}"/>
              </a:ext>
            </a:extLst>
          </p:cNvPr>
          <p:cNvPicPr>
            <a:picLocks noChangeAspect="1"/>
          </p:cNvPicPr>
          <p:nvPr/>
        </p:nvPicPr>
        <p:blipFill>
          <a:blip r:embed="rId3"/>
          <a:stretch>
            <a:fillRect/>
          </a:stretch>
        </p:blipFill>
        <p:spPr>
          <a:xfrm>
            <a:off x="3524621" y="1766497"/>
            <a:ext cx="2364581" cy="2914650"/>
          </a:xfrm>
          <a:prstGeom prst="rect">
            <a:avLst/>
          </a:prstGeom>
        </p:spPr>
      </p:pic>
      <p:sp>
        <p:nvSpPr>
          <p:cNvPr id="5" name="TextBox 4">
            <a:extLst>
              <a:ext uri="{FF2B5EF4-FFF2-40B4-BE49-F238E27FC236}">
                <a16:creationId xmlns="" xmlns:a16="http://schemas.microsoft.com/office/drawing/2014/main" id="{B0F5BF11-1970-46D6-8E90-3ADDAF270ABE}"/>
              </a:ext>
            </a:extLst>
          </p:cNvPr>
          <p:cNvSpPr txBox="1"/>
          <p:nvPr/>
        </p:nvSpPr>
        <p:spPr>
          <a:xfrm>
            <a:off x="4425846" y="4681147"/>
            <a:ext cx="2699201" cy="334835"/>
          </a:xfrm>
          <a:prstGeom prst="rect">
            <a:avLst/>
          </a:prstGeom>
          <a:noFill/>
        </p:spPr>
        <p:txBody>
          <a:bodyPr wrap="square" rtlCol="0">
            <a:spAutoFit/>
          </a:bodyPr>
          <a:lstStyle/>
          <a:p>
            <a:r>
              <a:rPr lang="en-US" sz="788" dirty="0"/>
              <a:t>Nick Ayton: The 7 Mythos about Blockchain Nov 10, 2016</a:t>
            </a:r>
          </a:p>
        </p:txBody>
      </p:sp>
    </p:spTree>
    <p:extLst>
      <p:ext uri="{BB962C8B-B14F-4D97-AF65-F5344CB8AC3E}">
        <p14:creationId xmlns:p14="http://schemas.microsoft.com/office/powerpoint/2010/main" val="451626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sp>
        <p:nvSpPr>
          <p:cNvPr id="2" name="Rectangle 1">
            <a:extLst>
              <a:ext uri="{FF2B5EF4-FFF2-40B4-BE49-F238E27FC236}">
                <a16:creationId xmlns="" xmlns:a16="http://schemas.microsoft.com/office/drawing/2014/main" id="{7CA564DD-68B5-4D9D-9B13-0653986CEB2E}"/>
              </a:ext>
            </a:extLst>
          </p:cNvPr>
          <p:cNvSpPr/>
          <p:nvPr/>
        </p:nvSpPr>
        <p:spPr>
          <a:xfrm>
            <a:off x="685359" y="908956"/>
            <a:ext cx="5991823" cy="461665"/>
          </a:xfrm>
          <a:prstGeom prst="rect">
            <a:avLst/>
          </a:prstGeom>
        </p:spPr>
        <p:txBody>
          <a:bodyPr wrap="square">
            <a:spAutoFit/>
          </a:bodyPr>
          <a:lstStyle/>
          <a:p>
            <a:r>
              <a:rPr lang="en-US" sz="2400" b="1" dirty="0">
                <a:latin typeface="Source Serif Pro"/>
              </a:rPr>
              <a:t>4: </a:t>
            </a:r>
            <a:r>
              <a:rPr lang="en-US" sz="2400" b="1" dirty="0" smtClean="0">
                <a:latin typeface="Source Serif Pro"/>
              </a:rPr>
              <a:t>Bitcoin </a:t>
            </a:r>
            <a:r>
              <a:rPr lang="en-US" sz="2400" b="1" dirty="0">
                <a:latin typeface="Source Serif Pro"/>
              </a:rPr>
              <a:t>and Ethereum are the same</a:t>
            </a:r>
            <a:endParaRPr lang="en-US" sz="2400" dirty="0"/>
          </a:p>
        </p:txBody>
      </p:sp>
      <p:pic>
        <p:nvPicPr>
          <p:cNvPr id="4" name="Picture 3">
            <a:extLst>
              <a:ext uri="{FF2B5EF4-FFF2-40B4-BE49-F238E27FC236}">
                <a16:creationId xmlns="" xmlns:a16="http://schemas.microsoft.com/office/drawing/2014/main" id="{D6E246EF-CDA1-4AE9-AEE6-25B6990A44EC}"/>
              </a:ext>
            </a:extLst>
          </p:cNvPr>
          <p:cNvPicPr>
            <a:picLocks noChangeAspect="1"/>
          </p:cNvPicPr>
          <p:nvPr/>
        </p:nvPicPr>
        <p:blipFill>
          <a:blip r:embed="rId3"/>
          <a:stretch>
            <a:fillRect/>
          </a:stretch>
        </p:blipFill>
        <p:spPr>
          <a:xfrm>
            <a:off x="3524621" y="1766497"/>
            <a:ext cx="2364581" cy="2914650"/>
          </a:xfrm>
          <a:prstGeom prst="rect">
            <a:avLst/>
          </a:prstGeom>
        </p:spPr>
      </p:pic>
      <p:sp>
        <p:nvSpPr>
          <p:cNvPr id="5" name="TextBox 4">
            <a:extLst>
              <a:ext uri="{FF2B5EF4-FFF2-40B4-BE49-F238E27FC236}">
                <a16:creationId xmlns="" xmlns:a16="http://schemas.microsoft.com/office/drawing/2014/main" id="{CF2F369E-1941-4E3D-B54B-86D97F1B3910}"/>
              </a:ext>
            </a:extLst>
          </p:cNvPr>
          <p:cNvSpPr txBox="1"/>
          <p:nvPr/>
        </p:nvSpPr>
        <p:spPr>
          <a:xfrm>
            <a:off x="4425846" y="4519222"/>
            <a:ext cx="2956029" cy="213585"/>
          </a:xfrm>
          <a:prstGeom prst="rect">
            <a:avLst/>
          </a:prstGeom>
          <a:noFill/>
        </p:spPr>
        <p:txBody>
          <a:bodyPr wrap="square" rtlCol="0">
            <a:spAutoFit/>
          </a:bodyPr>
          <a:lstStyle/>
          <a:p>
            <a:r>
              <a:rPr lang="en-US" sz="788" dirty="0"/>
              <a:t>Nick Ayton: The 7 Mythos about Blockchain Nov 10, 2016</a:t>
            </a:r>
          </a:p>
        </p:txBody>
      </p:sp>
    </p:spTree>
    <p:extLst>
      <p:ext uri="{BB962C8B-B14F-4D97-AF65-F5344CB8AC3E}">
        <p14:creationId xmlns:p14="http://schemas.microsoft.com/office/powerpoint/2010/main" val="3315058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sp>
        <p:nvSpPr>
          <p:cNvPr id="2" name="Rectangle 1">
            <a:extLst>
              <a:ext uri="{FF2B5EF4-FFF2-40B4-BE49-F238E27FC236}">
                <a16:creationId xmlns="" xmlns:a16="http://schemas.microsoft.com/office/drawing/2014/main" id="{539297E5-F9F3-45AE-8F31-E29D01C07002}"/>
              </a:ext>
            </a:extLst>
          </p:cNvPr>
          <p:cNvSpPr/>
          <p:nvPr/>
        </p:nvSpPr>
        <p:spPr>
          <a:xfrm>
            <a:off x="540136" y="908956"/>
            <a:ext cx="5810511" cy="461665"/>
          </a:xfrm>
          <a:prstGeom prst="rect">
            <a:avLst/>
          </a:prstGeom>
        </p:spPr>
        <p:txBody>
          <a:bodyPr wrap="square">
            <a:spAutoFit/>
          </a:bodyPr>
          <a:lstStyle/>
          <a:p>
            <a:r>
              <a:rPr lang="en-US" sz="2400" b="1" dirty="0">
                <a:latin typeface="Source Serif Pro"/>
              </a:rPr>
              <a:t>5: The Blockchain has been hacked</a:t>
            </a:r>
            <a:endParaRPr lang="en-US" sz="2400" dirty="0"/>
          </a:p>
        </p:txBody>
      </p:sp>
      <p:pic>
        <p:nvPicPr>
          <p:cNvPr id="4" name="Picture 3">
            <a:extLst>
              <a:ext uri="{FF2B5EF4-FFF2-40B4-BE49-F238E27FC236}">
                <a16:creationId xmlns="" xmlns:a16="http://schemas.microsoft.com/office/drawing/2014/main" id="{551225A4-8CDC-4CE0-A349-AA0834B122EF}"/>
              </a:ext>
            </a:extLst>
          </p:cNvPr>
          <p:cNvPicPr>
            <a:picLocks noChangeAspect="1"/>
          </p:cNvPicPr>
          <p:nvPr/>
        </p:nvPicPr>
        <p:blipFill>
          <a:blip r:embed="rId3"/>
          <a:stretch>
            <a:fillRect/>
          </a:stretch>
        </p:blipFill>
        <p:spPr>
          <a:xfrm rot="10800000">
            <a:off x="3524621" y="1766497"/>
            <a:ext cx="2183308" cy="2691208"/>
          </a:xfrm>
          <a:prstGeom prst="rect">
            <a:avLst/>
          </a:prstGeom>
        </p:spPr>
      </p:pic>
      <p:sp>
        <p:nvSpPr>
          <p:cNvPr id="5" name="TextBox 4">
            <a:extLst>
              <a:ext uri="{FF2B5EF4-FFF2-40B4-BE49-F238E27FC236}">
                <a16:creationId xmlns="" xmlns:a16="http://schemas.microsoft.com/office/drawing/2014/main" id="{2380309B-3948-486F-9200-040B56B24600}"/>
              </a:ext>
            </a:extLst>
          </p:cNvPr>
          <p:cNvSpPr txBox="1"/>
          <p:nvPr/>
        </p:nvSpPr>
        <p:spPr>
          <a:xfrm>
            <a:off x="4425846" y="4614472"/>
            <a:ext cx="3079854" cy="213585"/>
          </a:xfrm>
          <a:prstGeom prst="rect">
            <a:avLst/>
          </a:prstGeom>
          <a:noFill/>
        </p:spPr>
        <p:txBody>
          <a:bodyPr wrap="square" rtlCol="0">
            <a:spAutoFit/>
          </a:bodyPr>
          <a:lstStyle/>
          <a:p>
            <a:r>
              <a:rPr lang="en-US" sz="788" dirty="0"/>
              <a:t>Nick Ayton: The 7 Mythos about Blockchain Nov 10, 2016</a:t>
            </a:r>
          </a:p>
        </p:txBody>
      </p:sp>
    </p:spTree>
    <p:extLst>
      <p:ext uri="{BB962C8B-B14F-4D97-AF65-F5344CB8AC3E}">
        <p14:creationId xmlns:p14="http://schemas.microsoft.com/office/powerpoint/2010/main" val="47843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AD8C7711-7248-4648-A4F2-DD3D30597D1E}"/>
              </a:ext>
            </a:extLst>
          </p:cNvPr>
          <p:cNvSpPr txBox="1"/>
          <p:nvPr/>
        </p:nvSpPr>
        <p:spPr>
          <a:xfrm>
            <a:off x="1567543" y="51416"/>
            <a:ext cx="4887686" cy="369332"/>
          </a:xfrm>
          <a:prstGeom prst="rect">
            <a:avLst/>
          </a:prstGeom>
          <a:noFill/>
        </p:spPr>
        <p:txBody>
          <a:bodyPr wrap="square" rtlCol="0">
            <a:spAutoFit/>
          </a:bodyPr>
          <a:lstStyle/>
          <a:p>
            <a:r>
              <a:rPr lang="en-US" sz="1800" dirty="0">
                <a:solidFill>
                  <a:schemeClr val="bg1"/>
                </a:solidFill>
              </a:rPr>
              <a:t>6 Blockchain Myths</a:t>
            </a:r>
          </a:p>
        </p:txBody>
      </p:sp>
      <p:sp>
        <p:nvSpPr>
          <p:cNvPr id="2" name="Rectangle 1">
            <a:extLst>
              <a:ext uri="{FF2B5EF4-FFF2-40B4-BE49-F238E27FC236}">
                <a16:creationId xmlns="" xmlns:a16="http://schemas.microsoft.com/office/drawing/2014/main" id="{1ED66AC0-D7F1-4B97-A83E-8AC6ECF5244D}"/>
              </a:ext>
            </a:extLst>
          </p:cNvPr>
          <p:cNvSpPr/>
          <p:nvPr/>
        </p:nvSpPr>
        <p:spPr>
          <a:xfrm>
            <a:off x="1138666" y="952746"/>
            <a:ext cx="6802991" cy="461665"/>
          </a:xfrm>
          <a:prstGeom prst="rect">
            <a:avLst/>
          </a:prstGeom>
        </p:spPr>
        <p:txBody>
          <a:bodyPr wrap="square">
            <a:spAutoFit/>
          </a:bodyPr>
          <a:lstStyle/>
          <a:p>
            <a:r>
              <a:rPr lang="en-US" sz="2400" b="1" dirty="0">
                <a:latin typeface="Source Serif Pro"/>
              </a:rPr>
              <a:t>6: Blockchains cannot be linked together</a:t>
            </a:r>
            <a:endParaRPr lang="en-US" sz="2400" dirty="0"/>
          </a:p>
        </p:txBody>
      </p:sp>
      <p:pic>
        <p:nvPicPr>
          <p:cNvPr id="4" name="Picture 3">
            <a:extLst>
              <a:ext uri="{FF2B5EF4-FFF2-40B4-BE49-F238E27FC236}">
                <a16:creationId xmlns="" xmlns:a16="http://schemas.microsoft.com/office/drawing/2014/main" id="{F24A0013-CA7D-464A-8B74-59BC22D72437}"/>
              </a:ext>
            </a:extLst>
          </p:cNvPr>
          <p:cNvPicPr>
            <a:picLocks noChangeAspect="1"/>
          </p:cNvPicPr>
          <p:nvPr/>
        </p:nvPicPr>
        <p:blipFill>
          <a:blip r:embed="rId3"/>
          <a:stretch>
            <a:fillRect/>
          </a:stretch>
        </p:blipFill>
        <p:spPr>
          <a:xfrm>
            <a:off x="3524621" y="1766497"/>
            <a:ext cx="2364581" cy="2914650"/>
          </a:xfrm>
          <a:prstGeom prst="rect">
            <a:avLst/>
          </a:prstGeom>
        </p:spPr>
      </p:pic>
      <p:sp>
        <p:nvSpPr>
          <p:cNvPr id="5" name="TextBox 4">
            <a:extLst>
              <a:ext uri="{FF2B5EF4-FFF2-40B4-BE49-F238E27FC236}">
                <a16:creationId xmlns="" xmlns:a16="http://schemas.microsoft.com/office/drawing/2014/main" id="{7B171BE2-5E73-4FDB-BB5C-8D6A2E1E16F3}"/>
              </a:ext>
            </a:extLst>
          </p:cNvPr>
          <p:cNvSpPr txBox="1"/>
          <p:nvPr/>
        </p:nvSpPr>
        <p:spPr>
          <a:xfrm>
            <a:off x="4425846" y="4509697"/>
            <a:ext cx="3051279" cy="213585"/>
          </a:xfrm>
          <a:prstGeom prst="rect">
            <a:avLst/>
          </a:prstGeom>
          <a:noFill/>
        </p:spPr>
        <p:txBody>
          <a:bodyPr wrap="square" rtlCol="0">
            <a:spAutoFit/>
          </a:bodyPr>
          <a:lstStyle/>
          <a:p>
            <a:r>
              <a:rPr lang="en-US" sz="788" dirty="0"/>
              <a:t>Nick Ayton: The 7 Mythos about Blockchain Nov 10, 2016</a:t>
            </a:r>
          </a:p>
        </p:txBody>
      </p:sp>
    </p:spTree>
    <p:extLst>
      <p:ext uri="{BB962C8B-B14F-4D97-AF65-F5344CB8AC3E}">
        <p14:creationId xmlns:p14="http://schemas.microsoft.com/office/powerpoint/2010/main" val="1524825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18998</TotalTime>
  <Words>2721</Words>
  <Application>Microsoft Macintosh PowerPoint</Application>
  <PresentationFormat>On-screen Show (16:9)</PresentationFormat>
  <Paragraphs>266</Paragraphs>
  <Slides>42</Slides>
  <Notes>39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geometric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 – The Blockchain Ecosystem</vt:lpstr>
      <vt:lpstr>PowerPoint Presentation</vt:lpstr>
      <vt:lpstr>Cryptocurrency Adoption</vt:lpstr>
      <vt:lpstr>Cryptocurrency Wallets and Exchanges  </vt:lpstr>
      <vt:lpstr>Role and Functions of Wallets </vt:lpstr>
      <vt:lpstr>What are Cryptocurrencies and Crypto-Tokens? </vt:lpstr>
      <vt:lpstr>Protocols, Platforms and Products</vt:lpstr>
      <vt:lpstr>The ERC20 Token</vt:lpstr>
      <vt:lpstr>“Smart Contracts” on Blockchain </vt:lpstr>
      <vt:lpstr>What are Smart Contracts? (Ethereum)  </vt:lpstr>
      <vt:lpstr>Ethereum</vt:lpstr>
      <vt:lpstr>Smart Contracts (Ethereum)</vt:lpstr>
      <vt:lpstr>Smart Contracts – Distributed Ledgers</vt:lpstr>
      <vt:lpstr>Smart Contracts - Execution</vt:lpstr>
      <vt:lpstr>Examples of Smart Contracts (Ethereum)</vt:lpstr>
      <vt:lpstr>Ethereum</vt:lpstr>
      <vt:lpstr>Blockchain Use Cases </vt:lpstr>
      <vt:lpstr>Blockchain Use Cases cont’d</vt:lpstr>
      <vt:lpstr>Complementary Technologies</vt:lpstr>
      <vt:lpstr>PowerPoint Presentation</vt:lpstr>
      <vt:lpstr>What are DAOs? </vt:lpstr>
      <vt:lpstr>Benefits of Using the Blockchain</vt:lpstr>
      <vt:lpstr>Risks of Using the Blockchain</vt:lpstr>
      <vt:lpstr>The DAO Hack</vt:lpstr>
      <vt:lpstr>PowerPoint Presentation</vt:lpstr>
      <vt:lpstr>Areas of Enforcement</vt:lpstr>
      <vt:lpstr>Enforcement – State Legislation</vt:lpstr>
      <vt:lpstr>Enforcement – Proposed Legislation</vt:lpstr>
      <vt:lpstr>SEC Enforcement </vt:lpstr>
      <vt:lpstr>IRS Enforcement </vt:lpstr>
      <vt:lpstr>Specific Regulatory Considerations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Blockchain Technology</dc:title>
  <dc:creator>Kathy Dache</dc:creator>
  <cp:lastModifiedBy>E</cp:lastModifiedBy>
  <cp:revision>371</cp:revision>
  <cp:lastPrinted>2018-03-23T21:13:10Z</cp:lastPrinted>
  <dcterms:modified xsi:type="dcterms:W3CDTF">2019-03-15T14:49:48Z</dcterms:modified>
</cp:coreProperties>
</file>