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9"/>
  </p:notesMasterIdLst>
  <p:handoutMasterIdLst>
    <p:handoutMasterId r:id="rId30"/>
  </p:handoutMasterIdLst>
  <p:sldIdLst>
    <p:sldId id="603" r:id="rId2"/>
    <p:sldId id="602" r:id="rId3"/>
    <p:sldId id="618" r:id="rId4"/>
    <p:sldId id="619" r:id="rId5"/>
    <p:sldId id="621" r:id="rId6"/>
    <p:sldId id="622" r:id="rId7"/>
    <p:sldId id="605" r:id="rId8"/>
    <p:sldId id="607" r:id="rId9"/>
    <p:sldId id="606" r:id="rId10"/>
    <p:sldId id="623" r:id="rId11"/>
    <p:sldId id="263" r:id="rId12"/>
    <p:sldId id="398" r:id="rId13"/>
    <p:sldId id="455" r:id="rId14"/>
    <p:sldId id="457" r:id="rId15"/>
    <p:sldId id="456" r:id="rId16"/>
    <p:sldId id="552" r:id="rId17"/>
    <p:sldId id="549" r:id="rId18"/>
    <p:sldId id="570" r:id="rId19"/>
    <p:sldId id="553" r:id="rId20"/>
    <p:sldId id="555" r:id="rId21"/>
    <p:sldId id="454" r:id="rId22"/>
    <p:sldId id="401" r:id="rId23"/>
    <p:sldId id="389" r:id="rId24"/>
    <p:sldId id="508" r:id="rId25"/>
    <p:sldId id="509" r:id="rId26"/>
    <p:sldId id="519" r:id="rId27"/>
    <p:sldId id="511" r:id="rId28"/>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Dache" initials="KD"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57C"/>
    <a:srgbClr val="2A399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E5BF0756-E770-41A9-95E1-1E6C8DEC1DFE}">
  <a:tblStyle styleId="{E5BF0756-E770-41A9-95E1-1E6C8DEC1DFE}"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9" autoAdjust="0"/>
    <p:restoredTop sz="69022" autoAdjust="0"/>
  </p:normalViewPr>
  <p:slideViewPr>
    <p:cSldViewPr snapToGrid="0">
      <p:cViewPr varScale="1">
        <p:scale>
          <a:sx n="65" d="100"/>
          <a:sy n="65" d="100"/>
        </p:scale>
        <p:origin x="-112" y="-112"/>
      </p:cViewPr>
      <p:guideLst>
        <p:guide orient="horz" pos="1620"/>
        <p:guide pos="2880"/>
      </p:guideLst>
    </p:cSldViewPr>
  </p:slideViewPr>
  <p:outlineViewPr>
    <p:cViewPr>
      <p:scale>
        <a:sx n="33" d="100"/>
        <a:sy n="33" d="100"/>
      </p:scale>
      <p:origin x="0" y="-99744"/>
    </p:cViewPr>
  </p:outlineViewPr>
  <p:notesTextViewPr>
    <p:cViewPr>
      <p:scale>
        <a:sx n="1" d="1"/>
        <a:sy n="1" d="1"/>
      </p:scale>
      <p:origin x="0" y="0"/>
    </p:cViewPr>
  </p:notesTextViewPr>
  <p:sorterViewPr>
    <p:cViewPr>
      <p:scale>
        <a:sx n="120" d="100"/>
        <a:sy n="120" d="100"/>
      </p:scale>
      <p:origin x="0" y="0"/>
    </p:cViewPr>
  </p:sorterViewPr>
  <p:notesViewPr>
    <p:cSldViewPr snapToGrid="0">
      <p:cViewPr>
        <p:scale>
          <a:sx n="110" d="100"/>
          <a:sy n="110" d="100"/>
        </p:scale>
        <p:origin x="3108" y="-76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63"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8189755E-244F-49C7-92E3-573F06CECCF3}" type="datetimeFigureOut">
              <a:rPr lang="en-US" smtClean="0"/>
              <a:t>3/15/19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C7CE21F8-02CB-47EB-B106-A94BD5E8146A}" type="slidenum">
              <a:rPr lang="en-US" smtClean="0"/>
              <a:t>‹#›</a:t>
            </a:fld>
            <a:endParaRPr lang="en-US"/>
          </a:p>
        </p:txBody>
      </p:sp>
    </p:spTree>
    <p:extLst>
      <p:ext uri="{BB962C8B-B14F-4D97-AF65-F5344CB8AC3E}">
        <p14:creationId xmlns:p14="http://schemas.microsoft.com/office/powerpoint/2010/main" val="293807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marL="0" marR="0" lvl="0" indent="0" algn="l" rtl="0">
              <a:spcBef>
                <a:spcPts val="0"/>
              </a:spcBef>
              <a:buNone/>
              <a:defRPr sz="1100" b="0" i="0" u="none" strike="noStrike" cap="none"/>
            </a:lvl1pPr>
            <a:lvl2pPr marL="457200" marR="0" lvl="1" indent="0" algn="l" rtl="0">
              <a:spcBef>
                <a:spcPts val="0"/>
              </a:spcBef>
              <a:buNone/>
              <a:defRPr sz="1100" b="0" i="0" u="none" strike="noStrike" cap="none"/>
            </a:lvl2pPr>
            <a:lvl3pPr marL="914400" marR="0" lvl="2" indent="0" algn="l" rtl="0">
              <a:spcBef>
                <a:spcPts val="0"/>
              </a:spcBef>
              <a:buNone/>
              <a:defRPr sz="1100" b="0" i="0" u="none" strike="noStrike" cap="none"/>
            </a:lvl3pPr>
            <a:lvl4pPr marL="1371600" marR="0" lvl="3" indent="0" algn="l" rtl="0">
              <a:spcBef>
                <a:spcPts val="0"/>
              </a:spcBef>
              <a:buNone/>
              <a:defRPr sz="1100" b="0" i="0" u="none" strike="noStrike" cap="none"/>
            </a:lvl4pPr>
            <a:lvl5pPr marL="1828800" marR="0" lvl="4" indent="0" algn="l" rtl="0">
              <a:spcBef>
                <a:spcPts val="0"/>
              </a:spcBef>
              <a:buNone/>
              <a:defRPr sz="1100" b="0" i="0" u="none" strike="noStrike" cap="none"/>
            </a:lvl5pPr>
            <a:lvl6pPr marL="2286000" marR="0" lvl="5" indent="0" algn="l" rtl="0">
              <a:spcBef>
                <a:spcPts val="0"/>
              </a:spcBef>
              <a:buNone/>
              <a:defRPr sz="1100" b="0" i="0" u="none" strike="noStrike" cap="none"/>
            </a:lvl6pPr>
            <a:lvl7pPr marL="2743200" marR="0" lvl="6" indent="0" algn="l" rtl="0">
              <a:spcBef>
                <a:spcPts val="0"/>
              </a:spcBef>
              <a:buNone/>
              <a:defRPr sz="1100" b="0" i="0" u="none" strike="noStrike" cap="none"/>
            </a:lvl7pPr>
            <a:lvl8pPr marL="3200400" marR="0" lvl="7" indent="0" algn="l" rtl="0">
              <a:spcBef>
                <a:spcPts val="0"/>
              </a:spcBef>
              <a:buNone/>
              <a:defRPr sz="1100" b="0" i="0" u="none" strike="noStrike" cap="none"/>
            </a:lvl8pPr>
            <a:lvl9pPr marL="3657600" marR="0" lvl="8" indent="0" algn="l" rtl="0">
              <a:spcBef>
                <a:spcPts val="0"/>
              </a:spcBef>
              <a:buNone/>
              <a:defRPr sz="1100" b="0" i="0" u="none" strike="noStrike" cap="none"/>
            </a:lvl9pPr>
          </a:lstStyle>
          <a:p>
            <a:endParaRPr/>
          </a:p>
        </p:txBody>
      </p:sp>
    </p:spTree>
    <p:extLst>
      <p:ext uri="{BB962C8B-B14F-4D97-AF65-F5344CB8AC3E}">
        <p14:creationId xmlns:p14="http://schemas.microsoft.com/office/powerpoint/2010/main" val="39390276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9574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2010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661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05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Shape 118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9" name="Shape 1189"/>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104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5" name="Shape 915"/>
          <p:cNvSpPr txBox="1">
            <a:spLocks noGrp="1"/>
          </p:cNvSpPr>
          <p:nvPr>
            <p:ph type="body" idx="1"/>
          </p:nvPr>
        </p:nvSpPr>
        <p:spPr>
          <a:xfrm>
            <a:off x="731521" y="4560570"/>
            <a:ext cx="5852159" cy="4320540"/>
          </a:xfrm>
          <a:prstGeom prst="rect">
            <a:avLst/>
          </a:prstGeom>
          <a:noFill/>
          <a:ln>
            <a:noFill/>
          </a:ln>
        </p:spPr>
        <p:txBody>
          <a:bodyPr wrap="square" lIns="96645" tIns="96645" rIns="96645" bIns="96645" anchor="t" anchorCtr="0">
            <a:noAutofit/>
          </a:bodyPr>
          <a:lstStyle/>
          <a:p>
            <a:pPr>
              <a:buClr>
                <a:schemeClr val="dk1"/>
              </a:buClr>
              <a:buSzPct val="25000"/>
            </a:pPr>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7047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Shape 92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3" name="Shape 92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endParaRPr/>
          </a:p>
        </p:txBody>
      </p:sp>
    </p:spTree>
    <p:extLst>
      <p:ext uri="{BB962C8B-B14F-4D97-AF65-F5344CB8AC3E}">
        <p14:creationId xmlns:p14="http://schemas.microsoft.com/office/powerpoint/2010/main" val="3501501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txBox="1">
            <a:spLocks noGrp="1"/>
          </p:cNvSpPr>
          <p:nvPr>
            <p:ph type="body" idx="1"/>
          </p:nvPr>
        </p:nvSpPr>
        <p:spPr>
          <a:xfrm>
            <a:off x="731521" y="4560570"/>
            <a:ext cx="5852159" cy="4320540"/>
          </a:xfrm>
          <a:prstGeom prst="rect">
            <a:avLst/>
          </a:prstGeom>
        </p:spPr>
        <p:txBody>
          <a:bodyPr wrap="square" lIns="96645" tIns="96645" rIns="96645" bIns="96645" anchor="t" anchorCtr="0">
            <a:noAutofit/>
          </a:bodyPr>
          <a:lstStyle/>
          <a:p>
            <a:endParaRPr/>
          </a:p>
        </p:txBody>
      </p:sp>
      <p:sp>
        <p:nvSpPr>
          <p:cNvPr id="939" name="Shape 93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538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2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a:p>
            <a:pPr>
              <a:buSzPct val="25000"/>
            </a:pPr>
            <a:r>
              <a:rPr lang="en" sz="1200" dirty="0"/>
              <a:t>In summary….</a:t>
            </a:r>
            <a:br>
              <a:rPr lang="en" sz="1200" dirty="0"/>
            </a:br>
            <a:r>
              <a:rPr lang="en" sz="1200" dirty="0">
                <a:solidFill>
                  <a:schemeClr val="dk1"/>
                </a:solidFill>
                <a:latin typeface="Calibri"/>
                <a:ea typeface="Calibri"/>
                <a:cs typeface="Calibri"/>
                <a:sym typeface="Calibri"/>
              </a:rPr>
              <a:t>A digital asset can be anything that is stored electronically on a device such as a computer, phone or in the cloud.  The value is not related to the storage device, it is related to the information, not any physical product.</a:t>
            </a:r>
          </a:p>
        </p:txBody>
      </p:sp>
    </p:spTree>
    <p:extLst>
      <p:ext uri="{BB962C8B-B14F-4D97-AF65-F5344CB8AC3E}">
        <p14:creationId xmlns:p14="http://schemas.microsoft.com/office/powerpoint/2010/main" val="3780536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lumMod val="85000"/>
          </a:schemeClr>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3"/>
            <a:ext cx="3045625" cy="2030571"/>
            <a:chOff x="6098378" y="3"/>
            <a:chExt cx="3045625" cy="2030571"/>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 name="Shape 12"/>
            <p:cNvSpPr/>
            <p:nvPr/>
          </p:nvSpPr>
          <p:spPr>
            <a:xfrm flipH="1">
              <a:off x="7113463" y="3"/>
              <a:ext cx="1015200" cy="1015200"/>
            </a:xfrm>
            <a:prstGeom prst="rtTriangle">
              <a:avLst/>
            </a:prstGeom>
            <a:solidFill>
              <a:schemeClr val="accen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 name="Shape 13"/>
            <p:cNvSpPr/>
            <p:nvPr/>
          </p:nvSpPr>
          <p:spPr>
            <a:xfrm rot="10800000" flipH="1">
              <a:off x="7113588" y="105"/>
              <a:ext cx="1015200" cy="1015200"/>
            </a:xfrm>
            <a:prstGeom prst="rtTriangle">
              <a:avLst/>
            </a:prstGeom>
            <a:solidFill>
              <a:schemeClr val="accent6"/>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 name="Shape 14"/>
            <p:cNvSpPr/>
            <p:nvPr/>
          </p:nvSpPr>
          <p:spPr>
            <a:xfrm rot="10800000">
              <a:off x="6098378" y="95"/>
              <a:ext cx="1015200" cy="1015200"/>
            </a:xfrm>
            <a:prstGeom prst="rtTriangle">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Shape 15"/>
            <p:cNvSpPr/>
            <p:nvPr/>
          </p:nvSpPr>
          <p:spPr>
            <a:xfrm rot="10800000">
              <a:off x="8128789" y="1015374"/>
              <a:ext cx="1015200" cy="1015200"/>
            </a:xfrm>
            <a:prstGeom prst="rtTriangle">
              <a:avLst/>
            </a:prstGeom>
            <a:solidFill>
              <a:schemeClr val="accent6"/>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6" name="Shape 16"/>
          <p:cNvSpPr txBox="1">
            <a:spLocks noGrp="1"/>
          </p:cNvSpPr>
          <p:nvPr>
            <p:ph type="ctrTitle"/>
          </p:nvPr>
        </p:nvSpPr>
        <p:spPr>
          <a:xfrm>
            <a:off x="598100" y="1775222"/>
            <a:ext cx="8222100" cy="8387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Roboto"/>
              <a:buNone/>
              <a:defRPr sz="4200" b="0" i="0" u="none" strike="noStrike" cap="none">
                <a:solidFill>
                  <a:srgbClr val="24457C"/>
                </a:solidFill>
                <a:latin typeface="Roboto"/>
                <a:ea typeface="Roboto"/>
                <a:cs typeface="Roboto"/>
                <a:sym typeface="Roboto"/>
              </a:defRPr>
            </a:lvl1pPr>
            <a:lvl2pPr lvl="1" indent="0">
              <a:spcBef>
                <a:spcPts val="0"/>
              </a:spcBef>
              <a:buClr>
                <a:schemeClr val="lt1"/>
              </a:buClr>
              <a:buFont typeface="Roboto"/>
              <a:buNone/>
              <a:defRPr sz="4200">
                <a:solidFill>
                  <a:schemeClr val="lt1"/>
                </a:solidFill>
                <a:latin typeface="Roboto"/>
                <a:ea typeface="Roboto"/>
                <a:cs typeface="Roboto"/>
                <a:sym typeface="Roboto"/>
              </a:defRPr>
            </a:lvl2pPr>
            <a:lvl3pPr lvl="2" indent="0">
              <a:spcBef>
                <a:spcPts val="0"/>
              </a:spcBef>
              <a:buClr>
                <a:schemeClr val="lt1"/>
              </a:buClr>
              <a:buFont typeface="Roboto"/>
              <a:buNone/>
              <a:defRPr sz="4200">
                <a:solidFill>
                  <a:schemeClr val="lt1"/>
                </a:solidFill>
                <a:latin typeface="Roboto"/>
                <a:ea typeface="Roboto"/>
                <a:cs typeface="Roboto"/>
                <a:sym typeface="Roboto"/>
              </a:defRPr>
            </a:lvl3pPr>
            <a:lvl4pPr lvl="3" indent="0">
              <a:spcBef>
                <a:spcPts val="0"/>
              </a:spcBef>
              <a:buClr>
                <a:schemeClr val="lt1"/>
              </a:buClr>
              <a:buFont typeface="Roboto"/>
              <a:buNone/>
              <a:defRPr sz="4200">
                <a:solidFill>
                  <a:schemeClr val="lt1"/>
                </a:solidFill>
                <a:latin typeface="Roboto"/>
                <a:ea typeface="Roboto"/>
                <a:cs typeface="Roboto"/>
                <a:sym typeface="Roboto"/>
              </a:defRPr>
            </a:lvl4pPr>
            <a:lvl5pPr lvl="4" indent="0">
              <a:spcBef>
                <a:spcPts val="0"/>
              </a:spcBef>
              <a:buClr>
                <a:schemeClr val="lt1"/>
              </a:buClr>
              <a:buFont typeface="Roboto"/>
              <a:buNone/>
              <a:defRPr sz="4200">
                <a:solidFill>
                  <a:schemeClr val="lt1"/>
                </a:solidFill>
                <a:latin typeface="Roboto"/>
                <a:ea typeface="Roboto"/>
                <a:cs typeface="Roboto"/>
                <a:sym typeface="Roboto"/>
              </a:defRPr>
            </a:lvl5pPr>
            <a:lvl6pPr lvl="5" indent="0">
              <a:spcBef>
                <a:spcPts val="0"/>
              </a:spcBef>
              <a:buClr>
                <a:schemeClr val="lt1"/>
              </a:buClr>
              <a:buFont typeface="Roboto"/>
              <a:buNone/>
              <a:defRPr sz="4200">
                <a:solidFill>
                  <a:schemeClr val="lt1"/>
                </a:solidFill>
                <a:latin typeface="Roboto"/>
                <a:ea typeface="Roboto"/>
                <a:cs typeface="Roboto"/>
                <a:sym typeface="Roboto"/>
              </a:defRPr>
            </a:lvl6pPr>
            <a:lvl7pPr lvl="6" indent="0">
              <a:spcBef>
                <a:spcPts val="0"/>
              </a:spcBef>
              <a:buClr>
                <a:schemeClr val="lt1"/>
              </a:buClr>
              <a:buFont typeface="Roboto"/>
              <a:buNone/>
              <a:defRPr sz="4200">
                <a:solidFill>
                  <a:schemeClr val="lt1"/>
                </a:solidFill>
                <a:latin typeface="Roboto"/>
                <a:ea typeface="Roboto"/>
                <a:cs typeface="Roboto"/>
                <a:sym typeface="Roboto"/>
              </a:defRPr>
            </a:lvl7pPr>
            <a:lvl8pPr lvl="7" indent="0">
              <a:spcBef>
                <a:spcPts val="0"/>
              </a:spcBef>
              <a:buClr>
                <a:schemeClr val="lt1"/>
              </a:buClr>
              <a:buFont typeface="Roboto"/>
              <a:buNone/>
              <a:defRPr sz="4200">
                <a:solidFill>
                  <a:schemeClr val="lt1"/>
                </a:solidFill>
                <a:latin typeface="Roboto"/>
                <a:ea typeface="Roboto"/>
                <a:cs typeface="Roboto"/>
                <a:sym typeface="Roboto"/>
              </a:defRPr>
            </a:lvl8pPr>
            <a:lvl9pPr lvl="8" indent="0">
              <a:spcBef>
                <a:spcPts val="0"/>
              </a:spcBef>
              <a:buClr>
                <a:schemeClr val="lt1"/>
              </a:buClr>
              <a:buFont typeface="Roboto"/>
              <a:buNone/>
              <a:defRPr sz="4200">
                <a:solidFill>
                  <a:schemeClr val="lt1"/>
                </a:solidFill>
                <a:latin typeface="Roboto"/>
                <a:ea typeface="Roboto"/>
                <a:cs typeface="Roboto"/>
                <a:sym typeface="Roboto"/>
              </a:defRPr>
            </a:lvl9pPr>
          </a:lstStyle>
          <a:p>
            <a:endParaRPr/>
          </a:p>
        </p:txBody>
      </p:sp>
      <p:sp>
        <p:nvSpPr>
          <p:cNvPr id="17" name="Shape 17"/>
          <p:cNvSpPr txBox="1">
            <a:spLocks noGrp="1"/>
          </p:cNvSpPr>
          <p:nvPr>
            <p:ph type="subTitle" idx="1"/>
          </p:nvPr>
        </p:nvSpPr>
        <p:spPr>
          <a:xfrm>
            <a:off x="598087" y="2715911"/>
            <a:ext cx="8222100" cy="4328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Roboto"/>
              <a:buNone/>
              <a:defRPr sz="2100" b="0" i="0" u="none" strike="noStrike" cap="none">
                <a:solidFill>
                  <a:srgbClr val="24457C"/>
                </a:solidFill>
                <a:latin typeface="Roboto"/>
                <a:ea typeface="Roboto"/>
                <a:cs typeface="Roboto"/>
                <a:sym typeface="Roboto"/>
              </a:defRPr>
            </a:lvl1pPr>
            <a:lvl2pPr marL="457200" marR="0" lvl="1"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2pPr>
            <a:lvl3pPr marL="914400" marR="0" lvl="2"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3pPr>
            <a:lvl4pPr marL="1371600" marR="0" lvl="3"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4pPr>
            <a:lvl5pPr marL="1828800" marR="0" lvl="4"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5pPr>
            <a:lvl6pPr marL="2286000" marR="0" lvl="5"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6pPr>
            <a:lvl7pPr marL="2743200" marR="0" lvl="6"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7pPr>
            <a:lvl8pPr marL="3200400" marR="0" lvl="7"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8pPr>
            <a:lvl9pPr marL="3657600" marR="0" lvl="8"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9pPr>
          </a:lstStyle>
          <a:p>
            <a:endParaRPr dirty="0"/>
          </a:p>
        </p:txBody>
      </p:sp>
      <p:sp>
        <p:nvSpPr>
          <p:cNvPr id="18" name="Shape 18"/>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 xmlns:a16="http://schemas.microsoft.com/office/drawing/2014/main" id="{9D7BEBB1-3E59-443C-A872-35FA849677AC}"/>
              </a:ext>
            </a:extLst>
          </p:cNvPr>
          <p:cNvSpPr txBox="1"/>
          <p:nvPr userDrawn="1"/>
        </p:nvSpPr>
        <p:spPr>
          <a:xfrm>
            <a:off x="285345" y="4651189"/>
            <a:ext cx="693907" cy="307777"/>
          </a:xfrm>
          <a:prstGeom prst="rect">
            <a:avLst/>
          </a:prstGeom>
          <a:noFill/>
        </p:spPr>
        <p:txBody>
          <a:bodyPr wrap="square" rtlCol="0">
            <a:spAutoFit/>
          </a:bodyPr>
          <a:lstStyle/>
          <a:p>
            <a:r>
              <a:rPr lang="en-US" dirty="0" smtClean="0">
                <a:solidFill>
                  <a:srgbClr val="24457C"/>
                </a:solidFill>
              </a:rPr>
              <a:t>V2.0</a:t>
            </a:r>
            <a:endParaRPr lang="en-US" dirty="0">
              <a:solidFill>
                <a:srgbClr val="24457C"/>
              </a:solidFill>
            </a:endParaRPr>
          </a:p>
        </p:txBody>
      </p:sp>
      <p:pic>
        <p:nvPicPr>
          <p:cNvPr id="19" name="Picture 2" descr="https://gbaglobal.org/gba-marcom/logos/blue_logo/GBA-logo_blue_0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73" y="172365"/>
            <a:ext cx="3440098" cy="1222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6" name="Shape 26"/>
          <p:cNvSpPr txBox="1">
            <a:spLocks noGrp="1"/>
          </p:cNvSpPr>
          <p:nvPr>
            <p:ph type="title"/>
          </p:nvPr>
        </p:nvSpPr>
        <p:spPr>
          <a:xfrm>
            <a:off x="311701" y="410000"/>
            <a:ext cx="6582586" cy="6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3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3000">
                <a:solidFill>
                  <a:schemeClr val="dk1"/>
                </a:solidFill>
                <a:latin typeface="Roboto"/>
                <a:ea typeface="Roboto"/>
                <a:cs typeface="Roboto"/>
                <a:sym typeface="Roboto"/>
              </a:defRPr>
            </a:lvl2pPr>
            <a:lvl3pPr lvl="2" indent="0">
              <a:spcBef>
                <a:spcPts val="0"/>
              </a:spcBef>
              <a:buClr>
                <a:schemeClr val="dk1"/>
              </a:buClr>
              <a:buFont typeface="Roboto"/>
              <a:buNone/>
              <a:defRPr sz="3000">
                <a:solidFill>
                  <a:schemeClr val="dk1"/>
                </a:solidFill>
                <a:latin typeface="Roboto"/>
                <a:ea typeface="Roboto"/>
                <a:cs typeface="Roboto"/>
                <a:sym typeface="Roboto"/>
              </a:defRPr>
            </a:lvl3pPr>
            <a:lvl4pPr lvl="3" indent="0">
              <a:spcBef>
                <a:spcPts val="0"/>
              </a:spcBef>
              <a:buClr>
                <a:schemeClr val="dk1"/>
              </a:buClr>
              <a:buFont typeface="Roboto"/>
              <a:buNone/>
              <a:defRPr sz="3000">
                <a:solidFill>
                  <a:schemeClr val="dk1"/>
                </a:solidFill>
                <a:latin typeface="Roboto"/>
                <a:ea typeface="Roboto"/>
                <a:cs typeface="Roboto"/>
                <a:sym typeface="Roboto"/>
              </a:defRPr>
            </a:lvl4pPr>
            <a:lvl5pPr lvl="4" indent="0">
              <a:spcBef>
                <a:spcPts val="0"/>
              </a:spcBef>
              <a:buClr>
                <a:schemeClr val="dk1"/>
              </a:buClr>
              <a:buFont typeface="Roboto"/>
              <a:buNone/>
              <a:defRPr sz="3000">
                <a:solidFill>
                  <a:schemeClr val="dk1"/>
                </a:solidFill>
                <a:latin typeface="Roboto"/>
                <a:ea typeface="Roboto"/>
                <a:cs typeface="Roboto"/>
                <a:sym typeface="Roboto"/>
              </a:defRPr>
            </a:lvl5pPr>
            <a:lvl6pPr lvl="5" indent="0">
              <a:spcBef>
                <a:spcPts val="0"/>
              </a:spcBef>
              <a:buClr>
                <a:schemeClr val="dk1"/>
              </a:buClr>
              <a:buFont typeface="Roboto"/>
              <a:buNone/>
              <a:defRPr sz="3000">
                <a:solidFill>
                  <a:schemeClr val="dk1"/>
                </a:solidFill>
                <a:latin typeface="Roboto"/>
                <a:ea typeface="Roboto"/>
                <a:cs typeface="Roboto"/>
                <a:sym typeface="Roboto"/>
              </a:defRPr>
            </a:lvl6pPr>
            <a:lvl7pPr lvl="6" indent="0">
              <a:spcBef>
                <a:spcPts val="0"/>
              </a:spcBef>
              <a:buClr>
                <a:schemeClr val="dk1"/>
              </a:buClr>
              <a:buFont typeface="Roboto"/>
              <a:buNone/>
              <a:defRPr sz="3000">
                <a:solidFill>
                  <a:schemeClr val="dk1"/>
                </a:solidFill>
                <a:latin typeface="Roboto"/>
                <a:ea typeface="Roboto"/>
                <a:cs typeface="Roboto"/>
                <a:sym typeface="Roboto"/>
              </a:defRPr>
            </a:lvl7pPr>
            <a:lvl8pPr lvl="7" indent="0">
              <a:spcBef>
                <a:spcPts val="0"/>
              </a:spcBef>
              <a:buClr>
                <a:schemeClr val="dk1"/>
              </a:buClr>
              <a:buFont typeface="Roboto"/>
              <a:buNone/>
              <a:defRPr sz="3000">
                <a:solidFill>
                  <a:schemeClr val="dk1"/>
                </a:solidFill>
                <a:latin typeface="Roboto"/>
                <a:ea typeface="Roboto"/>
                <a:cs typeface="Roboto"/>
                <a:sym typeface="Roboto"/>
              </a:defRPr>
            </a:lvl8pPr>
            <a:lvl9pPr lvl="8" indent="0">
              <a:spcBef>
                <a:spcPts val="0"/>
              </a:spcBef>
              <a:buClr>
                <a:schemeClr val="dk1"/>
              </a:buClr>
              <a:buFont typeface="Roboto"/>
              <a:buNone/>
              <a:defRPr sz="3000">
                <a:solidFill>
                  <a:schemeClr val="dk1"/>
                </a:solidFill>
                <a:latin typeface="Roboto"/>
                <a:ea typeface="Roboto"/>
                <a:cs typeface="Roboto"/>
                <a:sym typeface="Roboto"/>
              </a:defRPr>
            </a:lvl9pPr>
          </a:lstStyle>
          <a:p>
            <a:endParaRPr dirty="0"/>
          </a:p>
        </p:txBody>
      </p:sp>
      <p:sp>
        <p:nvSpPr>
          <p:cNvPr id="27" name="Shape 27"/>
          <p:cNvSpPr txBox="1">
            <a:spLocks noGrp="1"/>
          </p:cNvSpPr>
          <p:nvPr>
            <p:ph type="body" idx="1"/>
          </p:nvPr>
        </p:nvSpPr>
        <p:spPr>
          <a:xfrm>
            <a:off x="311700" y="1229875"/>
            <a:ext cx="8520599" cy="3339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endParaRPr/>
          </a:p>
        </p:txBody>
      </p:sp>
      <p:sp>
        <p:nvSpPr>
          <p:cNvPr id="28" name="Shape 28"/>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11701" y="410000"/>
            <a:ext cx="6560814" cy="6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3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3000">
                <a:solidFill>
                  <a:schemeClr val="dk1"/>
                </a:solidFill>
                <a:latin typeface="Roboto"/>
                <a:ea typeface="Roboto"/>
                <a:cs typeface="Roboto"/>
                <a:sym typeface="Roboto"/>
              </a:defRPr>
            </a:lvl2pPr>
            <a:lvl3pPr lvl="2" indent="0">
              <a:spcBef>
                <a:spcPts val="0"/>
              </a:spcBef>
              <a:buClr>
                <a:schemeClr val="dk1"/>
              </a:buClr>
              <a:buFont typeface="Roboto"/>
              <a:buNone/>
              <a:defRPr sz="3000">
                <a:solidFill>
                  <a:schemeClr val="dk1"/>
                </a:solidFill>
                <a:latin typeface="Roboto"/>
                <a:ea typeface="Roboto"/>
                <a:cs typeface="Roboto"/>
                <a:sym typeface="Roboto"/>
              </a:defRPr>
            </a:lvl3pPr>
            <a:lvl4pPr lvl="3" indent="0">
              <a:spcBef>
                <a:spcPts val="0"/>
              </a:spcBef>
              <a:buClr>
                <a:schemeClr val="dk1"/>
              </a:buClr>
              <a:buFont typeface="Roboto"/>
              <a:buNone/>
              <a:defRPr sz="3000">
                <a:solidFill>
                  <a:schemeClr val="dk1"/>
                </a:solidFill>
                <a:latin typeface="Roboto"/>
                <a:ea typeface="Roboto"/>
                <a:cs typeface="Roboto"/>
                <a:sym typeface="Roboto"/>
              </a:defRPr>
            </a:lvl4pPr>
            <a:lvl5pPr lvl="4" indent="0">
              <a:spcBef>
                <a:spcPts val="0"/>
              </a:spcBef>
              <a:buClr>
                <a:schemeClr val="dk1"/>
              </a:buClr>
              <a:buFont typeface="Roboto"/>
              <a:buNone/>
              <a:defRPr sz="3000">
                <a:solidFill>
                  <a:schemeClr val="dk1"/>
                </a:solidFill>
                <a:latin typeface="Roboto"/>
                <a:ea typeface="Roboto"/>
                <a:cs typeface="Roboto"/>
                <a:sym typeface="Roboto"/>
              </a:defRPr>
            </a:lvl5pPr>
            <a:lvl6pPr lvl="5" indent="0">
              <a:spcBef>
                <a:spcPts val="0"/>
              </a:spcBef>
              <a:buClr>
                <a:schemeClr val="dk1"/>
              </a:buClr>
              <a:buFont typeface="Roboto"/>
              <a:buNone/>
              <a:defRPr sz="3000">
                <a:solidFill>
                  <a:schemeClr val="dk1"/>
                </a:solidFill>
                <a:latin typeface="Roboto"/>
                <a:ea typeface="Roboto"/>
                <a:cs typeface="Roboto"/>
                <a:sym typeface="Roboto"/>
              </a:defRPr>
            </a:lvl6pPr>
            <a:lvl7pPr lvl="6" indent="0">
              <a:spcBef>
                <a:spcPts val="0"/>
              </a:spcBef>
              <a:buClr>
                <a:schemeClr val="dk1"/>
              </a:buClr>
              <a:buFont typeface="Roboto"/>
              <a:buNone/>
              <a:defRPr sz="3000">
                <a:solidFill>
                  <a:schemeClr val="dk1"/>
                </a:solidFill>
                <a:latin typeface="Roboto"/>
                <a:ea typeface="Roboto"/>
                <a:cs typeface="Roboto"/>
                <a:sym typeface="Roboto"/>
              </a:defRPr>
            </a:lvl7pPr>
            <a:lvl8pPr lvl="7" indent="0">
              <a:spcBef>
                <a:spcPts val="0"/>
              </a:spcBef>
              <a:buClr>
                <a:schemeClr val="dk1"/>
              </a:buClr>
              <a:buFont typeface="Roboto"/>
              <a:buNone/>
              <a:defRPr sz="3000">
                <a:solidFill>
                  <a:schemeClr val="dk1"/>
                </a:solidFill>
                <a:latin typeface="Roboto"/>
                <a:ea typeface="Roboto"/>
                <a:cs typeface="Roboto"/>
                <a:sym typeface="Roboto"/>
              </a:defRPr>
            </a:lvl8pPr>
            <a:lvl9pPr lvl="8" indent="0">
              <a:spcBef>
                <a:spcPts val="0"/>
              </a:spcBef>
              <a:buClr>
                <a:schemeClr val="dk1"/>
              </a:buClr>
              <a:buFont typeface="Roboto"/>
              <a:buNone/>
              <a:defRPr sz="3000">
                <a:solidFill>
                  <a:schemeClr val="dk1"/>
                </a:solidFill>
                <a:latin typeface="Roboto"/>
                <a:ea typeface="Roboto"/>
                <a:cs typeface="Roboto"/>
                <a:sym typeface="Roboto"/>
              </a:defRPr>
            </a:lvl9pPr>
          </a:lstStyle>
          <a:p>
            <a:endParaRPr dirty="0"/>
          </a:p>
        </p:txBody>
      </p:sp>
      <p:sp>
        <p:nvSpPr>
          <p:cNvPr id="36" name="Shape 36"/>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Arial"/>
              <a:buNone/>
            </a:pPr>
            <a:fld id="{00000000-1234-1234-1234-123412341234}" type="slidenum">
              <a:rPr lang="en" sz="1400" b="0" i="0" u="none" strike="noStrike" cap="none">
                <a:solidFill>
                  <a:schemeClr val="dk2"/>
                </a:solidFill>
                <a:latin typeface="Arial"/>
                <a:ea typeface="Arial"/>
                <a:cs typeface="Arial"/>
                <a:sym typeface="Arial"/>
              </a:rPr>
              <a:t>‹#›</a:t>
            </a:fld>
            <a:endParaRPr lang="en" sz="1400" b="0" i="0" u="none" strike="noStrike" cap="none" dirty="0">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Roboto"/>
              <a:buNone/>
              <a:defRPr sz="24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2400">
                <a:solidFill>
                  <a:schemeClr val="dk1"/>
                </a:solidFill>
                <a:latin typeface="Roboto"/>
                <a:ea typeface="Roboto"/>
                <a:cs typeface="Roboto"/>
                <a:sym typeface="Roboto"/>
              </a:defRPr>
            </a:lvl2pPr>
            <a:lvl3pPr lvl="2" indent="0">
              <a:spcBef>
                <a:spcPts val="0"/>
              </a:spcBef>
              <a:buClr>
                <a:schemeClr val="dk1"/>
              </a:buClr>
              <a:buFont typeface="Roboto"/>
              <a:buNone/>
              <a:defRPr sz="2400">
                <a:solidFill>
                  <a:schemeClr val="dk1"/>
                </a:solidFill>
                <a:latin typeface="Roboto"/>
                <a:ea typeface="Roboto"/>
                <a:cs typeface="Roboto"/>
                <a:sym typeface="Roboto"/>
              </a:defRPr>
            </a:lvl3pPr>
            <a:lvl4pPr lvl="3" indent="0">
              <a:spcBef>
                <a:spcPts val="0"/>
              </a:spcBef>
              <a:buClr>
                <a:schemeClr val="dk1"/>
              </a:buClr>
              <a:buFont typeface="Roboto"/>
              <a:buNone/>
              <a:defRPr sz="2400">
                <a:solidFill>
                  <a:schemeClr val="dk1"/>
                </a:solidFill>
                <a:latin typeface="Roboto"/>
                <a:ea typeface="Roboto"/>
                <a:cs typeface="Roboto"/>
                <a:sym typeface="Roboto"/>
              </a:defRPr>
            </a:lvl4pPr>
            <a:lvl5pPr lvl="4" indent="0">
              <a:spcBef>
                <a:spcPts val="0"/>
              </a:spcBef>
              <a:buClr>
                <a:schemeClr val="dk1"/>
              </a:buClr>
              <a:buFont typeface="Roboto"/>
              <a:buNone/>
              <a:defRPr sz="2400">
                <a:solidFill>
                  <a:schemeClr val="dk1"/>
                </a:solidFill>
                <a:latin typeface="Roboto"/>
                <a:ea typeface="Roboto"/>
                <a:cs typeface="Roboto"/>
                <a:sym typeface="Roboto"/>
              </a:defRPr>
            </a:lvl5pPr>
            <a:lvl6pPr lvl="5" indent="0">
              <a:spcBef>
                <a:spcPts val="0"/>
              </a:spcBef>
              <a:buClr>
                <a:schemeClr val="dk1"/>
              </a:buClr>
              <a:buFont typeface="Roboto"/>
              <a:buNone/>
              <a:defRPr sz="2400">
                <a:solidFill>
                  <a:schemeClr val="dk1"/>
                </a:solidFill>
                <a:latin typeface="Roboto"/>
                <a:ea typeface="Roboto"/>
                <a:cs typeface="Roboto"/>
                <a:sym typeface="Roboto"/>
              </a:defRPr>
            </a:lvl6pPr>
            <a:lvl7pPr lvl="6" indent="0">
              <a:spcBef>
                <a:spcPts val="0"/>
              </a:spcBef>
              <a:buClr>
                <a:schemeClr val="dk1"/>
              </a:buClr>
              <a:buFont typeface="Roboto"/>
              <a:buNone/>
              <a:defRPr sz="2400">
                <a:solidFill>
                  <a:schemeClr val="dk1"/>
                </a:solidFill>
                <a:latin typeface="Roboto"/>
                <a:ea typeface="Roboto"/>
                <a:cs typeface="Roboto"/>
                <a:sym typeface="Roboto"/>
              </a:defRPr>
            </a:lvl7pPr>
            <a:lvl8pPr lvl="7" indent="0">
              <a:spcBef>
                <a:spcPts val="0"/>
              </a:spcBef>
              <a:buClr>
                <a:schemeClr val="dk1"/>
              </a:buClr>
              <a:buFont typeface="Roboto"/>
              <a:buNone/>
              <a:defRPr sz="2400">
                <a:solidFill>
                  <a:schemeClr val="dk1"/>
                </a:solidFill>
                <a:latin typeface="Roboto"/>
                <a:ea typeface="Roboto"/>
                <a:cs typeface="Roboto"/>
                <a:sym typeface="Roboto"/>
              </a:defRPr>
            </a:lvl8pPr>
            <a:lvl9pPr lvl="8" indent="0">
              <a:spcBef>
                <a:spcPts val="0"/>
              </a:spcBef>
              <a:buClr>
                <a:schemeClr val="dk1"/>
              </a:buClr>
              <a:buFont typeface="Roboto"/>
              <a:buNone/>
              <a:defRPr sz="2400">
                <a:solidFill>
                  <a:schemeClr val="dk1"/>
                </a:solidFill>
                <a:latin typeface="Roboto"/>
                <a:ea typeface="Roboto"/>
                <a:cs typeface="Roboto"/>
                <a:sym typeface="Roboto"/>
              </a:defRPr>
            </a:lvl9pPr>
          </a:lstStyle>
          <a:p>
            <a:endParaRPr/>
          </a:p>
        </p:txBody>
      </p:sp>
      <p:sp>
        <p:nvSpPr>
          <p:cNvPr id="53" name="Shape 53"/>
          <p:cNvSpPr txBox="1">
            <a:spLocks noGrp="1"/>
          </p:cNvSpPr>
          <p:nvPr>
            <p:ph type="body" idx="1"/>
          </p:nvPr>
        </p:nvSpPr>
        <p:spPr>
          <a:xfrm>
            <a:off x="311700" y="1465804"/>
            <a:ext cx="2807999" cy="3103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200" b="0" i="0" u="none" strike="noStrike" cap="none">
                <a:solidFill>
                  <a:schemeClr val="dk2"/>
                </a:solidFill>
                <a:latin typeface="Roboto"/>
                <a:ea typeface="Roboto"/>
                <a:cs typeface="Roboto"/>
                <a:sym typeface="Roboto"/>
              </a:defRPr>
            </a:lvl9pPr>
          </a:lstStyle>
          <a:p>
            <a:endParaRPr/>
          </a:p>
        </p:txBody>
      </p:sp>
      <p:sp>
        <p:nvSpPr>
          <p:cNvPr id="54" name="Shape 54"/>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Arial"/>
              <a:buNone/>
            </a:pPr>
            <a:fld id="{00000000-1234-1234-1234-123412341234}" type="slidenum">
              <a:rPr lang="en" sz="1400" b="0" i="0" u="none" strike="noStrike" cap="none">
                <a:solidFill>
                  <a:schemeClr val="dk2"/>
                </a:solidFill>
                <a:latin typeface="Arial"/>
                <a:ea typeface="Arial"/>
                <a:cs typeface="Arial"/>
                <a:sym typeface="Arial"/>
              </a:rPr>
              <a:t>‹#›</a:t>
            </a:fld>
            <a:endParaRPr lang="en" sz="1400" b="0" i="0" u="none" strike="noStrike" cap="none" dirty="0">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6098378" y="3"/>
            <a:ext cx="3045625" cy="2030571"/>
            <a:chOff x="6098378" y="3"/>
            <a:chExt cx="3045625" cy="2030571"/>
          </a:xfrm>
        </p:grpSpPr>
        <p:sp>
          <p:nvSpPr>
            <p:cNvPr id="57" name="Shape 57"/>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 name="Shape 58"/>
            <p:cNvSpPr/>
            <p:nvPr/>
          </p:nvSpPr>
          <p:spPr>
            <a:xfrm flipH="1">
              <a:off x="7113463" y="3"/>
              <a:ext cx="1015200" cy="1015200"/>
            </a:xfrm>
            <a:prstGeom prst="rtTriangle">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 name="Shape 59"/>
            <p:cNvSpPr/>
            <p:nvPr/>
          </p:nvSpPr>
          <p:spPr>
            <a:xfrm rot="10800000" flipH="1">
              <a:off x="7113588" y="105"/>
              <a:ext cx="1015200" cy="1015200"/>
            </a:xfrm>
            <a:prstGeom prst="rtTriangle">
              <a:avLst/>
            </a:prstGeom>
            <a:solidFill>
              <a:schemeClr val="accent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0" name="Shape 60"/>
            <p:cNvSpPr/>
            <p:nvPr/>
          </p:nvSpPr>
          <p:spPr>
            <a:xfrm rot="10800000">
              <a:off x="6098378" y="95"/>
              <a:ext cx="1015200" cy="1015200"/>
            </a:xfrm>
            <a:prstGeom prst="rtTriangle">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 name="Shape 61"/>
            <p:cNvSpPr/>
            <p:nvPr/>
          </p:nvSpPr>
          <p:spPr>
            <a:xfrm rot="10800000">
              <a:off x="8128789" y="1015374"/>
              <a:ext cx="1015200" cy="1015200"/>
            </a:xfrm>
            <a:prstGeom prst="rtTriangle">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62" name="Shape 62"/>
          <p:cNvSpPr txBox="1">
            <a:spLocks noGrp="1"/>
          </p:cNvSpPr>
          <p:nvPr>
            <p:ph type="title"/>
          </p:nvPr>
        </p:nvSpPr>
        <p:spPr>
          <a:xfrm>
            <a:off x="490250" y="526350"/>
            <a:ext cx="56187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Roboto"/>
              <a:buNone/>
              <a:defRPr sz="48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4800">
                <a:solidFill>
                  <a:schemeClr val="lt1"/>
                </a:solidFill>
                <a:latin typeface="Roboto"/>
                <a:ea typeface="Roboto"/>
                <a:cs typeface="Roboto"/>
                <a:sym typeface="Roboto"/>
              </a:defRPr>
            </a:lvl2pPr>
            <a:lvl3pPr lvl="2" indent="0">
              <a:spcBef>
                <a:spcPts val="0"/>
              </a:spcBef>
              <a:buClr>
                <a:schemeClr val="lt1"/>
              </a:buClr>
              <a:buFont typeface="Roboto"/>
              <a:buNone/>
              <a:defRPr sz="4800">
                <a:solidFill>
                  <a:schemeClr val="lt1"/>
                </a:solidFill>
                <a:latin typeface="Roboto"/>
                <a:ea typeface="Roboto"/>
                <a:cs typeface="Roboto"/>
                <a:sym typeface="Roboto"/>
              </a:defRPr>
            </a:lvl3pPr>
            <a:lvl4pPr lvl="3" indent="0">
              <a:spcBef>
                <a:spcPts val="0"/>
              </a:spcBef>
              <a:buClr>
                <a:schemeClr val="lt1"/>
              </a:buClr>
              <a:buFont typeface="Roboto"/>
              <a:buNone/>
              <a:defRPr sz="4800">
                <a:solidFill>
                  <a:schemeClr val="lt1"/>
                </a:solidFill>
                <a:latin typeface="Roboto"/>
                <a:ea typeface="Roboto"/>
                <a:cs typeface="Roboto"/>
                <a:sym typeface="Roboto"/>
              </a:defRPr>
            </a:lvl4pPr>
            <a:lvl5pPr lvl="4" indent="0">
              <a:spcBef>
                <a:spcPts val="0"/>
              </a:spcBef>
              <a:buClr>
                <a:schemeClr val="lt1"/>
              </a:buClr>
              <a:buFont typeface="Roboto"/>
              <a:buNone/>
              <a:defRPr sz="4800">
                <a:solidFill>
                  <a:schemeClr val="lt1"/>
                </a:solidFill>
                <a:latin typeface="Roboto"/>
                <a:ea typeface="Roboto"/>
                <a:cs typeface="Roboto"/>
                <a:sym typeface="Roboto"/>
              </a:defRPr>
            </a:lvl5pPr>
            <a:lvl6pPr lvl="5" indent="0">
              <a:spcBef>
                <a:spcPts val="0"/>
              </a:spcBef>
              <a:buClr>
                <a:schemeClr val="lt1"/>
              </a:buClr>
              <a:buFont typeface="Roboto"/>
              <a:buNone/>
              <a:defRPr sz="4800">
                <a:solidFill>
                  <a:schemeClr val="lt1"/>
                </a:solidFill>
                <a:latin typeface="Roboto"/>
                <a:ea typeface="Roboto"/>
                <a:cs typeface="Roboto"/>
                <a:sym typeface="Roboto"/>
              </a:defRPr>
            </a:lvl6pPr>
            <a:lvl7pPr lvl="6" indent="0">
              <a:spcBef>
                <a:spcPts val="0"/>
              </a:spcBef>
              <a:buClr>
                <a:schemeClr val="lt1"/>
              </a:buClr>
              <a:buFont typeface="Roboto"/>
              <a:buNone/>
              <a:defRPr sz="4800">
                <a:solidFill>
                  <a:schemeClr val="lt1"/>
                </a:solidFill>
                <a:latin typeface="Roboto"/>
                <a:ea typeface="Roboto"/>
                <a:cs typeface="Roboto"/>
                <a:sym typeface="Roboto"/>
              </a:defRPr>
            </a:lvl7pPr>
            <a:lvl8pPr lvl="7" indent="0">
              <a:spcBef>
                <a:spcPts val="0"/>
              </a:spcBef>
              <a:buClr>
                <a:schemeClr val="lt1"/>
              </a:buClr>
              <a:buFont typeface="Roboto"/>
              <a:buNone/>
              <a:defRPr sz="4800">
                <a:solidFill>
                  <a:schemeClr val="lt1"/>
                </a:solidFill>
                <a:latin typeface="Roboto"/>
                <a:ea typeface="Roboto"/>
                <a:cs typeface="Roboto"/>
                <a:sym typeface="Roboto"/>
              </a:defRPr>
            </a:lvl8pPr>
            <a:lvl9pPr lvl="8" indent="0">
              <a:spcBef>
                <a:spcPts val="0"/>
              </a:spcBef>
              <a:buClr>
                <a:schemeClr val="lt1"/>
              </a:buClr>
              <a:buFont typeface="Roboto"/>
              <a:buNone/>
              <a:defRPr sz="4800">
                <a:solidFill>
                  <a:schemeClr val="lt1"/>
                </a:solidFill>
                <a:latin typeface="Roboto"/>
                <a:ea typeface="Roboto"/>
                <a:cs typeface="Roboto"/>
                <a:sym typeface="Roboto"/>
              </a:defRPr>
            </a:lvl9pPr>
          </a:lstStyle>
          <a:p>
            <a:endParaRPr/>
          </a:p>
        </p:txBody>
      </p:sp>
      <p:sp>
        <p:nvSpPr>
          <p:cNvPr id="63" name="Shape 63"/>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4"/>
        <p:cNvGrpSpPr/>
        <p:nvPr/>
      </p:nvGrpSpPr>
      <p:grpSpPr>
        <a:xfrm>
          <a:off x="0" y="0"/>
          <a:ext cx="0" cy="0"/>
          <a:chOff x="0" y="0"/>
          <a:chExt cx="0" cy="0"/>
        </a:xfrm>
      </p:grpSpPr>
      <p:sp>
        <p:nvSpPr>
          <p:cNvPr id="65" name="Shape 65"/>
          <p:cNvSpPr/>
          <p:nvPr/>
        </p:nvSpPr>
        <p:spPr>
          <a:xfrm>
            <a:off x="4572000" y="-175"/>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66" name="Shape 66"/>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7" name="Shape 67"/>
          <p:cNvSpPr txBox="1">
            <a:spLocks noGrp="1"/>
          </p:cNvSpPr>
          <p:nvPr>
            <p:ph type="title"/>
          </p:nvPr>
        </p:nvSpPr>
        <p:spPr>
          <a:xfrm>
            <a:off x="265500" y="1151100"/>
            <a:ext cx="4045199" cy="15644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Roboto"/>
              <a:buNone/>
              <a:defRPr sz="4200" b="0" i="0" u="none" strike="noStrike" cap="none">
                <a:solidFill>
                  <a:schemeClr val="dk1"/>
                </a:solidFill>
                <a:latin typeface="Roboto"/>
                <a:ea typeface="Roboto"/>
                <a:cs typeface="Roboto"/>
                <a:sym typeface="Roboto"/>
              </a:defRPr>
            </a:lvl1pPr>
            <a:lvl2pPr lvl="1" indent="0" algn="ctr">
              <a:spcBef>
                <a:spcPts val="0"/>
              </a:spcBef>
              <a:buClr>
                <a:schemeClr val="dk1"/>
              </a:buClr>
              <a:buFont typeface="Roboto"/>
              <a:buNone/>
              <a:defRPr sz="4200">
                <a:solidFill>
                  <a:schemeClr val="dk1"/>
                </a:solidFill>
                <a:latin typeface="Roboto"/>
                <a:ea typeface="Roboto"/>
                <a:cs typeface="Roboto"/>
                <a:sym typeface="Roboto"/>
              </a:defRPr>
            </a:lvl2pPr>
            <a:lvl3pPr lvl="2" indent="0" algn="ctr">
              <a:spcBef>
                <a:spcPts val="0"/>
              </a:spcBef>
              <a:buClr>
                <a:schemeClr val="dk1"/>
              </a:buClr>
              <a:buFont typeface="Roboto"/>
              <a:buNone/>
              <a:defRPr sz="4200">
                <a:solidFill>
                  <a:schemeClr val="dk1"/>
                </a:solidFill>
                <a:latin typeface="Roboto"/>
                <a:ea typeface="Roboto"/>
                <a:cs typeface="Roboto"/>
                <a:sym typeface="Roboto"/>
              </a:defRPr>
            </a:lvl3pPr>
            <a:lvl4pPr lvl="3" indent="0" algn="ctr">
              <a:spcBef>
                <a:spcPts val="0"/>
              </a:spcBef>
              <a:buClr>
                <a:schemeClr val="dk1"/>
              </a:buClr>
              <a:buFont typeface="Roboto"/>
              <a:buNone/>
              <a:defRPr sz="4200">
                <a:solidFill>
                  <a:schemeClr val="dk1"/>
                </a:solidFill>
                <a:latin typeface="Roboto"/>
                <a:ea typeface="Roboto"/>
                <a:cs typeface="Roboto"/>
                <a:sym typeface="Roboto"/>
              </a:defRPr>
            </a:lvl4pPr>
            <a:lvl5pPr lvl="4" indent="0" algn="ctr">
              <a:spcBef>
                <a:spcPts val="0"/>
              </a:spcBef>
              <a:buClr>
                <a:schemeClr val="dk1"/>
              </a:buClr>
              <a:buFont typeface="Roboto"/>
              <a:buNone/>
              <a:defRPr sz="4200">
                <a:solidFill>
                  <a:schemeClr val="dk1"/>
                </a:solidFill>
                <a:latin typeface="Roboto"/>
                <a:ea typeface="Roboto"/>
                <a:cs typeface="Roboto"/>
                <a:sym typeface="Roboto"/>
              </a:defRPr>
            </a:lvl5pPr>
            <a:lvl6pPr lvl="5" indent="0" algn="ctr">
              <a:spcBef>
                <a:spcPts val="0"/>
              </a:spcBef>
              <a:buClr>
                <a:schemeClr val="dk1"/>
              </a:buClr>
              <a:buFont typeface="Roboto"/>
              <a:buNone/>
              <a:defRPr sz="4200">
                <a:solidFill>
                  <a:schemeClr val="dk1"/>
                </a:solidFill>
                <a:latin typeface="Roboto"/>
                <a:ea typeface="Roboto"/>
                <a:cs typeface="Roboto"/>
                <a:sym typeface="Roboto"/>
              </a:defRPr>
            </a:lvl6pPr>
            <a:lvl7pPr lvl="6" indent="0" algn="ctr">
              <a:spcBef>
                <a:spcPts val="0"/>
              </a:spcBef>
              <a:buClr>
                <a:schemeClr val="dk1"/>
              </a:buClr>
              <a:buFont typeface="Roboto"/>
              <a:buNone/>
              <a:defRPr sz="4200">
                <a:solidFill>
                  <a:schemeClr val="dk1"/>
                </a:solidFill>
                <a:latin typeface="Roboto"/>
                <a:ea typeface="Roboto"/>
                <a:cs typeface="Roboto"/>
                <a:sym typeface="Roboto"/>
              </a:defRPr>
            </a:lvl7pPr>
            <a:lvl8pPr lvl="7" indent="0" algn="ctr">
              <a:spcBef>
                <a:spcPts val="0"/>
              </a:spcBef>
              <a:buClr>
                <a:schemeClr val="dk1"/>
              </a:buClr>
              <a:buFont typeface="Roboto"/>
              <a:buNone/>
              <a:defRPr sz="4200">
                <a:solidFill>
                  <a:schemeClr val="dk1"/>
                </a:solidFill>
                <a:latin typeface="Roboto"/>
                <a:ea typeface="Roboto"/>
                <a:cs typeface="Roboto"/>
                <a:sym typeface="Roboto"/>
              </a:defRPr>
            </a:lvl8pPr>
            <a:lvl9pPr lvl="8" indent="0" algn="ctr">
              <a:spcBef>
                <a:spcPts val="0"/>
              </a:spcBef>
              <a:buClr>
                <a:schemeClr val="dk1"/>
              </a:buClr>
              <a:buFont typeface="Roboto"/>
              <a:buNone/>
              <a:defRPr sz="4200">
                <a:solidFill>
                  <a:schemeClr val="dk1"/>
                </a:solidFill>
                <a:latin typeface="Roboto"/>
                <a:ea typeface="Roboto"/>
                <a:cs typeface="Roboto"/>
                <a:sym typeface="Roboto"/>
              </a:defRPr>
            </a:lvl9pPr>
          </a:lstStyle>
          <a:p>
            <a:endParaRPr/>
          </a:p>
        </p:txBody>
      </p:sp>
      <p:sp>
        <p:nvSpPr>
          <p:cNvPr id="68" name="Shape 68"/>
          <p:cNvSpPr txBox="1">
            <a:spLocks noGrp="1"/>
          </p:cNvSpPr>
          <p:nvPr>
            <p:ph type="subTitle" idx="1"/>
          </p:nvPr>
        </p:nvSpPr>
        <p:spPr>
          <a:xfrm>
            <a:off x="265500" y="2769000"/>
            <a:ext cx="4045199" cy="126929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1pPr>
            <a:lvl2pPr marL="457200" marR="0" lvl="1"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2pPr>
            <a:lvl3pPr marL="914400" marR="0" lvl="2"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3pPr>
            <a:lvl4pPr marL="1371600" marR="0" lvl="3"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4pPr>
            <a:lvl5pPr marL="1828800" marR="0" lvl="4"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5pPr>
            <a:lvl6pPr marL="2286000" marR="0" lvl="5"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6pPr>
            <a:lvl7pPr marL="2743200" marR="0" lvl="6"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7pPr>
            <a:lvl8pPr marL="3200400" marR="0" lvl="7"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8pPr>
            <a:lvl9pPr marL="3657600" marR="0" lvl="8" indent="0" algn="ctr" rtl="0">
              <a:lnSpc>
                <a:spcPct val="100000"/>
              </a:lnSpc>
              <a:spcBef>
                <a:spcPts val="0"/>
              </a:spcBef>
              <a:spcAft>
                <a:spcPts val="0"/>
              </a:spcAft>
              <a:buClr>
                <a:schemeClr val="dk2"/>
              </a:buClr>
              <a:buFont typeface="Roboto"/>
              <a:buNone/>
              <a:defRPr sz="2100" b="0" i="0" u="none" strike="noStrike" cap="none">
                <a:solidFill>
                  <a:schemeClr val="dk2"/>
                </a:solidFill>
                <a:latin typeface="Roboto"/>
                <a:ea typeface="Roboto"/>
                <a:cs typeface="Roboto"/>
                <a:sym typeface="Roboto"/>
              </a:defRPr>
            </a:lvl9pPr>
          </a:lstStyle>
          <a:p>
            <a:endParaRPr/>
          </a:p>
        </p:txBody>
      </p:sp>
      <p:sp>
        <p:nvSpPr>
          <p:cNvPr id="69" name="Shape 69"/>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Roboto"/>
              <a:buNone/>
              <a:defRPr sz="1800" b="0" i="0" u="none" strike="noStrike" cap="none">
                <a:solidFill>
                  <a:schemeClr val="lt1"/>
                </a:solidFill>
                <a:latin typeface="Roboto"/>
                <a:ea typeface="Roboto"/>
                <a:cs typeface="Roboto"/>
                <a:sym typeface="Roboto"/>
              </a:defRPr>
            </a:lvl1pPr>
            <a:lvl2pPr marL="457200" marR="0" lvl="1"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2pPr>
            <a:lvl3pPr marL="914400" marR="0" lvl="2"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3pPr>
            <a:lvl4pPr marL="1371600" marR="0" lvl="3"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4pPr>
            <a:lvl5pPr marL="1828800" marR="0" lvl="4"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5pPr>
            <a:lvl6pPr marL="2286000" marR="0" lvl="5"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6pPr>
            <a:lvl7pPr marL="2743200" marR="0" lvl="6"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7pPr>
            <a:lvl8pPr marL="3200400" marR="0" lvl="7"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8pPr>
            <a:lvl9pPr marL="3657600" marR="0" lvl="8" indent="0" algn="l" rtl="0">
              <a:lnSpc>
                <a:spcPct val="115000"/>
              </a:lnSpc>
              <a:spcBef>
                <a:spcPts val="0"/>
              </a:spcBef>
              <a:spcAft>
                <a:spcPts val="1600"/>
              </a:spcAft>
              <a:buClr>
                <a:schemeClr val="lt1"/>
              </a:buClr>
              <a:buFont typeface="Roboto"/>
              <a:buNone/>
              <a:defRPr sz="1400" b="0" i="0" u="none" strike="noStrike" cap="none">
                <a:solidFill>
                  <a:schemeClr val="lt1"/>
                </a:solidFill>
                <a:latin typeface="Roboto"/>
                <a:ea typeface="Roboto"/>
                <a:cs typeface="Roboto"/>
                <a:sym typeface="Roboto"/>
              </a:defRPr>
            </a:lvl9pPr>
          </a:lstStyle>
          <a:p>
            <a:endParaRPr/>
          </a:p>
        </p:txBody>
      </p:sp>
      <p:sp>
        <p:nvSpPr>
          <p:cNvPr id="70" name="Shape 70"/>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319500" y="4230575"/>
            <a:ext cx="5998800" cy="598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endParaRPr/>
          </a:p>
        </p:txBody>
      </p:sp>
      <p:sp>
        <p:nvSpPr>
          <p:cNvPr id="73" name="Shape 73"/>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Arial"/>
              <a:buNone/>
            </a:pPr>
            <a:fld id="{00000000-1234-1234-1234-123412341234}" type="slidenum">
              <a:rPr lang="en" sz="1400" b="0" i="0" u="none" strike="noStrike" cap="none">
                <a:solidFill>
                  <a:schemeClr val="dk2"/>
                </a:solidFill>
                <a:latin typeface="Arial"/>
                <a:ea typeface="Arial"/>
                <a:cs typeface="Arial"/>
                <a:sym typeface="Arial"/>
              </a:rPr>
              <a:t>‹#›</a:t>
            </a:fld>
            <a:endParaRPr lang="en" sz="1400" b="0" i="0" u="none" strike="noStrike" cap="none" dirty="0">
              <a:solidFill>
                <a:schemeClr val="dk2"/>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sp>
        <p:nvSpPr>
          <p:cNvPr id="85" name="Shape 85"/>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Arial"/>
              <a:buNone/>
            </a:pPr>
            <a:fld id="{00000000-1234-1234-1234-123412341234}" type="slidenum">
              <a:rPr lang="en" sz="1400" b="0" i="0" u="none" strike="noStrike" cap="none">
                <a:solidFill>
                  <a:schemeClr val="dk2"/>
                </a:solidFill>
                <a:latin typeface="Arial"/>
                <a:ea typeface="Arial"/>
                <a:cs typeface="Arial"/>
                <a:sym typeface="Arial"/>
              </a:rPr>
              <a:t>‹#›</a:t>
            </a:fld>
            <a:endParaRPr lang="en" sz="1400" b="0" i="0" u="none" strike="noStrike" cap="none" dirty="0">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1" y="410000"/>
            <a:ext cx="6560814" cy="607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Roboto"/>
              <a:buNone/>
              <a:defRPr sz="3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3000">
                <a:solidFill>
                  <a:schemeClr val="dk1"/>
                </a:solidFill>
                <a:latin typeface="Roboto"/>
                <a:ea typeface="Roboto"/>
                <a:cs typeface="Roboto"/>
                <a:sym typeface="Roboto"/>
              </a:defRPr>
            </a:lvl2pPr>
            <a:lvl3pPr lvl="2" indent="0">
              <a:spcBef>
                <a:spcPts val="0"/>
              </a:spcBef>
              <a:buClr>
                <a:schemeClr val="dk1"/>
              </a:buClr>
              <a:buFont typeface="Roboto"/>
              <a:buNone/>
              <a:defRPr sz="3000">
                <a:solidFill>
                  <a:schemeClr val="dk1"/>
                </a:solidFill>
                <a:latin typeface="Roboto"/>
                <a:ea typeface="Roboto"/>
                <a:cs typeface="Roboto"/>
                <a:sym typeface="Roboto"/>
              </a:defRPr>
            </a:lvl3pPr>
            <a:lvl4pPr lvl="3" indent="0">
              <a:spcBef>
                <a:spcPts val="0"/>
              </a:spcBef>
              <a:buClr>
                <a:schemeClr val="dk1"/>
              </a:buClr>
              <a:buFont typeface="Roboto"/>
              <a:buNone/>
              <a:defRPr sz="3000">
                <a:solidFill>
                  <a:schemeClr val="dk1"/>
                </a:solidFill>
                <a:latin typeface="Roboto"/>
                <a:ea typeface="Roboto"/>
                <a:cs typeface="Roboto"/>
                <a:sym typeface="Roboto"/>
              </a:defRPr>
            </a:lvl4pPr>
            <a:lvl5pPr lvl="4" indent="0">
              <a:spcBef>
                <a:spcPts val="0"/>
              </a:spcBef>
              <a:buClr>
                <a:schemeClr val="dk1"/>
              </a:buClr>
              <a:buFont typeface="Roboto"/>
              <a:buNone/>
              <a:defRPr sz="3000">
                <a:solidFill>
                  <a:schemeClr val="dk1"/>
                </a:solidFill>
                <a:latin typeface="Roboto"/>
                <a:ea typeface="Roboto"/>
                <a:cs typeface="Roboto"/>
                <a:sym typeface="Roboto"/>
              </a:defRPr>
            </a:lvl5pPr>
            <a:lvl6pPr lvl="5" indent="0">
              <a:spcBef>
                <a:spcPts val="0"/>
              </a:spcBef>
              <a:buClr>
                <a:schemeClr val="dk1"/>
              </a:buClr>
              <a:buFont typeface="Roboto"/>
              <a:buNone/>
              <a:defRPr sz="3000">
                <a:solidFill>
                  <a:schemeClr val="dk1"/>
                </a:solidFill>
                <a:latin typeface="Roboto"/>
                <a:ea typeface="Roboto"/>
                <a:cs typeface="Roboto"/>
                <a:sym typeface="Roboto"/>
              </a:defRPr>
            </a:lvl6pPr>
            <a:lvl7pPr lvl="6" indent="0">
              <a:spcBef>
                <a:spcPts val="0"/>
              </a:spcBef>
              <a:buClr>
                <a:schemeClr val="dk1"/>
              </a:buClr>
              <a:buFont typeface="Roboto"/>
              <a:buNone/>
              <a:defRPr sz="3000">
                <a:solidFill>
                  <a:schemeClr val="dk1"/>
                </a:solidFill>
                <a:latin typeface="Roboto"/>
                <a:ea typeface="Roboto"/>
                <a:cs typeface="Roboto"/>
                <a:sym typeface="Roboto"/>
              </a:defRPr>
            </a:lvl7pPr>
            <a:lvl8pPr lvl="7" indent="0">
              <a:spcBef>
                <a:spcPts val="0"/>
              </a:spcBef>
              <a:buClr>
                <a:schemeClr val="dk1"/>
              </a:buClr>
              <a:buFont typeface="Roboto"/>
              <a:buNone/>
              <a:defRPr sz="3000">
                <a:solidFill>
                  <a:schemeClr val="dk1"/>
                </a:solidFill>
                <a:latin typeface="Roboto"/>
                <a:ea typeface="Roboto"/>
                <a:cs typeface="Roboto"/>
                <a:sym typeface="Roboto"/>
              </a:defRPr>
            </a:lvl8pPr>
            <a:lvl9pPr lvl="8" indent="0">
              <a:spcBef>
                <a:spcPts val="0"/>
              </a:spcBef>
              <a:buClr>
                <a:schemeClr val="dk1"/>
              </a:buClr>
              <a:buFont typeface="Roboto"/>
              <a:buNone/>
              <a:defRPr sz="3000">
                <a:solidFill>
                  <a:schemeClr val="dk1"/>
                </a:solidFill>
                <a:latin typeface="Roboto"/>
                <a:ea typeface="Roboto"/>
                <a:cs typeface="Roboto"/>
                <a:sym typeface="Roboto"/>
              </a:defRPr>
            </a:lvl9pPr>
          </a:lstStyle>
          <a:p>
            <a:endParaRPr dirty="0"/>
          </a:p>
        </p:txBody>
      </p:sp>
      <p:sp>
        <p:nvSpPr>
          <p:cNvPr id="31" name="Shape 31"/>
          <p:cNvSpPr txBox="1">
            <a:spLocks noGrp="1"/>
          </p:cNvSpPr>
          <p:nvPr>
            <p:ph type="body" idx="1"/>
          </p:nvPr>
        </p:nvSpPr>
        <p:spPr>
          <a:xfrm>
            <a:off x="311700" y="1229875"/>
            <a:ext cx="8520599" cy="3339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endParaRPr/>
          </a:p>
        </p:txBody>
      </p:sp>
      <p:sp>
        <p:nvSpPr>
          <p:cNvPr id="32" name="Shape 32"/>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8460431" y="4651189"/>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pic>
        <p:nvPicPr>
          <p:cNvPr id="7" name="Picture 2" descr="https://gbaglobal.org/gba-marcom/logos/blue_logo/GBA-logo_blue_0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3458" y="339266"/>
            <a:ext cx="1908841" cy="67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025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1" y="410000"/>
            <a:ext cx="6611758" cy="607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3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3000">
                <a:solidFill>
                  <a:schemeClr val="dk1"/>
                </a:solidFill>
                <a:latin typeface="Roboto"/>
                <a:ea typeface="Roboto"/>
                <a:cs typeface="Roboto"/>
                <a:sym typeface="Roboto"/>
              </a:defRPr>
            </a:lvl2pPr>
            <a:lvl3pPr lvl="2" indent="0">
              <a:spcBef>
                <a:spcPts val="0"/>
              </a:spcBef>
              <a:buClr>
                <a:schemeClr val="dk1"/>
              </a:buClr>
              <a:buFont typeface="Roboto"/>
              <a:buNone/>
              <a:defRPr sz="3000">
                <a:solidFill>
                  <a:schemeClr val="dk1"/>
                </a:solidFill>
                <a:latin typeface="Roboto"/>
                <a:ea typeface="Roboto"/>
                <a:cs typeface="Roboto"/>
                <a:sym typeface="Roboto"/>
              </a:defRPr>
            </a:lvl3pPr>
            <a:lvl4pPr lvl="3" indent="0">
              <a:spcBef>
                <a:spcPts val="0"/>
              </a:spcBef>
              <a:buClr>
                <a:schemeClr val="dk1"/>
              </a:buClr>
              <a:buFont typeface="Roboto"/>
              <a:buNone/>
              <a:defRPr sz="3000">
                <a:solidFill>
                  <a:schemeClr val="dk1"/>
                </a:solidFill>
                <a:latin typeface="Roboto"/>
                <a:ea typeface="Roboto"/>
                <a:cs typeface="Roboto"/>
                <a:sym typeface="Roboto"/>
              </a:defRPr>
            </a:lvl4pPr>
            <a:lvl5pPr lvl="4" indent="0">
              <a:spcBef>
                <a:spcPts val="0"/>
              </a:spcBef>
              <a:buClr>
                <a:schemeClr val="dk1"/>
              </a:buClr>
              <a:buFont typeface="Roboto"/>
              <a:buNone/>
              <a:defRPr sz="3000">
                <a:solidFill>
                  <a:schemeClr val="dk1"/>
                </a:solidFill>
                <a:latin typeface="Roboto"/>
                <a:ea typeface="Roboto"/>
                <a:cs typeface="Roboto"/>
                <a:sym typeface="Roboto"/>
              </a:defRPr>
            </a:lvl5pPr>
            <a:lvl6pPr lvl="5" indent="0">
              <a:spcBef>
                <a:spcPts val="0"/>
              </a:spcBef>
              <a:buClr>
                <a:schemeClr val="dk1"/>
              </a:buClr>
              <a:buFont typeface="Roboto"/>
              <a:buNone/>
              <a:defRPr sz="3000">
                <a:solidFill>
                  <a:schemeClr val="dk1"/>
                </a:solidFill>
                <a:latin typeface="Roboto"/>
                <a:ea typeface="Roboto"/>
                <a:cs typeface="Roboto"/>
                <a:sym typeface="Roboto"/>
              </a:defRPr>
            </a:lvl6pPr>
            <a:lvl7pPr lvl="6" indent="0">
              <a:spcBef>
                <a:spcPts val="0"/>
              </a:spcBef>
              <a:buClr>
                <a:schemeClr val="dk1"/>
              </a:buClr>
              <a:buFont typeface="Roboto"/>
              <a:buNone/>
              <a:defRPr sz="3000">
                <a:solidFill>
                  <a:schemeClr val="dk1"/>
                </a:solidFill>
                <a:latin typeface="Roboto"/>
                <a:ea typeface="Roboto"/>
                <a:cs typeface="Roboto"/>
                <a:sym typeface="Roboto"/>
              </a:defRPr>
            </a:lvl7pPr>
            <a:lvl8pPr lvl="7" indent="0">
              <a:spcBef>
                <a:spcPts val="0"/>
              </a:spcBef>
              <a:buClr>
                <a:schemeClr val="dk1"/>
              </a:buClr>
              <a:buFont typeface="Roboto"/>
              <a:buNone/>
              <a:defRPr sz="3000">
                <a:solidFill>
                  <a:schemeClr val="dk1"/>
                </a:solidFill>
                <a:latin typeface="Roboto"/>
                <a:ea typeface="Roboto"/>
                <a:cs typeface="Roboto"/>
                <a:sym typeface="Roboto"/>
              </a:defRPr>
            </a:lvl8pPr>
            <a:lvl9pPr lvl="8" indent="0">
              <a:spcBef>
                <a:spcPts val="0"/>
              </a:spcBef>
              <a:buClr>
                <a:schemeClr val="dk1"/>
              </a:buClr>
              <a:buFont typeface="Roboto"/>
              <a:buNone/>
              <a:defRPr sz="3000">
                <a:solidFill>
                  <a:schemeClr val="dk1"/>
                </a:solidFill>
                <a:latin typeface="Roboto"/>
                <a:ea typeface="Roboto"/>
                <a:cs typeface="Roboto"/>
                <a:sym typeface="Roboto"/>
              </a:defRPr>
            </a:lvl9pPr>
          </a:lstStyle>
          <a:p>
            <a:endParaRPr dirty="0"/>
          </a:p>
        </p:txBody>
      </p:sp>
      <p:sp>
        <p:nvSpPr>
          <p:cNvPr id="7" name="Shape 7"/>
          <p:cNvSpPr txBox="1">
            <a:spLocks noGrp="1"/>
          </p:cNvSpPr>
          <p:nvPr>
            <p:ph type="body" idx="1"/>
          </p:nvPr>
        </p:nvSpPr>
        <p:spPr>
          <a:xfrm>
            <a:off x="311700" y="1229875"/>
            <a:ext cx="8520599" cy="3339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lt1"/>
              </a:buClr>
              <a:buSzPct val="25000"/>
              <a:buFont typeface="Roboto"/>
              <a:buNone/>
            </a:pPr>
            <a:fld id="{00000000-1234-1234-1234-123412341234}" type="slidenum">
              <a:rPr lang="en" sz="1000" b="0" i="0" u="none" strike="noStrike" cap="none">
                <a:solidFill>
                  <a:schemeClr val="lt1"/>
                </a:solidFill>
                <a:latin typeface="Roboto"/>
                <a:ea typeface="Roboto"/>
                <a:cs typeface="Roboto"/>
                <a:sym typeface="Roboto"/>
              </a:rPr>
              <a:t>‹#›</a:t>
            </a:fld>
            <a:endParaRPr lang="en" sz="1000" b="0" i="0" u="none" strike="noStrike" cap="none" dirty="0">
              <a:solidFill>
                <a:schemeClr val="lt1"/>
              </a:solidFill>
              <a:latin typeface="Roboto"/>
              <a:ea typeface="Roboto"/>
              <a:cs typeface="Roboto"/>
              <a:sym typeface="Roboto"/>
            </a:endParaRPr>
          </a:p>
        </p:txBody>
      </p:sp>
      <p:sp>
        <p:nvSpPr>
          <p:cNvPr id="2" name="Rectangle 1">
            <a:extLst>
              <a:ext uri="{FF2B5EF4-FFF2-40B4-BE49-F238E27FC236}">
                <a16:creationId xmlns="" xmlns:a16="http://schemas.microsoft.com/office/drawing/2014/main" id="{83DD62CE-C41D-4CEB-99FC-A1B030BD1898}"/>
              </a:ext>
            </a:extLst>
          </p:cNvPr>
          <p:cNvSpPr/>
          <p:nvPr userDrawn="1"/>
        </p:nvSpPr>
        <p:spPr>
          <a:xfrm>
            <a:off x="3677363" y="4737012"/>
            <a:ext cx="1789272" cy="307777"/>
          </a:xfrm>
          <a:prstGeom prst="rect">
            <a:avLst/>
          </a:prstGeom>
        </p:spPr>
        <p:txBody>
          <a:bodyPr wrap="none">
            <a:spAutoFit/>
          </a:bodyPr>
          <a:lstStyle/>
          <a:p>
            <a:r>
              <a:rPr lang="en-US" dirty="0" smtClean="0">
                <a:solidFill>
                  <a:srgbClr val="24457C"/>
                </a:solidFill>
              </a:rPr>
              <a:t>www.GBAglobal.org</a:t>
            </a:r>
            <a:endParaRPr lang="en-US" dirty="0">
              <a:solidFill>
                <a:srgbClr val="24457C"/>
              </a:solidFill>
            </a:endParaRPr>
          </a:p>
        </p:txBody>
      </p:sp>
      <p:pic>
        <p:nvPicPr>
          <p:cNvPr id="9" name="Picture 2" descr="https://gbaglobal.org/gba-marcom/logos/blue_logo/GBA-logo_blue_02.jpg"/>
          <p:cNvPicPr>
            <a:picLocks noChangeAspect="1" noChangeArrowheads="1"/>
          </p:cNvPicPr>
          <p:nvPr userDrawn="1"/>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3458" y="339266"/>
            <a:ext cx="1908841" cy="6785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6" r:id="rId6"/>
    <p:sldLayoutId id="2147483657" r:id="rId7"/>
    <p:sldLayoutId id="2147483659" r:id="rId8"/>
    <p:sldLayoutId id="214748366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watch?v=r43LhSUUGTQ" TargetMode="Externa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f"/></Relationships>
</file>

<file path=ppt/slides/_rels/slide27.xml.rels><?xml version="1.0" encoding="UTF-8" standalone="yes"?>
<Relationships xmlns="http://schemas.openxmlformats.org/package/2006/relationships"><Relationship Id="rId3" Type="http://schemas.openxmlformats.org/officeDocument/2006/relationships/hyperlink" Target="mailto:gerard.dache@givernmentblockchain.org" TargetMode="External"/><Relationship Id="rId4" Type="http://schemas.openxmlformats.org/officeDocument/2006/relationships/hyperlink" Target="mailto:sandy.barsky@gsa.gov" TargetMode="External"/><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watch?v=r43LhSUUGTQ" TargetMode="Externa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4294967295"/>
          </p:nvPr>
        </p:nvSpPr>
        <p:spPr>
          <a:xfrm>
            <a:off x="8459788" y="4651375"/>
            <a:ext cx="549275" cy="393700"/>
          </a:xfrm>
          <a:prstGeom prst="rect">
            <a:avLst/>
          </a:prstGeom>
          <a:noFill/>
        </p:spPr>
        <p:txBody>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fld id="{7DBCDAC3-A4AE-F94D-9EC1-F7DCDC57ECD0}" type="slidenum">
              <a:rPr lang="en-US"/>
              <a:pPr eaLnBrk="1" hangingPunct="1"/>
              <a:t>1</a:t>
            </a:fld>
            <a:endParaRPr lang="en-US"/>
          </a:p>
        </p:txBody>
      </p:sp>
      <p:sp>
        <p:nvSpPr>
          <p:cNvPr id="36866" name="Shape 441"/>
          <p:cNvSpPr txBox="1">
            <a:spLocks/>
          </p:cNvSpPr>
          <p:nvPr/>
        </p:nvSpPr>
        <p:spPr bwMode="auto">
          <a:xfrm>
            <a:off x="311150" y="1230313"/>
            <a:ext cx="85217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FFFFFF"/>
              </a:buClr>
              <a:buFont typeface="Roboto" charset="0"/>
              <a:buNone/>
            </a:pPr>
            <a:r>
              <a:rPr lang="en-US" sz="3600" dirty="0" smtClean="0">
                <a:solidFill>
                  <a:srgbClr val="24457C"/>
                </a:solidFill>
                <a:latin typeface="Calibri" charset="0"/>
                <a:cs typeface="Calibri" charset="0"/>
                <a:sym typeface="Roboto" charset="0"/>
              </a:rPr>
              <a:t>Legal and Regulatory Considerations</a:t>
            </a:r>
            <a:endParaRPr lang="en-US" sz="3600" dirty="0">
              <a:solidFill>
                <a:srgbClr val="FFFFFF"/>
              </a:solidFill>
              <a:latin typeface="Roboto" charset="0"/>
              <a:cs typeface="Roboto" charset="0"/>
              <a:sym typeface="Roboto" charset="0"/>
            </a:endParaRPr>
          </a:p>
        </p:txBody>
      </p:sp>
      <p:sp>
        <p:nvSpPr>
          <p:cNvPr id="6" name="Shape 442">
            <a:extLst>
              <a:ext uri="{FF2B5EF4-FFF2-40B4-BE49-F238E27FC236}"/>
            </a:extLst>
          </p:cNvPr>
          <p:cNvSpPr txBox="1">
            <a:spLocks/>
          </p:cNvSpPr>
          <p:nvPr/>
        </p:nvSpPr>
        <p:spPr>
          <a:xfrm>
            <a:off x="4891088" y="1955800"/>
            <a:ext cx="3910012" cy="1577975"/>
          </a:xfrm>
          <a:prstGeom prst="rect">
            <a:avLst/>
          </a:prstGeom>
          <a:noFill/>
          <a:ln>
            <a:noFill/>
          </a:ln>
        </p:spPr>
        <p:txBody>
          <a:bodyPr lIns="91425" tIns="91425" rIns="91425" bIns="91425"/>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2pPr>
            <a:lvl3pPr marL="914400" marR="0" lvl="2"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3pPr>
            <a:lvl4pPr marL="1371600" marR="0" lvl="3"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4pPr>
            <a:lvl5pPr marL="1828800" marR="0" lvl="4"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5pPr>
            <a:lvl6pPr marL="2286000" marR="0" lvl="5"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6pPr>
            <a:lvl7pPr marL="2743200" marR="0" lvl="6"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7pPr>
            <a:lvl8pPr marL="3200400" marR="0" lvl="7"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8pPr>
            <a:lvl9pPr marL="3657600" marR="0" lvl="8"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9pPr>
          </a:lstStyle>
          <a:p>
            <a:pPr marL="457200" indent="-228600" fontAlgn="auto">
              <a:buFont typeface="Roboto"/>
              <a:buChar char="●"/>
              <a:defRPr/>
            </a:pPr>
            <a:r>
              <a:rPr lang="en-US" kern="0" dirty="0">
                <a:solidFill>
                  <a:srgbClr val="24457C"/>
                </a:solidFill>
                <a:latin typeface="Calibri" charset="0"/>
                <a:ea typeface="Calibri" charset="0"/>
                <a:cs typeface="Calibri" charset="0"/>
              </a:rPr>
              <a:t>A deeper dive into how the Blockchain actually works</a:t>
            </a:r>
          </a:p>
          <a:p>
            <a:pPr marL="457200" indent="-228600" fontAlgn="auto">
              <a:buFont typeface="Roboto"/>
              <a:buChar char="●"/>
              <a:defRPr/>
            </a:pPr>
            <a:r>
              <a:rPr lang="en-US" kern="0" dirty="0">
                <a:solidFill>
                  <a:srgbClr val="24457C"/>
                </a:solidFill>
                <a:latin typeface="Calibri" charset="0"/>
                <a:ea typeface="Calibri" charset="0"/>
                <a:cs typeface="Calibri" charset="0"/>
              </a:rPr>
              <a:t>A bit technical</a:t>
            </a:r>
          </a:p>
          <a:p>
            <a:pPr marL="457200" indent="-228600" fontAlgn="auto">
              <a:buFont typeface="Roboto"/>
              <a:buChar char="●"/>
              <a:defRPr/>
            </a:pPr>
            <a:r>
              <a:rPr lang="en-US" kern="0" dirty="0">
                <a:solidFill>
                  <a:srgbClr val="24457C"/>
                </a:solidFill>
                <a:latin typeface="Calibri" charset="0"/>
                <a:ea typeface="Calibri" charset="0"/>
                <a:cs typeface="Calibri" charset="0"/>
              </a:rPr>
              <a:t>The “Nuts and Bolts”</a:t>
            </a:r>
          </a:p>
          <a:p>
            <a:pPr fontAlgn="auto">
              <a:defRPr/>
            </a:pPr>
            <a:endParaRPr lang="en-US" kern="0" dirty="0">
              <a:solidFill>
                <a:schemeClr val="bg1"/>
              </a:solidFill>
            </a:endParaRPr>
          </a:p>
        </p:txBody>
      </p:sp>
      <p:sp>
        <p:nvSpPr>
          <p:cNvPr id="36868" name="Shape 443"/>
          <p:cNvSpPr txBox="1">
            <a:spLocks/>
          </p:cNvSpPr>
          <p:nvPr/>
        </p:nvSpPr>
        <p:spPr bwMode="auto">
          <a:xfrm>
            <a:off x="8459788" y="4651375"/>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000000"/>
              </a:buClr>
              <a:buSzPct val="25000"/>
              <a:buFont typeface="Arial" charset="0"/>
              <a:buNone/>
            </a:pPr>
            <a:fld id="{D34D9915-818B-6445-A517-E9D640048DD6}" type="slidenum">
              <a:rPr lang="en-US"/>
              <a:pPr eaLnBrk="1" hangingPunct="1">
                <a:buClr>
                  <a:srgbClr val="000000"/>
                </a:buClr>
                <a:buSzPct val="25000"/>
                <a:buFont typeface="Arial" charset="0"/>
                <a:buNone/>
              </a:pPr>
              <a:t>1</a:t>
            </a:fld>
            <a:endParaRPr lang="en-US"/>
          </a:p>
        </p:txBody>
      </p:sp>
      <p:pic>
        <p:nvPicPr>
          <p:cNvPr id="36869" name="Shape 444">
            <a:hlinkClick r:id="rId2"/>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2032000"/>
            <a:ext cx="40909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1463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49249" y="307209"/>
            <a:ext cx="6556375" cy="607800"/>
          </a:xfrm>
        </p:spPr>
        <p:txBody>
          <a:bodyPr/>
          <a:lstStyle/>
          <a:p>
            <a:r>
              <a:rPr lang="en-US" sz="2800" dirty="0"/>
              <a:t>General Use Cases Benefits and Risks</a:t>
            </a:r>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10</a:t>
            </a:fld>
            <a:endParaRPr lang="en" sz="1400" b="0" i="0" u="none" strike="noStrike" cap="none" dirty="0">
              <a:solidFill>
                <a:srgbClr val="000000"/>
              </a:solidFill>
              <a:latin typeface="Arial"/>
              <a:ea typeface="Arial"/>
              <a:cs typeface="Arial"/>
              <a:sym typeface="Arial"/>
            </a:endParaRPr>
          </a:p>
        </p:txBody>
      </p:sp>
      <p:sp>
        <p:nvSpPr>
          <p:cNvPr id="3" name="TextBox 2"/>
          <p:cNvSpPr txBox="1"/>
          <p:nvPr/>
        </p:nvSpPr>
        <p:spPr>
          <a:xfrm>
            <a:off x="555625" y="1254125"/>
            <a:ext cx="7715250" cy="3570209"/>
          </a:xfrm>
          <a:prstGeom prst="rect">
            <a:avLst/>
          </a:prstGeom>
          <a:noFill/>
        </p:spPr>
        <p:txBody>
          <a:bodyPr wrap="square" rtlCol="0">
            <a:spAutoFit/>
          </a:bodyPr>
          <a:lstStyle/>
          <a:p>
            <a:pPr lvl="0"/>
            <a:r>
              <a:rPr lang="en-US" sz="1800" dirty="0" smtClean="0"/>
              <a:t>Cryptocurrencies - A </a:t>
            </a:r>
            <a:r>
              <a:rPr lang="en-US" sz="1800" dirty="0"/>
              <a:t>special kind of virtual currency that reside on existing </a:t>
            </a:r>
            <a:r>
              <a:rPr lang="en-US" sz="1800" dirty="0" err="1"/>
              <a:t>blockchains</a:t>
            </a:r>
            <a:r>
              <a:rPr lang="en-US" sz="1800" dirty="0"/>
              <a:t> and represent an asset or utility</a:t>
            </a:r>
            <a:r>
              <a:rPr lang="en-US" sz="1800" dirty="0" smtClean="0"/>
              <a:t>.</a:t>
            </a:r>
          </a:p>
          <a:p>
            <a:pPr lvl="0"/>
            <a:endParaRPr lang="en-US" sz="1800" dirty="0"/>
          </a:p>
          <a:p>
            <a:pPr lvl="0"/>
            <a:r>
              <a:rPr lang="en-US" sz="1800" dirty="0"/>
              <a:t>Utility Tokens </a:t>
            </a:r>
            <a:r>
              <a:rPr lang="en-US" sz="1800" dirty="0" smtClean="0"/>
              <a:t>- A </a:t>
            </a:r>
            <a:r>
              <a:rPr lang="en-US" sz="1800" dirty="0"/>
              <a:t>special kind of virtual currency that reside on existing </a:t>
            </a:r>
            <a:r>
              <a:rPr lang="en-US" sz="1800" dirty="0" err="1"/>
              <a:t>blockchains</a:t>
            </a:r>
            <a:r>
              <a:rPr lang="en-US" sz="1800" dirty="0"/>
              <a:t> and represent an asset or utility</a:t>
            </a:r>
            <a:r>
              <a:rPr lang="en-US" sz="1800" dirty="0" smtClean="0"/>
              <a:t>.</a:t>
            </a:r>
          </a:p>
          <a:p>
            <a:pPr lvl="0"/>
            <a:endParaRPr lang="en-US" sz="1800" dirty="0"/>
          </a:p>
          <a:p>
            <a:pPr lvl="0"/>
            <a:r>
              <a:rPr lang="en-US" sz="1800" dirty="0"/>
              <a:t>Process </a:t>
            </a:r>
            <a:r>
              <a:rPr lang="en-US" sz="1800" dirty="0" smtClean="0"/>
              <a:t>Automation - The </a:t>
            </a:r>
            <a:r>
              <a:rPr lang="en-US" sz="1800" dirty="0"/>
              <a:t>use case of blockchain technology and smart contracts to eliminate the need for middlemen to enforce contracts, verify transactions, or perform background checks. This serves as basis for fully automating the business processes and manage new technology embedded in the process.</a:t>
            </a:r>
          </a:p>
          <a:p>
            <a:pPr lvl="0"/>
            <a:endParaRPr lang="en-US" dirty="0"/>
          </a:p>
          <a:p>
            <a:endParaRPr lang="en-US" dirty="0"/>
          </a:p>
        </p:txBody>
      </p:sp>
    </p:spTree>
    <p:extLst>
      <p:ext uri="{BB962C8B-B14F-4D97-AF65-F5344CB8AC3E}">
        <p14:creationId xmlns:p14="http://schemas.microsoft.com/office/powerpoint/2010/main" val="14744556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10000"/>
            <a:ext cx="8520599" cy="607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Roboto"/>
              <a:buNone/>
            </a:pPr>
            <a:r>
              <a:rPr lang="en" sz="3000" b="0" i="0" u="none" strike="noStrike" cap="none" dirty="0">
                <a:solidFill>
                  <a:schemeClr val="dk1"/>
                </a:solidFill>
                <a:latin typeface="Roboto"/>
                <a:ea typeface="Roboto"/>
                <a:cs typeface="Roboto"/>
                <a:sym typeface="Roboto"/>
              </a:rPr>
              <a:t>Digital </a:t>
            </a:r>
            <a:r>
              <a:rPr lang="en" sz="3000" b="0" i="0" u="none" strike="noStrike" cap="none" dirty="0" smtClean="0">
                <a:solidFill>
                  <a:schemeClr val="dk1"/>
                </a:solidFill>
                <a:latin typeface="Roboto"/>
                <a:ea typeface="Roboto"/>
                <a:cs typeface="Roboto"/>
                <a:sym typeface="Roboto"/>
              </a:rPr>
              <a:t>Asset</a:t>
            </a:r>
            <a:r>
              <a:rPr lang="en-US" sz="3000" b="0" i="0" u="none" strike="noStrike" cap="none" dirty="0" smtClean="0">
                <a:solidFill>
                  <a:schemeClr val="dk1"/>
                </a:solidFill>
                <a:latin typeface="Roboto"/>
                <a:ea typeface="Roboto"/>
                <a:cs typeface="Roboto"/>
                <a:sym typeface="Roboto"/>
              </a:rPr>
              <a:t>s</a:t>
            </a:r>
            <a:r>
              <a:rPr lang="en" sz="3000" b="0" i="0" u="none" strike="noStrike" cap="none" dirty="0" smtClean="0">
                <a:solidFill>
                  <a:schemeClr val="dk1"/>
                </a:solidFill>
                <a:latin typeface="Roboto"/>
                <a:ea typeface="Roboto"/>
                <a:cs typeface="Roboto"/>
                <a:sym typeface="Roboto"/>
              </a:rPr>
              <a:t> </a:t>
            </a:r>
            <a:endParaRPr lang="en" sz="3000" b="0" i="0" u="none" strike="noStrike" cap="none" dirty="0">
              <a:solidFill>
                <a:schemeClr val="dk1"/>
              </a:solidFill>
              <a:latin typeface="Roboto"/>
              <a:ea typeface="Roboto"/>
              <a:cs typeface="Roboto"/>
              <a:sym typeface="Roboto"/>
            </a:endParaRPr>
          </a:p>
        </p:txBody>
      </p:sp>
      <p:sp>
        <p:nvSpPr>
          <p:cNvPr id="153" name="Shape 153"/>
          <p:cNvSpPr txBox="1">
            <a:spLocks noGrp="1"/>
          </p:cNvSpPr>
          <p:nvPr>
            <p:ph type="body" idx="1"/>
          </p:nvPr>
        </p:nvSpPr>
        <p:spPr>
          <a:xfrm>
            <a:off x="311700" y="1145795"/>
            <a:ext cx="8520599" cy="1149456"/>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Roboto"/>
              <a:buNone/>
            </a:pPr>
            <a:r>
              <a:rPr lang="en" b="1" u="none" strike="noStrike" cap="none" dirty="0">
                <a:solidFill>
                  <a:schemeClr val="dk1"/>
                </a:solidFill>
                <a:highlight>
                  <a:srgbClr val="FFFFFF"/>
                </a:highlight>
                <a:latin typeface="Calibri"/>
                <a:ea typeface="Calibri"/>
                <a:cs typeface="Calibri"/>
                <a:sym typeface="Calibri"/>
              </a:rPr>
              <a:t>A digital asset is anything that exists in a binary format and comes with the right to use. Data that do not possess that right are not considered assets. Digital assets include but are not exclusive to: </a:t>
            </a:r>
            <a:endParaRPr lang="en-US" b="1" u="none" strike="noStrike" cap="none" dirty="0">
              <a:solidFill>
                <a:schemeClr val="dk1"/>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2"/>
              </a:buClr>
              <a:buSzPct val="25000"/>
              <a:buFont typeface="Roboto"/>
              <a:buNone/>
            </a:pPr>
            <a:endParaRPr lang="en-US" b="1" u="none" strike="noStrike" cap="none" dirty="0">
              <a:solidFill>
                <a:schemeClr val="dk1"/>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2"/>
              </a:buClr>
              <a:buSzPct val="25000"/>
              <a:buFont typeface="Roboto"/>
              <a:buNone/>
            </a:pPr>
            <a:endParaRPr sz="1100" b="0" i="0" u="none" strike="noStrike" cap="none" dirty="0">
              <a:solidFill>
                <a:schemeClr val="dk1"/>
              </a:solidFill>
              <a:highlight>
                <a:srgbClr val="FFFFFF"/>
              </a:highlight>
              <a:latin typeface="Calibri"/>
              <a:ea typeface="Calibri"/>
              <a:cs typeface="Calibri"/>
              <a:sym typeface="Calibri"/>
            </a:endParaRPr>
          </a:p>
        </p:txBody>
      </p:sp>
      <p:sp>
        <p:nvSpPr>
          <p:cNvPr id="154" name="Shape 154"/>
          <p:cNvSpPr txBox="1"/>
          <p:nvPr/>
        </p:nvSpPr>
        <p:spPr>
          <a:xfrm>
            <a:off x="4488675" y="2217925"/>
            <a:ext cx="3189599" cy="15947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56" name="Shape 156"/>
          <p:cNvPicPr preferRelativeResize="0"/>
          <p:nvPr/>
        </p:nvPicPr>
        <p:blipFill rotWithShape="1">
          <a:blip r:embed="rId3">
            <a:alphaModFix/>
          </a:blip>
          <a:srcRect/>
          <a:stretch/>
        </p:blipFill>
        <p:spPr>
          <a:xfrm>
            <a:off x="6208922" y="2103669"/>
            <a:ext cx="2800208" cy="2035193"/>
          </a:xfrm>
          <a:prstGeom prst="rect">
            <a:avLst/>
          </a:prstGeom>
          <a:noFill/>
          <a:ln>
            <a:noFill/>
          </a:ln>
        </p:spPr>
      </p:pic>
      <p:sp>
        <p:nvSpPr>
          <p:cNvPr id="157" name="Shape 157"/>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lang="en" sz="1400" b="0" i="0" u="none" strike="noStrike" cap="none" dirty="0">
              <a:solidFill>
                <a:srgbClr val="000000"/>
              </a:solidFill>
              <a:latin typeface="Arial"/>
              <a:ea typeface="Arial"/>
              <a:cs typeface="Arial"/>
              <a:sym typeface="Arial"/>
            </a:endParaRPr>
          </a:p>
        </p:txBody>
      </p:sp>
      <p:sp>
        <p:nvSpPr>
          <p:cNvPr id="10" name="Shape 434"/>
          <p:cNvSpPr txBox="1">
            <a:spLocks/>
          </p:cNvSpPr>
          <p:nvPr/>
        </p:nvSpPr>
        <p:spPr>
          <a:xfrm>
            <a:off x="534541" y="2222039"/>
            <a:ext cx="2800110" cy="28227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pPr marL="457200" lvl="0" indent="-342900">
              <a:lnSpc>
                <a:spcPct val="100000"/>
              </a:lnSpc>
              <a:spcBef>
                <a:spcPts val="600"/>
              </a:spcBef>
              <a:spcAft>
                <a:spcPts val="600"/>
              </a:spcAft>
              <a:buClr>
                <a:srgbClr val="000000"/>
              </a:buClr>
              <a:buSzPct val="100000"/>
              <a:buFont typeface="Calibri"/>
              <a:buChar char="●"/>
            </a:pPr>
            <a:r>
              <a:rPr lang="en" b="1" dirty="0">
                <a:solidFill>
                  <a:schemeClr val="dk1"/>
                </a:solidFill>
                <a:highlight>
                  <a:srgbClr val="FFFFFF"/>
                </a:highlight>
                <a:latin typeface="Calibri"/>
                <a:ea typeface="Calibri"/>
                <a:cs typeface="Calibri"/>
                <a:sym typeface="Calibri"/>
              </a:rPr>
              <a:t>Intellectual property</a:t>
            </a:r>
            <a:endParaRPr lang="en-US" b="1" dirty="0">
              <a:solidFill>
                <a:schemeClr val="dk1"/>
              </a:solidFill>
              <a:highlight>
                <a:srgbClr val="FFFFFF"/>
              </a:highlight>
              <a:latin typeface="Calibri"/>
              <a:ea typeface="Calibri"/>
              <a:cs typeface="Calibri"/>
              <a:sym typeface="Calibri"/>
            </a:endParaRPr>
          </a:p>
          <a:p>
            <a:pPr marL="914400" lvl="1" indent="-342900">
              <a:lnSpc>
                <a:spcPct val="100000"/>
              </a:lnSpc>
              <a:spcBef>
                <a:spcPts val="600"/>
              </a:spcBef>
              <a:spcAft>
                <a:spcPts val="600"/>
              </a:spcAft>
              <a:buClr>
                <a:srgbClr val="000000"/>
              </a:buClr>
              <a:buSzPct val="100000"/>
              <a:buFont typeface="Calibri"/>
              <a:buChar char="●"/>
            </a:pPr>
            <a:r>
              <a:rPr lang="en" dirty="0">
                <a:solidFill>
                  <a:schemeClr val="dk1"/>
                </a:solidFill>
                <a:highlight>
                  <a:srgbClr val="FFFFFF"/>
                </a:highlight>
                <a:latin typeface="Calibri"/>
                <a:ea typeface="Calibri"/>
                <a:cs typeface="Calibri"/>
                <a:sym typeface="Calibri"/>
              </a:rPr>
              <a:t>Video</a:t>
            </a:r>
            <a:endParaRPr lang="en-US" dirty="0">
              <a:solidFill>
                <a:schemeClr val="dk1"/>
              </a:solidFill>
              <a:highlight>
                <a:srgbClr val="FFFFFF"/>
              </a:highlight>
              <a:latin typeface="Calibri"/>
              <a:ea typeface="Calibri"/>
              <a:cs typeface="Calibri"/>
              <a:sym typeface="Calibri"/>
            </a:endParaRPr>
          </a:p>
          <a:p>
            <a:pPr marL="914400" lvl="1" indent="-342900">
              <a:lnSpc>
                <a:spcPct val="100000"/>
              </a:lnSpc>
              <a:spcBef>
                <a:spcPts val="600"/>
              </a:spcBef>
              <a:spcAft>
                <a:spcPts val="600"/>
              </a:spcAft>
              <a:buClr>
                <a:srgbClr val="000000"/>
              </a:buClr>
              <a:buSzPct val="100000"/>
              <a:buFont typeface="Calibri"/>
              <a:buChar char="●"/>
            </a:pPr>
            <a:r>
              <a:rPr lang="en" dirty="0">
                <a:solidFill>
                  <a:schemeClr val="dk1"/>
                </a:solidFill>
                <a:highlight>
                  <a:srgbClr val="FFFFFF"/>
                </a:highlight>
                <a:latin typeface="Calibri"/>
                <a:ea typeface="Calibri"/>
                <a:cs typeface="Calibri"/>
                <a:sym typeface="Calibri"/>
              </a:rPr>
              <a:t>Audio </a:t>
            </a:r>
            <a:r>
              <a:rPr lang="en" dirty="0" smtClean="0">
                <a:solidFill>
                  <a:schemeClr val="dk1"/>
                </a:solidFill>
                <a:highlight>
                  <a:srgbClr val="FFFFFF"/>
                </a:highlight>
                <a:latin typeface="Calibri"/>
                <a:ea typeface="Calibri"/>
                <a:cs typeface="Calibri"/>
                <a:sym typeface="Calibri"/>
              </a:rPr>
              <a:t>recording</a:t>
            </a:r>
            <a:endParaRPr lang="en-US" dirty="0" smtClean="0">
              <a:solidFill>
                <a:schemeClr val="dk1"/>
              </a:solidFill>
              <a:highlight>
                <a:srgbClr val="FFFFFF"/>
              </a:highlight>
              <a:latin typeface="Calibri"/>
              <a:ea typeface="Calibri"/>
              <a:cs typeface="Calibri"/>
              <a:sym typeface="Calibri"/>
            </a:endParaRPr>
          </a:p>
          <a:p>
            <a:pPr marL="457200" lvl="0" indent="-342900">
              <a:lnSpc>
                <a:spcPct val="100000"/>
              </a:lnSpc>
              <a:spcBef>
                <a:spcPts val="600"/>
              </a:spcBef>
              <a:spcAft>
                <a:spcPts val="600"/>
              </a:spcAft>
              <a:buClr>
                <a:srgbClr val="000000"/>
              </a:buClr>
              <a:buSzPct val="100000"/>
              <a:buFont typeface="Calibri"/>
              <a:buChar char="●"/>
            </a:pPr>
            <a:r>
              <a:rPr lang="en" b="1" dirty="0">
                <a:solidFill>
                  <a:schemeClr val="dk1"/>
                </a:solidFill>
                <a:highlight>
                  <a:srgbClr val="FFFFFF"/>
                </a:highlight>
                <a:latin typeface="Calibri"/>
                <a:ea typeface="Calibri"/>
                <a:cs typeface="Calibri"/>
                <a:sym typeface="Calibri"/>
              </a:rPr>
              <a:t>Financial Instruments </a:t>
            </a:r>
          </a:p>
          <a:p>
            <a:pPr marL="914400" lvl="1" indent="-342900">
              <a:lnSpc>
                <a:spcPct val="100000"/>
              </a:lnSpc>
              <a:spcBef>
                <a:spcPts val="600"/>
              </a:spcBef>
              <a:spcAft>
                <a:spcPts val="600"/>
              </a:spcAft>
              <a:buClr>
                <a:srgbClr val="000000"/>
              </a:buClr>
              <a:buSzPct val="100000"/>
              <a:buFont typeface="Calibri"/>
              <a:buChar char="●"/>
            </a:pPr>
            <a:r>
              <a:rPr lang="en" dirty="0" smtClean="0">
                <a:solidFill>
                  <a:schemeClr val="dk1"/>
                </a:solidFill>
                <a:highlight>
                  <a:srgbClr val="FFFFFF"/>
                </a:highlight>
                <a:latin typeface="Calibri"/>
                <a:ea typeface="Calibri"/>
                <a:cs typeface="Calibri"/>
                <a:sym typeface="Calibri"/>
              </a:rPr>
              <a:t>Stocks</a:t>
            </a:r>
            <a:endParaRPr lang="en-US" dirty="0" smtClean="0">
              <a:solidFill>
                <a:schemeClr val="dk1"/>
              </a:solidFill>
              <a:highlight>
                <a:srgbClr val="FFFFFF"/>
              </a:highlight>
              <a:latin typeface="Calibri"/>
              <a:ea typeface="Calibri"/>
              <a:cs typeface="Calibri"/>
              <a:sym typeface="Calibri"/>
            </a:endParaRPr>
          </a:p>
          <a:p>
            <a:pPr marL="914400" lvl="1" indent="-342900">
              <a:lnSpc>
                <a:spcPct val="100000"/>
              </a:lnSpc>
              <a:spcBef>
                <a:spcPts val="600"/>
              </a:spcBef>
              <a:spcAft>
                <a:spcPts val="600"/>
              </a:spcAft>
              <a:buClr>
                <a:srgbClr val="000000"/>
              </a:buClr>
              <a:buSzPct val="100000"/>
              <a:buFont typeface="Calibri"/>
              <a:buChar char="●"/>
            </a:pPr>
            <a:r>
              <a:rPr lang="en-US" dirty="0" smtClean="0">
                <a:solidFill>
                  <a:schemeClr val="accent1"/>
                </a:solidFill>
                <a:highlight>
                  <a:srgbClr val="FFFFFF"/>
                </a:highlight>
                <a:latin typeface="Calibri"/>
              </a:rPr>
              <a:t>Bonds</a:t>
            </a:r>
          </a:p>
          <a:p>
            <a:pPr marL="914400" lvl="1" indent="-342900">
              <a:lnSpc>
                <a:spcPct val="100000"/>
              </a:lnSpc>
              <a:spcBef>
                <a:spcPts val="600"/>
              </a:spcBef>
              <a:spcAft>
                <a:spcPts val="600"/>
              </a:spcAft>
              <a:buClr>
                <a:srgbClr val="000000"/>
              </a:buClr>
              <a:buSzPct val="100000"/>
              <a:buFont typeface="Calibri"/>
              <a:buChar char="●"/>
            </a:pPr>
            <a:r>
              <a:rPr lang="en-US" dirty="0" smtClean="0">
                <a:solidFill>
                  <a:schemeClr val="accent1"/>
                </a:solidFill>
                <a:highlight>
                  <a:srgbClr val="FFFFFF"/>
                </a:highlight>
                <a:latin typeface="Calibri"/>
              </a:rPr>
              <a:t>Currencies</a:t>
            </a:r>
          </a:p>
        </p:txBody>
      </p:sp>
      <p:sp>
        <p:nvSpPr>
          <p:cNvPr id="11" name="Shape 434"/>
          <p:cNvSpPr txBox="1">
            <a:spLocks/>
          </p:cNvSpPr>
          <p:nvPr/>
        </p:nvSpPr>
        <p:spPr>
          <a:xfrm>
            <a:off x="3411498" y="2231665"/>
            <a:ext cx="2800110" cy="202145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pPr marL="457200" lvl="0" indent="-342900">
              <a:lnSpc>
                <a:spcPct val="100000"/>
              </a:lnSpc>
              <a:spcBef>
                <a:spcPts val="600"/>
              </a:spcBef>
              <a:spcAft>
                <a:spcPts val="600"/>
              </a:spcAft>
              <a:buClr>
                <a:srgbClr val="000000"/>
              </a:buClr>
              <a:buSzPct val="100000"/>
              <a:buFont typeface="Calibri"/>
              <a:buChar char="●"/>
            </a:pPr>
            <a:r>
              <a:rPr lang="en" b="1" dirty="0" smtClean="0">
                <a:solidFill>
                  <a:schemeClr val="dk1"/>
                </a:solidFill>
                <a:latin typeface="Calibri"/>
                <a:ea typeface="Calibri"/>
                <a:cs typeface="Calibri"/>
                <a:sym typeface="Calibri"/>
              </a:rPr>
              <a:t>Records</a:t>
            </a:r>
            <a:endParaRPr lang="en-US" b="1" dirty="0" smtClean="0">
              <a:solidFill>
                <a:schemeClr val="dk1"/>
              </a:solidFill>
              <a:latin typeface="Calibri"/>
              <a:ea typeface="Calibri"/>
              <a:cs typeface="Calibri"/>
              <a:sym typeface="Calibri"/>
            </a:endParaRPr>
          </a:p>
          <a:p>
            <a:pPr marL="914400" lvl="1" indent="-342900">
              <a:lnSpc>
                <a:spcPct val="100000"/>
              </a:lnSpc>
              <a:spcBef>
                <a:spcPts val="600"/>
              </a:spcBef>
              <a:spcAft>
                <a:spcPts val="600"/>
              </a:spcAft>
              <a:buClr>
                <a:srgbClr val="000000"/>
              </a:buClr>
              <a:buSzPct val="100000"/>
              <a:buFont typeface="Calibri"/>
              <a:buChar char="●"/>
            </a:pPr>
            <a:r>
              <a:rPr lang="en" dirty="0" smtClean="0">
                <a:solidFill>
                  <a:schemeClr val="dk1"/>
                </a:solidFill>
                <a:latin typeface="Calibri"/>
                <a:ea typeface="Calibri"/>
                <a:cs typeface="Calibri"/>
                <a:sym typeface="Calibri"/>
              </a:rPr>
              <a:t>Certificates</a:t>
            </a:r>
            <a:endParaRPr lang="en-US" dirty="0" smtClean="0">
              <a:solidFill>
                <a:schemeClr val="dk1"/>
              </a:solidFill>
              <a:latin typeface="Calibri"/>
              <a:ea typeface="Calibri"/>
              <a:cs typeface="Calibri"/>
              <a:sym typeface="Calibri"/>
            </a:endParaRPr>
          </a:p>
          <a:p>
            <a:pPr marL="914400" lvl="1" indent="-342900">
              <a:lnSpc>
                <a:spcPct val="100000"/>
              </a:lnSpc>
              <a:spcBef>
                <a:spcPts val="600"/>
              </a:spcBef>
              <a:spcAft>
                <a:spcPts val="600"/>
              </a:spcAft>
              <a:buClr>
                <a:srgbClr val="000000"/>
              </a:buClr>
              <a:buSzPct val="100000"/>
              <a:buFont typeface="Calibri"/>
              <a:buChar char="●"/>
            </a:pPr>
            <a:r>
              <a:rPr lang="en" dirty="0">
                <a:solidFill>
                  <a:schemeClr val="dk1"/>
                </a:solidFill>
                <a:latin typeface="Calibri"/>
                <a:ea typeface="Calibri"/>
                <a:cs typeface="Calibri"/>
                <a:sym typeface="Calibri"/>
              </a:rPr>
              <a:t>Ownership</a:t>
            </a:r>
          </a:p>
          <a:p>
            <a:pPr marL="914400" lvl="1" indent="-342900">
              <a:lnSpc>
                <a:spcPct val="100000"/>
              </a:lnSpc>
              <a:spcBef>
                <a:spcPts val="600"/>
              </a:spcBef>
              <a:spcAft>
                <a:spcPts val="600"/>
              </a:spcAft>
              <a:buClr>
                <a:srgbClr val="000000"/>
              </a:buClr>
              <a:buSzPct val="100000"/>
              <a:buFont typeface="Calibri"/>
              <a:buChar char="●"/>
            </a:pPr>
            <a:r>
              <a:rPr lang="en" dirty="0" smtClean="0">
                <a:solidFill>
                  <a:schemeClr val="dk1"/>
                </a:solidFill>
                <a:latin typeface="Calibri"/>
                <a:ea typeface="Calibri"/>
                <a:cs typeface="Calibri"/>
                <a:sym typeface="Calibri"/>
              </a:rPr>
              <a:t>Education</a:t>
            </a:r>
            <a:endParaRPr lang="en-US" dirty="0" smtClean="0">
              <a:solidFill>
                <a:schemeClr val="dk1"/>
              </a:solidFill>
              <a:latin typeface="Calibri"/>
              <a:ea typeface="Calibri"/>
              <a:cs typeface="Calibri"/>
              <a:sym typeface="Calibri"/>
            </a:endParaRPr>
          </a:p>
          <a:p>
            <a:pPr marL="914400" lvl="1" indent="-342900">
              <a:lnSpc>
                <a:spcPct val="100000"/>
              </a:lnSpc>
              <a:spcBef>
                <a:spcPts val="600"/>
              </a:spcBef>
              <a:spcAft>
                <a:spcPts val="600"/>
              </a:spcAft>
              <a:buClr>
                <a:srgbClr val="000000"/>
              </a:buClr>
              <a:buSzPct val="100000"/>
              <a:buFont typeface="Calibri"/>
              <a:buChar char="●"/>
            </a:pPr>
            <a:r>
              <a:rPr lang="en-US" dirty="0" smtClean="0">
                <a:solidFill>
                  <a:schemeClr val="dk1"/>
                </a:solidFill>
                <a:latin typeface="Calibri"/>
                <a:ea typeface="Calibri"/>
                <a:cs typeface="Calibri"/>
                <a:sym typeface="Calibri"/>
              </a:rPr>
              <a:t>Permits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extLst/>
          </p:nvPr>
        </p:nvSpPr>
        <p:spPr/>
        <p:txBody>
          <a:bodyPr/>
          <a:lstStyle/>
          <a:p>
            <a:r>
              <a:rPr lang="en-US" sz="3600" dirty="0"/>
              <a:t>To Blockchain or Not To </a:t>
            </a:r>
            <a:r>
              <a:rPr lang="en-US" sz="3600" dirty="0" smtClean="0"/>
              <a:t>Blockchain?</a:t>
            </a:r>
            <a:r>
              <a:rPr lang="en-US" dirty="0"/>
              <a:t> </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876085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A60AD6-3AD5-429C-84B1-7428CDD476F3}"/>
              </a:ext>
            </a:extLst>
          </p:cNvPr>
          <p:cNvSpPr>
            <a:spLocks noGrp="1"/>
          </p:cNvSpPr>
          <p:nvPr>
            <p:ph type="title"/>
          </p:nvPr>
        </p:nvSpPr>
        <p:spPr/>
        <p:txBody>
          <a:bodyPr/>
          <a:lstStyle/>
          <a:p>
            <a:r>
              <a:rPr lang="en-US" dirty="0"/>
              <a:t>Data Storage</a:t>
            </a:r>
          </a:p>
        </p:txBody>
      </p:sp>
      <p:sp>
        <p:nvSpPr>
          <p:cNvPr id="3" name="Text Placeholder 2">
            <a:extLst>
              <a:ext uri="{FF2B5EF4-FFF2-40B4-BE49-F238E27FC236}">
                <a16:creationId xmlns="" xmlns:a16="http://schemas.microsoft.com/office/drawing/2014/main" id="{9304446E-DD33-4EA6-B4B5-26F8453B1D15}"/>
              </a:ext>
            </a:extLst>
          </p:cNvPr>
          <p:cNvSpPr>
            <a:spLocks noGrp="1"/>
          </p:cNvSpPr>
          <p:nvPr>
            <p:ph type="body" idx="1"/>
          </p:nvPr>
        </p:nvSpPr>
        <p:spPr/>
        <p:txBody>
          <a:bodyPr/>
          <a:lstStyle/>
          <a:p>
            <a:pPr marL="285750" indent="-285750">
              <a:buFont typeface="Arial" panose="020B0604020202020204" pitchFamily="34" charset="0"/>
              <a:buChar char="•"/>
            </a:pPr>
            <a:r>
              <a:rPr lang="en-US" dirty="0"/>
              <a:t>While public blockchains such as Bitcoin and Ethereum store all essential transaction data on the blockchain itself (i.e., on-chain), permissioned blockchains and distributed ledgers offer a broader set of possibilities. </a:t>
            </a:r>
          </a:p>
          <a:p>
            <a:pPr marL="285750" indent="-285750">
              <a:buFont typeface="Arial" panose="020B0604020202020204" pitchFamily="34" charset="0"/>
              <a:buChar char="•"/>
            </a:pPr>
            <a:r>
              <a:rPr lang="en-US" dirty="0"/>
              <a:t>There is a general trend towards limiting the data that needs to be stored on the network itself for various reasons, including privacy concerns, data storage constraints, processing costs, and network latency issues.</a:t>
            </a:r>
          </a:p>
        </p:txBody>
      </p:sp>
      <p:sp>
        <p:nvSpPr>
          <p:cNvPr id="4" name="Slide Number Placeholder 3">
            <a:extLst>
              <a:ext uri="{FF2B5EF4-FFF2-40B4-BE49-F238E27FC236}">
                <a16:creationId xmlns="" xmlns:a16="http://schemas.microsoft.com/office/drawing/2014/main" id="{F8312338-A422-4A5E-9927-FFC0987A48F8}"/>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13</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44430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2B5156-2351-4D4B-BA92-83795E740749}"/>
              </a:ext>
            </a:extLst>
          </p:cNvPr>
          <p:cNvSpPr>
            <a:spLocks noGrp="1"/>
          </p:cNvSpPr>
          <p:nvPr>
            <p:ph type="title"/>
          </p:nvPr>
        </p:nvSpPr>
        <p:spPr>
          <a:xfrm>
            <a:off x="311700" y="385286"/>
            <a:ext cx="8520599" cy="607800"/>
          </a:xfrm>
        </p:spPr>
        <p:txBody>
          <a:bodyPr/>
          <a:lstStyle/>
          <a:p>
            <a:r>
              <a:rPr lang="en-US" dirty="0"/>
              <a:t>Data Storage</a:t>
            </a:r>
          </a:p>
        </p:txBody>
      </p:sp>
      <p:sp>
        <p:nvSpPr>
          <p:cNvPr id="3" name="Text Placeholder 2">
            <a:extLst>
              <a:ext uri="{FF2B5EF4-FFF2-40B4-BE49-F238E27FC236}">
                <a16:creationId xmlns="" xmlns:a16="http://schemas.microsoft.com/office/drawing/2014/main" id="{A2216ABB-C0B6-4E01-85DE-45278A787DE8}"/>
              </a:ext>
            </a:extLst>
          </p:cNvPr>
          <p:cNvSpPr>
            <a:spLocks noGrp="1"/>
          </p:cNvSpPr>
          <p:nvPr>
            <p:ph type="body" idx="1"/>
          </p:nvPr>
        </p:nvSpPr>
        <p:spPr>
          <a:xfrm>
            <a:off x="151059" y="942568"/>
            <a:ext cx="8681240" cy="3339000"/>
          </a:xfrm>
        </p:spPr>
        <p:txBody>
          <a:bodyPr/>
          <a:lstStyle/>
          <a:p>
            <a:pPr marL="285750" indent="-285750">
              <a:spcAft>
                <a:spcPts val="0"/>
              </a:spcAft>
              <a:buFont typeface="Arial" panose="020B0604020202020204" pitchFamily="34" charset="0"/>
              <a:buChar char="•"/>
            </a:pPr>
            <a:r>
              <a:rPr lang="en-US" dirty="0"/>
              <a:t>Distributed ledgers that store all data </a:t>
            </a:r>
            <a:r>
              <a:rPr lang="en-US" b="1" dirty="0"/>
              <a:t>on-chain</a:t>
            </a:r>
            <a:r>
              <a:rPr lang="en-US" dirty="0"/>
              <a:t> can enforce operations on the data without external dependencies as they are aware of the semantics and meanings of the underlying data.</a:t>
            </a:r>
          </a:p>
          <a:p>
            <a:pPr>
              <a:spcAft>
                <a:spcPts val="0"/>
              </a:spcAft>
            </a:pPr>
            <a:endParaRPr lang="en-US" sz="1050" dirty="0"/>
          </a:p>
          <a:p>
            <a:pPr marL="285750" indent="-285750">
              <a:spcAft>
                <a:spcPts val="0"/>
              </a:spcAft>
              <a:buFont typeface="Arial" panose="020B0604020202020204" pitchFamily="34" charset="0"/>
              <a:buChar char="•"/>
            </a:pPr>
            <a:r>
              <a:rPr lang="en-US" b="1" dirty="0"/>
              <a:t>Off-chain </a:t>
            </a:r>
            <a:r>
              <a:rPr lang="en-US" dirty="0"/>
              <a:t>Distributed ledgers only store “fingerprints” (pointers) are not aware of the underlying data and can’t enforce operations on that data. </a:t>
            </a:r>
          </a:p>
          <a:p>
            <a:pPr marL="742950" lvl="1" indent="-285750">
              <a:spcAft>
                <a:spcPts val="0"/>
              </a:spcAft>
              <a:buFont typeface="Arial" panose="020B0604020202020204" pitchFamily="34" charset="0"/>
              <a:buChar char="•"/>
            </a:pPr>
            <a:r>
              <a:rPr lang="en-US" sz="1600" dirty="0"/>
              <a:t>Ledger functions more as a distributed timestamping server that provides a shared, real-time auditable log of records </a:t>
            </a:r>
          </a:p>
          <a:p>
            <a:pPr marL="742950" lvl="1" indent="-285750">
              <a:spcAft>
                <a:spcPts val="0"/>
              </a:spcAft>
              <a:buFont typeface="Arial" panose="020B0604020202020204" pitchFamily="34" charset="0"/>
              <a:buChar char="•"/>
            </a:pPr>
            <a:r>
              <a:rPr lang="en-US" sz="1600" dirty="0"/>
              <a:t>Auditors must have access to the underlying data stored off-chain to recreate the fingerprints and verify the integrity of the data</a:t>
            </a:r>
          </a:p>
        </p:txBody>
      </p:sp>
      <p:sp>
        <p:nvSpPr>
          <p:cNvPr id="4" name="Slide Number Placeholder 3">
            <a:extLst>
              <a:ext uri="{FF2B5EF4-FFF2-40B4-BE49-F238E27FC236}">
                <a16:creationId xmlns="" xmlns:a16="http://schemas.microsoft.com/office/drawing/2014/main" id="{9340DA30-8E4F-4240-9285-38C289B15E9F}"/>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14</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30736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BC000-BD05-4FC4-AD08-85BDE15F195A}"/>
              </a:ext>
            </a:extLst>
          </p:cNvPr>
          <p:cNvSpPr>
            <a:spLocks noGrp="1"/>
          </p:cNvSpPr>
          <p:nvPr>
            <p:ph type="title"/>
          </p:nvPr>
        </p:nvSpPr>
        <p:spPr/>
        <p:txBody>
          <a:bodyPr/>
          <a:lstStyle/>
          <a:p>
            <a:r>
              <a:rPr lang="en-US" dirty="0"/>
              <a:t>Data Storage </a:t>
            </a:r>
          </a:p>
        </p:txBody>
      </p:sp>
      <p:sp>
        <p:nvSpPr>
          <p:cNvPr id="4" name="Slide Number Placeholder 3">
            <a:extLst>
              <a:ext uri="{FF2B5EF4-FFF2-40B4-BE49-F238E27FC236}">
                <a16:creationId xmlns="" xmlns:a16="http://schemas.microsoft.com/office/drawing/2014/main" id="{CD408126-254E-4111-8F49-BD37AF893BF6}"/>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15</a:t>
            </a:fld>
            <a:endParaRPr lang="en" sz="1400" b="0" i="0" u="none" strike="noStrike" cap="none" dirty="0">
              <a:solidFill>
                <a:srgbClr val="000000"/>
              </a:solidFill>
              <a:latin typeface="Arial"/>
              <a:ea typeface="Arial"/>
              <a:cs typeface="Arial"/>
              <a:sym typeface="Arial"/>
            </a:endParaRPr>
          </a:p>
        </p:txBody>
      </p:sp>
      <p:pic>
        <p:nvPicPr>
          <p:cNvPr id="10" name="Picture 9">
            <a:extLst>
              <a:ext uri="{FF2B5EF4-FFF2-40B4-BE49-F238E27FC236}">
                <a16:creationId xmlns="" xmlns:a16="http://schemas.microsoft.com/office/drawing/2014/main" id="{4307C5F5-5DFD-492E-BD25-902D34E61324}"/>
              </a:ext>
            </a:extLst>
          </p:cNvPr>
          <p:cNvPicPr>
            <a:picLocks noChangeAspect="1"/>
          </p:cNvPicPr>
          <p:nvPr/>
        </p:nvPicPr>
        <p:blipFill>
          <a:blip r:embed="rId2"/>
          <a:stretch>
            <a:fillRect/>
          </a:stretch>
        </p:blipFill>
        <p:spPr>
          <a:xfrm>
            <a:off x="311700" y="1361855"/>
            <a:ext cx="7998334" cy="3310800"/>
          </a:xfrm>
          <a:prstGeom prst="rect">
            <a:avLst/>
          </a:prstGeom>
        </p:spPr>
      </p:pic>
      <p:cxnSp>
        <p:nvCxnSpPr>
          <p:cNvPr id="12" name="Straight Connector 11">
            <a:extLst>
              <a:ext uri="{FF2B5EF4-FFF2-40B4-BE49-F238E27FC236}">
                <a16:creationId xmlns="" xmlns:a16="http://schemas.microsoft.com/office/drawing/2014/main" id="{65AD1154-8B5E-4425-B000-38B3E1F389BE}"/>
              </a:ext>
            </a:extLst>
          </p:cNvPr>
          <p:cNvCxnSpPr/>
          <p:nvPr/>
        </p:nvCxnSpPr>
        <p:spPr>
          <a:xfrm>
            <a:off x="311700" y="2038865"/>
            <a:ext cx="79983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3286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extLst/>
          </p:nvPr>
        </p:nvSpPr>
        <p:spPr/>
        <p:txBody>
          <a:bodyPr/>
          <a:lstStyle/>
          <a:p>
            <a:r>
              <a:rPr lang="en-US" dirty="0"/>
              <a:t>So What?</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755651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D8E74E-5F34-4C3D-9AF0-2A12F74BE263}"/>
              </a:ext>
            </a:extLst>
          </p:cNvPr>
          <p:cNvSpPr>
            <a:spLocks noGrp="1"/>
          </p:cNvSpPr>
          <p:nvPr>
            <p:ph type="title"/>
          </p:nvPr>
        </p:nvSpPr>
        <p:spPr/>
        <p:txBody>
          <a:bodyPr/>
          <a:lstStyle/>
          <a:p>
            <a:r>
              <a:rPr lang="en-US" dirty="0"/>
              <a:t>What Do I Need?</a:t>
            </a:r>
          </a:p>
        </p:txBody>
      </p:sp>
      <p:sp>
        <p:nvSpPr>
          <p:cNvPr id="3" name="Text Placeholder 2">
            <a:extLst>
              <a:ext uri="{FF2B5EF4-FFF2-40B4-BE49-F238E27FC236}">
                <a16:creationId xmlns="" xmlns:a16="http://schemas.microsoft.com/office/drawing/2014/main" id="{E80F5541-B447-44F4-B394-3B18579A766D}"/>
              </a:ext>
            </a:extLst>
          </p:cNvPr>
          <p:cNvSpPr>
            <a:spLocks noGrp="1"/>
          </p:cNvSpPr>
          <p:nvPr>
            <p:ph type="body" idx="1"/>
          </p:nvPr>
        </p:nvSpPr>
        <p:spPr>
          <a:xfrm>
            <a:off x="311700" y="1146751"/>
            <a:ext cx="5299391" cy="3339000"/>
          </a:xfrm>
        </p:spPr>
        <p:txBody>
          <a:bodyPr/>
          <a:lstStyle/>
          <a:p>
            <a:pPr marL="285750" indent="-285750">
              <a:spcAft>
                <a:spcPts val="1200"/>
              </a:spcAft>
              <a:buFont typeface="Arial" panose="020B0604020202020204" pitchFamily="34" charset="0"/>
              <a:buChar char="•"/>
            </a:pPr>
            <a:r>
              <a:rPr lang="en-US" dirty="0"/>
              <a:t>Ledger or distributed ledger</a:t>
            </a:r>
          </a:p>
          <a:p>
            <a:pPr marL="285750" indent="-285750">
              <a:spcAft>
                <a:spcPts val="1200"/>
              </a:spcAft>
              <a:buFont typeface="Arial" panose="020B0604020202020204" pitchFamily="34" charset="0"/>
              <a:buChar char="•"/>
            </a:pPr>
            <a:r>
              <a:rPr lang="en-US" dirty="0"/>
              <a:t>Distributed ledger or database</a:t>
            </a:r>
          </a:p>
          <a:p>
            <a:pPr marL="285750" indent="-285750">
              <a:spcAft>
                <a:spcPts val="1200"/>
              </a:spcAft>
              <a:buFont typeface="Arial" panose="020B0604020202020204" pitchFamily="34" charset="0"/>
              <a:buChar char="•"/>
            </a:pPr>
            <a:r>
              <a:rPr lang="en-US" dirty="0"/>
              <a:t>Database or distributed database</a:t>
            </a:r>
          </a:p>
          <a:p>
            <a:pPr marL="285750" indent="-285750">
              <a:spcAft>
                <a:spcPts val="1200"/>
              </a:spcAft>
              <a:buFont typeface="Arial" panose="020B0604020202020204" pitchFamily="34" charset="0"/>
              <a:buChar char="•"/>
            </a:pPr>
            <a:r>
              <a:rPr lang="en-US" dirty="0"/>
              <a:t>Database or blockchain</a:t>
            </a:r>
          </a:p>
          <a:p>
            <a:pPr marL="285750" indent="-285750">
              <a:spcAft>
                <a:spcPts val="1200"/>
              </a:spcAft>
              <a:buFont typeface="Arial" panose="020B0604020202020204" pitchFamily="34" charset="0"/>
              <a:buChar char="•"/>
            </a:pPr>
            <a:r>
              <a:rPr lang="en-US" dirty="0"/>
              <a:t>Permissioned or permission-less</a:t>
            </a:r>
          </a:p>
          <a:p>
            <a:pPr marL="285750" indent="-285750">
              <a:spcAft>
                <a:spcPts val="1200"/>
              </a:spcAft>
              <a:buFont typeface="Arial" panose="020B0604020202020204" pitchFamily="34" charset="0"/>
              <a:buChar char="•"/>
            </a:pPr>
            <a:r>
              <a:rPr lang="en-US" dirty="0"/>
              <a:t>Blockchain or Tangle</a:t>
            </a:r>
          </a:p>
          <a:p>
            <a:endParaRPr lang="en-US" dirty="0"/>
          </a:p>
        </p:txBody>
      </p:sp>
      <p:sp>
        <p:nvSpPr>
          <p:cNvPr id="4" name="Slide Number Placeholder 3">
            <a:extLst>
              <a:ext uri="{FF2B5EF4-FFF2-40B4-BE49-F238E27FC236}">
                <a16:creationId xmlns="" xmlns:a16="http://schemas.microsoft.com/office/drawing/2014/main" id="{912A41CE-B07E-4339-8B84-9CFCFE4A945A}"/>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17</a:t>
            </a:fld>
            <a:endParaRPr lang="en" sz="1400" b="0" i="0" u="none" strike="noStrike" cap="none" dirty="0">
              <a:solidFill>
                <a:srgbClr val="000000"/>
              </a:solidFill>
              <a:latin typeface="Arial"/>
              <a:ea typeface="Arial"/>
              <a:cs typeface="Arial"/>
              <a:sym typeface="Arial"/>
            </a:endParaRPr>
          </a:p>
        </p:txBody>
      </p:sp>
      <p:pic>
        <p:nvPicPr>
          <p:cNvPr id="8194" name="Picture 2" descr="Image result for questions">
            <a:extLst>
              <a:ext uri="{FF2B5EF4-FFF2-40B4-BE49-F238E27FC236}">
                <a16:creationId xmlns="" xmlns:a16="http://schemas.microsoft.com/office/drawing/2014/main" id="{2F9AB39D-4BCC-4B55-818F-59E591D9CE0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8764" y="1530264"/>
            <a:ext cx="4835236" cy="312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3920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l" rtl="0">
              <a:lnSpc>
                <a:spcPct val="100000"/>
              </a:lnSpc>
              <a:spcBef>
                <a:spcPts val="0"/>
              </a:spcBef>
              <a:spcAft>
                <a:spcPts val="0"/>
              </a:spcAft>
              <a:buClr>
                <a:schemeClr val="dk2"/>
              </a:buClr>
              <a:buSzPct val="25000"/>
              <a:buFont typeface="Arial"/>
              <a:buNone/>
            </a:pPr>
            <a:fld id="{00000000-1234-1234-1234-123412341234}" type="slidenum">
              <a:rPr lang="en" sz="1400" b="0" i="0" u="none" strike="noStrike" cap="none" smtClean="0">
                <a:solidFill>
                  <a:schemeClr val="dk2"/>
                </a:solidFill>
                <a:latin typeface="Arial"/>
                <a:ea typeface="Arial"/>
                <a:cs typeface="Arial"/>
                <a:sym typeface="Arial"/>
              </a:rPr>
              <a:t>18</a:t>
            </a:fld>
            <a:endParaRPr lang="en" sz="1400" b="0" i="0" u="none" strike="noStrike" cap="none" dirty="0">
              <a:solidFill>
                <a:schemeClr val="dk2"/>
              </a:solidFill>
              <a:latin typeface="Arial"/>
              <a:ea typeface="Arial"/>
              <a:cs typeface="Arial"/>
              <a:sym typeface="Arial"/>
            </a:endParaRPr>
          </a:p>
        </p:txBody>
      </p:sp>
      <p:pic>
        <p:nvPicPr>
          <p:cNvPr id="3" name="Picture 2"/>
          <p:cNvPicPr>
            <a:picLocks noChangeAspect="1"/>
          </p:cNvPicPr>
          <p:nvPr/>
        </p:nvPicPr>
        <p:blipFill rotWithShape="1">
          <a:blip r:embed="rId2"/>
          <a:srcRect l="24479" t="9074" r="24687" b="8889"/>
          <a:stretch/>
        </p:blipFill>
        <p:spPr>
          <a:xfrm>
            <a:off x="1971674" y="362440"/>
            <a:ext cx="4724401" cy="4288749"/>
          </a:xfrm>
          <a:prstGeom prst="rect">
            <a:avLst/>
          </a:prstGeom>
        </p:spPr>
      </p:pic>
      <p:pic>
        <p:nvPicPr>
          <p:cNvPr id="4" name="Picture 3"/>
          <p:cNvPicPr>
            <a:picLocks noChangeAspect="1"/>
          </p:cNvPicPr>
          <p:nvPr/>
        </p:nvPicPr>
        <p:blipFill rotWithShape="1">
          <a:blip r:embed="rId3"/>
          <a:srcRect l="17188" t="12778" r="67604" b="77222"/>
          <a:stretch/>
        </p:blipFill>
        <p:spPr>
          <a:xfrm>
            <a:off x="361950" y="362440"/>
            <a:ext cx="1390650" cy="514351"/>
          </a:xfrm>
          <a:prstGeom prst="rect">
            <a:avLst/>
          </a:prstGeom>
        </p:spPr>
      </p:pic>
    </p:spTree>
    <p:extLst>
      <p:ext uri="{BB962C8B-B14F-4D97-AF65-F5344CB8AC3E}">
        <p14:creationId xmlns:p14="http://schemas.microsoft.com/office/powerpoint/2010/main" val="19764484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37D3E-B4E4-40D7-B3D4-D5C7A883BF2F}"/>
              </a:ext>
            </a:extLst>
          </p:cNvPr>
          <p:cNvSpPr>
            <a:spLocks noGrp="1"/>
          </p:cNvSpPr>
          <p:nvPr>
            <p:ph type="title"/>
          </p:nvPr>
        </p:nvSpPr>
        <p:spPr>
          <a:xfrm>
            <a:off x="311701" y="152825"/>
            <a:ext cx="6582586" cy="607800"/>
          </a:xfrm>
        </p:spPr>
        <p:txBody>
          <a:bodyPr/>
          <a:lstStyle/>
          <a:p>
            <a:r>
              <a:rPr lang="en-US" dirty="0"/>
              <a:t>Government Impacts</a:t>
            </a:r>
          </a:p>
        </p:txBody>
      </p:sp>
      <p:sp>
        <p:nvSpPr>
          <p:cNvPr id="3" name="Text Placeholder 2">
            <a:extLst>
              <a:ext uri="{FF2B5EF4-FFF2-40B4-BE49-F238E27FC236}">
                <a16:creationId xmlns="" xmlns:a16="http://schemas.microsoft.com/office/drawing/2014/main" id="{65C8996E-2CAF-449A-BC8F-E3DA1F978B73}"/>
              </a:ext>
            </a:extLst>
          </p:cNvPr>
          <p:cNvSpPr>
            <a:spLocks noGrp="1"/>
          </p:cNvSpPr>
          <p:nvPr>
            <p:ph type="body" idx="1"/>
          </p:nvPr>
        </p:nvSpPr>
        <p:spPr>
          <a:xfrm>
            <a:off x="311700" y="643023"/>
            <a:ext cx="4722313" cy="3339000"/>
          </a:xfrm>
        </p:spPr>
        <p:txBody>
          <a:bodyPr/>
          <a:lstStyle/>
          <a:p>
            <a:pPr marL="285750" indent="-285750">
              <a:lnSpc>
                <a:spcPct val="100000"/>
              </a:lnSpc>
              <a:spcAft>
                <a:spcPts val="600"/>
              </a:spcAft>
              <a:buFont typeface="Arial" panose="020B0604020202020204" pitchFamily="34" charset="0"/>
              <a:buChar char="•"/>
            </a:pPr>
            <a:r>
              <a:rPr lang="en-US" dirty="0"/>
              <a:t>Technology is moving fast</a:t>
            </a:r>
          </a:p>
          <a:p>
            <a:pPr marL="285750" indent="-285750">
              <a:lnSpc>
                <a:spcPct val="100000"/>
              </a:lnSpc>
              <a:spcAft>
                <a:spcPts val="600"/>
              </a:spcAft>
              <a:buFont typeface="Arial" panose="020B0604020202020204" pitchFamily="34" charset="0"/>
              <a:buChar char="•"/>
            </a:pPr>
            <a:r>
              <a:rPr lang="en-US" dirty="0"/>
              <a:t>There is a global race for digital </a:t>
            </a:r>
            <a:r>
              <a:rPr lang="en-US" dirty="0" smtClean="0"/>
              <a:t>dominance</a:t>
            </a:r>
            <a:endParaRPr lang="en-US" dirty="0"/>
          </a:p>
          <a:p>
            <a:pPr marL="285750" indent="-285750">
              <a:lnSpc>
                <a:spcPct val="100000"/>
              </a:lnSpc>
              <a:spcAft>
                <a:spcPts val="600"/>
              </a:spcAft>
              <a:buFont typeface="Arial" panose="020B0604020202020204" pitchFamily="34" charset="0"/>
              <a:buChar char="•"/>
            </a:pPr>
            <a:r>
              <a:rPr lang="en-US" dirty="0"/>
              <a:t>New capabilities allows governments to:</a:t>
            </a:r>
          </a:p>
          <a:p>
            <a:pPr marL="742950" lvl="1" indent="-285750">
              <a:lnSpc>
                <a:spcPct val="100000"/>
              </a:lnSpc>
              <a:spcAft>
                <a:spcPts val="600"/>
              </a:spcAft>
              <a:buFont typeface="Arial" panose="020B0604020202020204" pitchFamily="34" charset="0"/>
              <a:buChar char="•"/>
            </a:pPr>
            <a:r>
              <a:rPr lang="en-US" dirty="0"/>
              <a:t>Become global leaders in innovation</a:t>
            </a:r>
          </a:p>
          <a:p>
            <a:pPr marL="742950" lvl="1" indent="-285750">
              <a:lnSpc>
                <a:spcPct val="100000"/>
              </a:lnSpc>
              <a:spcAft>
                <a:spcPts val="600"/>
              </a:spcAft>
              <a:buFont typeface="Arial" panose="020B0604020202020204" pitchFamily="34" charset="0"/>
              <a:buChar char="•"/>
            </a:pPr>
            <a:r>
              <a:rPr lang="en-US" dirty="0"/>
              <a:t>Deliver the best value in real estate, acquisition, and technology services by:</a:t>
            </a:r>
          </a:p>
          <a:p>
            <a:pPr marL="742950" lvl="1" indent="-285750">
              <a:lnSpc>
                <a:spcPct val="100000"/>
              </a:lnSpc>
              <a:spcAft>
                <a:spcPts val="600"/>
              </a:spcAft>
              <a:buFont typeface="Arial" panose="020B0604020202020204" pitchFamily="34" charset="0"/>
              <a:buChar char="•"/>
            </a:pPr>
            <a:r>
              <a:rPr lang="en-US" dirty="0"/>
              <a:t>Delivering better value and savings</a:t>
            </a:r>
          </a:p>
          <a:p>
            <a:pPr marL="742950" lvl="1" indent="-285750">
              <a:lnSpc>
                <a:spcPct val="100000"/>
              </a:lnSpc>
              <a:spcAft>
                <a:spcPts val="600"/>
              </a:spcAft>
              <a:buFont typeface="Arial" panose="020B0604020202020204" pitchFamily="34" charset="0"/>
              <a:buChar char="•"/>
            </a:pPr>
            <a:r>
              <a:rPr lang="en-US" dirty="0"/>
              <a:t>Ensure more sustainable government</a:t>
            </a:r>
          </a:p>
          <a:p>
            <a:pPr marL="742950" lvl="1" indent="-285750">
              <a:lnSpc>
                <a:spcPct val="100000"/>
              </a:lnSpc>
              <a:spcAft>
                <a:spcPts val="600"/>
              </a:spcAft>
              <a:buFont typeface="Arial" panose="020B0604020202020204" pitchFamily="34" charset="0"/>
              <a:buChar char="•"/>
            </a:pPr>
            <a:r>
              <a:rPr lang="en-US" dirty="0"/>
              <a:t>Improve citizen's confidence in their governments</a:t>
            </a:r>
          </a:p>
          <a:p>
            <a:pPr marL="742950" lvl="1" indent="-285750">
              <a:lnSpc>
                <a:spcPct val="100000"/>
              </a:lnSpc>
              <a:spcAft>
                <a:spcPts val="600"/>
              </a:spcAft>
              <a:buFont typeface="Arial" panose="020B0604020202020204" pitchFamily="34" charset="0"/>
              <a:buChar char="•"/>
            </a:pPr>
            <a:r>
              <a:rPr lang="en-US" dirty="0"/>
              <a:t>Improve opportunities for small businesses</a:t>
            </a:r>
          </a:p>
          <a:p>
            <a:pPr marL="742950" lvl="1" indent="-285750">
              <a:lnSpc>
                <a:spcPct val="100000"/>
              </a:lnSpc>
              <a:spcAft>
                <a:spcPts val="600"/>
              </a:spcAft>
              <a:buFont typeface="Arial" panose="020B0604020202020204" pitchFamily="34" charset="0"/>
              <a:buChar char="•"/>
            </a:pPr>
            <a:r>
              <a:rPr lang="en-US" dirty="0"/>
              <a:t>Improve organizational performance</a:t>
            </a:r>
          </a:p>
          <a:p>
            <a:pPr marL="742950" lvl="1" indent="-285750">
              <a:lnSpc>
                <a:spcPct val="100000"/>
              </a:lnSpc>
              <a:spcAft>
                <a:spcPts val="600"/>
              </a:spcAft>
              <a:buFont typeface="Arial" panose="020B0604020202020204" pitchFamily="34" charset="0"/>
              <a:buChar char="•"/>
            </a:pPr>
            <a:r>
              <a:rPr lang="en-US" dirty="0"/>
              <a:t>Reduce fraud, waste and abuse</a:t>
            </a:r>
          </a:p>
          <a:p>
            <a:pPr marL="742950" lvl="1" indent="-285750">
              <a:lnSpc>
                <a:spcPct val="100000"/>
              </a:lnSpc>
              <a:spcAft>
                <a:spcPts val="600"/>
              </a:spcAft>
              <a:buFont typeface="Arial" panose="020B0604020202020204" pitchFamily="34" charset="0"/>
              <a:buChar char="•"/>
            </a:pPr>
            <a:r>
              <a:rPr lang="en-US" dirty="0"/>
              <a:t>Serving our Partners</a:t>
            </a:r>
          </a:p>
          <a:p>
            <a:pPr>
              <a:lnSpc>
                <a:spcPct val="100000"/>
              </a:lnSpc>
              <a:spcAft>
                <a:spcPts val="600"/>
              </a:spcAft>
            </a:pPr>
            <a:endParaRPr lang="en-US" dirty="0"/>
          </a:p>
        </p:txBody>
      </p:sp>
      <p:sp>
        <p:nvSpPr>
          <p:cNvPr id="4" name="Slide Number Placeholder 3">
            <a:extLst>
              <a:ext uri="{FF2B5EF4-FFF2-40B4-BE49-F238E27FC236}">
                <a16:creationId xmlns="" xmlns:a16="http://schemas.microsoft.com/office/drawing/2014/main" id="{70079555-C392-4898-ADC7-E7DAA5118502}"/>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19</a:t>
            </a:fld>
            <a:endParaRPr lang="en" sz="1400" b="0" i="0" u="none" strike="noStrike" cap="none" dirty="0">
              <a:solidFill>
                <a:srgbClr val="000000"/>
              </a:solidFill>
              <a:latin typeface="Arial"/>
              <a:ea typeface="Arial"/>
              <a:cs typeface="Arial"/>
              <a:sym typeface="Arial"/>
            </a:endParaRPr>
          </a:p>
        </p:txBody>
      </p:sp>
      <p:pic>
        <p:nvPicPr>
          <p:cNvPr id="9218" name="Picture 2" descr="Image result for fast">
            <a:extLst>
              <a:ext uri="{FF2B5EF4-FFF2-40B4-BE49-F238E27FC236}">
                <a16:creationId xmlns="" xmlns:a16="http://schemas.microsoft.com/office/drawing/2014/main" id="{FDD13156-BC76-49F8-9EC9-5CD98AC3D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7" y="2954681"/>
            <a:ext cx="3465580" cy="17327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fast">
            <a:extLst>
              <a:ext uri="{FF2B5EF4-FFF2-40B4-BE49-F238E27FC236}">
                <a16:creationId xmlns="" xmlns:a16="http://schemas.microsoft.com/office/drawing/2014/main" id="{9784E52F-8310-451F-BD6F-C95445037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663" y="986160"/>
            <a:ext cx="2981059" cy="185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4603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11700" y="307209"/>
            <a:ext cx="6299999" cy="607800"/>
          </a:xfrm>
        </p:spPr>
        <p:txBody>
          <a:bodyPr/>
          <a:lstStyle/>
          <a:p>
            <a:r>
              <a:rPr lang="en-US" dirty="0" smtClean="0"/>
              <a:t>Areas of Enforcement</a:t>
            </a:r>
            <a:endParaRPr lang="en-US"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2</a:t>
            </a:fld>
            <a:endParaRPr lang="en" sz="1400" b="0" i="0" u="none" strike="noStrike" cap="none" dirty="0">
              <a:solidFill>
                <a:srgbClr val="000000"/>
              </a:solidFill>
              <a:latin typeface="Arial"/>
              <a:ea typeface="Arial"/>
              <a:cs typeface="Arial"/>
              <a:sym typeface="Arial"/>
            </a:endParaRPr>
          </a:p>
        </p:txBody>
      </p:sp>
      <p:sp>
        <p:nvSpPr>
          <p:cNvPr id="3" name="TextBox 2"/>
          <p:cNvSpPr txBox="1"/>
          <p:nvPr/>
        </p:nvSpPr>
        <p:spPr>
          <a:xfrm>
            <a:off x="698500" y="1397000"/>
            <a:ext cx="7207250" cy="1785104"/>
          </a:xfrm>
          <a:prstGeom prst="rect">
            <a:avLst/>
          </a:prstGeom>
          <a:noFill/>
        </p:spPr>
        <p:txBody>
          <a:bodyPr wrap="square" rtlCol="0">
            <a:spAutoFit/>
          </a:bodyPr>
          <a:lstStyle/>
          <a:p>
            <a:pPr marL="285750" lvl="0" indent="-285750">
              <a:buFont typeface="Arial"/>
              <a:buChar char="•"/>
            </a:pPr>
            <a:r>
              <a:rPr lang="en-US" sz="2400" dirty="0"/>
              <a:t>State Legislation</a:t>
            </a:r>
          </a:p>
          <a:p>
            <a:pPr marL="285750" lvl="0" indent="-285750">
              <a:buFont typeface="Arial"/>
              <a:buChar char="•"/>
            </a:pPr>
            <a:r>
              <a:rPr lang="en-US" sz="2400" dirty="0"/>
              <a:t>Proposed Legislation</a:t>
            </a:r>
          </a:p>
          <a:p>
            <a:pPr marL="285750" lvl="0" indent="-285750">
              <a:buFont typeface="Arial"/>
              <a:buChar char="•"/>
            </a:pPr>
            <a:r>
              <a:rPr lang="en-US" sz="2400" dirty="0"/>
              <a:t>SEC Enforcement Actions</a:t>
            </a:r>
          </a:p>
          <a:p>
            <a:pPr marL="285750" lvl="0" indent="-285750">
              <a:buFont typeface="Arial"/>
              <a:buChar char="•"/>
            </a:pPr>
            <a:r>
              <a:rPr lang="en-US" sz="2400" dirty="0"/>
              <a:t>IRS Enforcement</a:t>
            </a:r>
          </a:p>
          <a:p>
            <a:endParaRPr lang="en-US" dirty="0"/>
          </a:p>
        </p:txBody>
      </p:sp>
    </p:spTree>
    <p:extLst>
      <p:ext uri="{BB962C8B-B14F-4D97-AF65-F5344CB8AC3E}">
        <p14:creationId xmlns:p14="http://schemas.microsoft.com/office/powerpoint/2010/main" val="36574244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2A4C91-B662-4273-8C0A-984755B7436F}"/>
              </a:ext>
            </a:extLst>
          </p:cNvPr>
          <p:cNvSpPr>
            <a:spLocks noGrp="1"/>
          </p:cNvSpPr>
          <p:nvPr>
            <p:ph type="title"/>
          </p:nvPr>
        </p:nvSpPr>
        <p:spPr/>
        <p:txBody>
          <a:bodyPr/>
          <a:lstStyle/>
          <a:p>
            <a:r>
              <a:rPr lang="en-US" dirty="0"/>
              <a:t>US States</a:t>
            </a:r>
          </a:p>
        </p:txBody>
      </p:sp>
      <p:sp>
        <p:nvSpPr>
          <p:cNvPr id="4" name="Content Placeholder 3">
            <a:extLst>
              <a:ext uri="{FF2B5EF4-FFF2-40B4-BE49-F238E27FC236}">
                <a16:creationId xmlns="" xmlns:a16="http://schemas.microsoft.com/office/drawing/2014/main" id="{2EF79139-63B3-40B4-9819-18D33D900495}"/>
              </a:ext>
            </a:extLst>
          </p:cNvPr>
          <p:cNvSpPr>
            <a:spLocks noGrp="1"/>
          </p:cNvSpPr>
          <p:nvPr>
            <p:ph idx="1"/>
          </p:nvPr>
        </p:nvSpPr>
        <p:spPr>
          <a:xfrm>
            <a:off x="422074" y="1048418"/>
            <a:ext cx="4519422" cy="3398044"/>
          </a:xfrm>
        </p:spPr>
        <p:txBody>
          <a:bodyPr>
            <a:normAutofit fontScale="92500"/>
          </a:bodyPr>
          <a:lstStyle/>
          <a:p>
            <a:r>
              <a:rPr lang="en-US" dirty="0"/>
              <a:t>According to National Association of State Chief Information Officers (NASCIO), State CIO’s stated:</a:t>
            </a:r>
          </a:p>
          <a:p>
            <a:pPr lvl="1"/>
            <a:r>
              <a:rPr lang="en-US" sz="1350" dirty="0"/>
              <a:t>5% have adopted blockchain technology in support of some state government services</a:t>
            </a:r>
          </a:p>
          <a:p>
            <a:pPr lvl="1"/>
            <a:r>
              <a:rPr lang="en-US" sz="1350" dirty="0"/>
              <a:t>5 % are having formal discussions about blockchain technology</a:t>
            </a:r>
            <a:endParaRPr lang="en-US" dirty="0"/>
          </a:p>
          <a:p>
            <a:pPr lvl="1"/>
            <a:r>
              <a:rPr lang="en-US" sz="1350" dirty="0"/>
              <a:t>63% are still investigating blockchains in state government with informal discussions  </a:t>
            </a:r>
            <a:endParaRPr lang="en-US" dirty="0"/>
          </a:p>
          <a:p>
            <a:pPr lvl="1"/>
            <a:r>
              <a:rPr lang="en-US" sz="1350" dirty="0"/>
              <a:t>5% have had no discussion about blockchain technology.</a:t>
            </a:r>
          </a:p>
        </p:txBody>
      </p:sp>
      <p:sp>
        <p:nvSpPr>
          <p:cNvPr id="6" name="Slide Number Placeholder 5">
            <a:extLst>
              <a:ext uri="{FF2B5EF4-FFF2-40B4-BE49-F238E27FC236}">
                <a16:creationId xmlns="" xmlns:a16="http://schemas.microsoft.com/office/drawing/2014/main" id="{AAA90FB2-5FD1-4BDA-A29E-B60546124501}"/>
              </a:ext>
            </a:extLst>
          </p:cNvPr>
          <p:cNvSpPr>
            <a:spLocks noGrp="1"/>
          </p:cNvSpPr>
          <p:nvPr>
            <p:ph type="sldNum" sz="quarter" idx="12"/>
          </p:nvPr>
        </p:nvSpPr>
        <p:spPr/>
        <p:txBody>
          <a:bodyPr/>
          <a:lstStyle/>
          <a:p>
            <a:fld id="{7510067F-DAD7-4E87-9E9A-2159C3B5F0B2}" type="slidenum">
              <a:rPr lang="en-US" smtClean="0"/>
              <a:t>20</a:t>
            </a:fld>
            <a:endParaRPr lang="en-US"/>
          </a:p>
        </p:txBody>
      </p:sp>
      <p:pic>
        <p:nvPicPr>
          <p:cNvPr id="5122" name="Picture 2" descr="Image result for Delaware Blockchain">
            <a:extLst>
              <a:ext uri="{FF2B5EF4-FFF2-40B4-BE49-F238E27FC236}">
                <a16:creationId xmlns="" xmlns:a16="http://schemas.microsoft.com/office/drawing/2014/main" id="{54545E35-FA93-4B83-B723-CD6F720FD4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5760" y="3177805"/>
            <a:ext cx="2449110" cy="15306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a:extLst>
              <a:ext uri="{FF2B5EF4-FFF2-40B4-BE49-F238E27FC236}">
                <a16:creationId xmlns="" xmlns:a16="http://schemas.microsoft.com/office/drawing/2014/main" id="{07F93471-DE29-415F-B243-7D71682B137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1582" y="98776"/>
            <a:ext cx="2060933" cy="13296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66827429-3DFB-458E-A57F-999BCABD3CDD}"/>
              </a:ext>
            </a:extLst>
          </p:cNvPr>
          <p:cNvPicPr>
            <a:picLocks noChangeAspect="1"/>
          </p:cNvPicPr>
          <p:nvPr/>
        </p:nvPicPr>
        <p:blipFill rotWithShape="1">
          <a:blip r:embed="rId4"/>
          <a:srcRect l="20777" t="38199" r="41014" b="34234"/>
          <a:stretch/>
        </p:blipFill>
        <p:spPr>
          <a:xfrm>
            <a:off x="5240906" y="1499101"/>
            <a:ext cx="3493874" cy="1417938"/>
          </a:xfrm>
          <a:prstGeom prst="rect">
            <a:avLst/>
          </a:prstGeom>
        </p:spPr>
      </p:pic>
      <p:sp>
        <p:nvSpPr>
          <p:cNvPr id="8" name="TextBox 7">
            <a:extLst>
              <a:ext uri="{FF2B5EF4-FFF2-40B4-BE49-F238E27FC236}">
                <a16:creationId xmlns="" xmlns:a16="http://schemas.microsoft.com/office/drawing/2014/main" id="{774F7001-9007-4F55-BF0E-2DA4F8375340}"/>
              </a:ext>
            </a:extLst>
          </p:cNvPr>
          <p:cNvSpPr txBox="1"/>
          <p:nvPr/>
        </p:nvSpPr>
        <p:spPr>
          <a:xfrm>
            <a:off x="278192" y="4328506"/>
            <a:ext cx="5687568" cy="617670"/>
          </a:xfrm>
          <a:prstGeom prst="rect">
            <a:avLst/>
          </a:prstGeom>
          <a:noFill/>
        </p:spPr>
        <p:txBody>
          <a:bodyPr wrap="square" rtlCol="0">
            <a:spAutoFit/>
          </a:bodyPr>
          <a:lstStyle/>
          <a:p>
            <a:r>
              <a:rPr lang="en-US" sz="788" dirty="0"/>
              <a:t>Source:  https://www.nascio.org/Portals/0/Publications/Documents/2017/NASCIO%20Blockchains%20in%20State%20Government.pdf</a:t>
            </a:r>
          </a:p>
          <a:p>
            <a:endParaRPr lang="en-US" sz="1050" dirty="0"/>
          </a:p>
        </p:txBody>
      </p:sp>
    </p:spTree>
    <p:extLst>
      <p:ext uri="{BB962C8B-B14F-4D97-AF65-F5344CB8AC3E}">
        <p14:creationId xmlns:p14="http://schemas.microsoft.com/office/powerpoint/2010/main" val="3631194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extLst/>
          </p:nvPr>
        </p:nvSpPr>
        <p:spPr/>
        <p:txBody>
          <a:bodyPr/>
          <a:lstStyle/>
          <a:p>
            <a:r>
              <a:rPr lang="en-US" dirty="0"/>
              <a:t>Review </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629786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p:txBody>
          <a:bodyPr/>
          <a:lstStyle/>
          <a:p>
            <a:r>
              <a:rPr lang="en-US" dirty="0" smtClean="0">
                <a:latin typeface="Calibri" charset="0"/>
                <a:ea typeface="Calibri" charset="0"/>
                <a:cs typeface="Calibri" charset="0"/>
              </a:rPr>
              <a:t>Review of Objectives</a:t>
            </a:r>
            <a:r>
              <a:rPr lang="en-US" dirty="0"/>
              <a:t> </a:t>
            </a:r>
          </a:p>
        </p:txBody>
      </p:sp>
      <p:sp>
        <p:nvSpPr>
          <p:cNvPr id="3" name="Text Placeholder 2"/>
          <p:cNvSpPr>
            <a:spLocks noGrp="1"/>
          </p:cNvSpPr>
          <p:nvPr>
            <p:ph type="body" idx="1"/>
            <p:extLst/>
          </p:nvPr>
        </p:nvSpPr>
        <p:spPr>
          <a:xfrm>
            <a:off x="311700" y="1087000"/>
            <a:ext cx="8520599" cy="3339000"/>
          </a:xfrm>
        </p:spPr>
        <p:txBody>
          <a:bodyPr/>
          <a:lstStyle/>
          <a:p>
            <a:pPr marL="285750" lvl="0" indent="-285750">
              <a:buFont typeface="Arial"/>
              <a:buChar char="•"/>
            </a:pPr>
            <a:r>
              <a:rPr lang="en-US" dirty="0"/>
              <a:t>Introduce the history of bitcoin and blockchain technology.</a:t>
            </a:r>
          </a:p>
          <a:p>
            <a:pPr marL="285750" lvl="0" indent="-285750">
              <a:buFont typeface="Arial"/>
              <a:buChar char="•"/>
            </a:pPr>
            <a:r>
              <a:rPr lang="en-US" dirty="0"/>
              <a:t>Discuss why cryptocurrencies and blockchain technologies are important.</a:t>
            </a:r>
          </a:p>
          <a:p>
            <a:pPr marL="285750" lvl="0" indent="-285750">
              <a:buFont typeface="Arial"/>
              <a:buChar char="•"/>
            </a:pPr>
            <a:r>
              <a:rPr lang="en-US" dirty="0"/>
              <a:t>Explain the basic principles of cryptocurrencies.</a:t>
            </a:r>
          </a:p>
          <a:p>
            <a:pPr marL="285750" lvl="0" indent="-285750">
              <a:buFont typeface="Arial"/>
              <a:buChar char="•"/>
            </a:pPr>
            <a:r>
              <a:rPr lang="en-US" dirty="0"/>
              <a:t>Explain the basic principles of blockchain technology.</a:t>
            </a:r>
          </a:p>
          <a:p>
            <a:pPr marL="285750" lvl="0" indent="-285750">
              <a:buFont typeface="Arial"/>
              <a:buChar char="•"/>
            </a:pPr>
            <a:r>
              <a:rPr lang="en-US" dirty="0"/>
              <a:t>Introduce smart contracts. </a:t>
            </a:r>
          </a:p>
          <a:p>
            <a:pPr marL="285750" lvl="0" indent="-285750">
              <a:buFont typeface="Arial"/>
              <a:buChar char="•"/>
            </a:pPr>
            <a:r>
              <a:rPr lang="en-US" dirty="0"/>
              <a:t>Introduce legal and regulatory considerations.</a:t>
            </a:r>
          </a:p>
          <a:p>
            <a:pPr marL="285750" lvl="0" indent="-285750">
              <a:buFont typeface="Arial"/>
              <a:buChar char="•"/>
            </a:pPr>
            <a:r>
              <a:rPr lang="en-US" dirty="0"/>
              <a:t>Discuss blockchain use cases, benefits, and risks.</a:t>
            </a:r>
          </a:p>
          <a:p>
            <a:endParaRPr lang="en-US" dirty="0">
              <a:solidFill>
                <a:srgbClr val="434343"/>
              </a:solidFill>
            </a:endParaRPr>
          </a:p>
          <a:p>
            <a:endParaRPr dirty="0">
              <a:solidFill>
                <a:schemeClr val="tx1"/>
              </a:solidFill>
            </a:endParaRP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789380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Shape 1191"/>
          <p:cNvSpPr txBox="1">
            <a:spLocks noGrp="1"/>
          </p:cNvSpPr>
          <p:nvPr>
            <p:ph type="ctrTitle"/>
          </p:nvPr>
        </p:nvSpPr>
        <p:spPr>
          <a:xfrm>
            <a:off x="598100" y="1775222"/>
            <a:ext cx="8222100" cy="838799"/>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Roboto"/>
              <a:buNone/>
            </a:pPr>
            <a:r>
              <a:rPr lang="en" sz="4200" b="0" i="0" u="none" strike="noStrike" cap="none" dirty="0">
                <a:latin typeface="Roboto"/>
                <a:ea typeface="Roboto"/>
                <a:cs typeface="Roboto"/>
                <a:sym typeface="Roboto"/>
              </a:rPr>
              <a:t>How Do I Learn More</a:t>
            </a:r>
            <a:r>
              <a:rPr lang="en-US" sz="4200" b="0" i="0" u="none" strike="noStrike" cap="none" dirty="0">
                <a:latin typeface="Roboto"/>
                <a:ea typeface="Roboto"/>
                <a:cs typeface="Roboto"/>
                <a:sym typeface="Roboto"/>
              </a:rPr>
              <a:t>?</a:t>
            </a:r>
            <a:r>
              <a:rPr lang="en" sz="4200" b="0" i="0" u="none" strike="noStrike" cap="none" dirty="0">
                <a:latin typeface="Roboto"/>
                <a:ea typeface="Roboto"/>
                <a:cs typeface="Roboto"/>
                <a:sym typeface="Roboto"/>
              </a:rPr>
              <a:t> </a:t>
            </a:r>
          </a:p>
        </p:txBody>
      </p:sp>
      <p:sp>
        <p:nvSpPr>
          <p:cNvPr id="1192" name="Shape 1192"/>
          <p:cNvSpPr txBox="1">
            <a:spLocks noGrp="1"/>
          </p:cNvSpPr>
          <p:nvPr>
            <p:ph type="subTitle" idx="1"/>
          </p:nvPr>
        </p:nvSpPr>
        <p:spPr>
          <a:xfrm>
            <a:off x="598087" y="2715911"/>
            <a:ext cx="8222100" cy="432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Roboto"/>
              <a:buNone/>
            </a:pPr>
            <a:r>
              <a:rPr lang="en" sz="2100" b="0" i="0" u="none" strike="noStrike" cap="none" dirty="0" smtClean="0">
                <a:latin typeface="Roboto"/>
                <a:ea typeface="Roboto"/>
                <a:cs typeface="Roboto"/>
                <a:sym typeface="Roboto"/>
              </a:rPr>
              <a:t>www.</a:t>
            </a:r>
            <a:r>
              <a:rPr lang="en-US" sz="2100" b="0" i="0" u="none" strike="noStrike" cap="none" dirty="0" err="1" smtClean="0">
                <a:latin typeface="Roboto"/>
                <a:ea typeface="Roboto"/>
                <a:cs typeface="Roboto"/>
                <a:sym typeface="Roboto"/>
              </a:rPr>
              <a:t>GBAGlobal</a:t>
            </a:r>
            <a:r>
              <a:rPr lang="en" sz="2100" b="0" i="0" u="none" strike="noStrike" cap="none" dirty="0" smtClean="0">
                <a:latin typeface="Roboto"/>
                <a:ea typeface="Roboto"/>
                <a:cs typeface="Roboto"/>
                <a:sym typeface="Roboto"/>
              </a:rPr>
              <a:t>.org </a:t>
            </a:r>
            <a:endParaRPr lang="en" sz="2100" b="0" i="0" u="none" strike="noStrike" cap="none" dirty="0">
              <a:latin typeface="Roboto"/>
              <a:ea typeface="Roboto"/>
              <a:cs typeface="Roboto"/>
              <a:sym typeface="Roboto"/>
            </a:endParaRPr>
          </a:p>
        </p:txBody>
      </p:sp>
      <p:sp>
        <p:nvSpPr>
          <p:cNvPr id="1193" name="Shape 1193"/>
          <p:cNvSpPr txBox="1">
            <a:spLocks noGrp="1"/>
          </p:cNvSpPr>
          <p:nvPr>
            <p:ph type="sldNum" idx="12"/>
          </p:nvPr>
        </p:nvSpPr>
        <p:spPr>
          <a:xfrm>
            <a:off x="8460431" y="4651189"/>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lang="en" sz="1400" b="0" i="0" u="none" strike="noStrike" cap="none" dirty="0">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title"/>
          </p:nvPr>
        </p:nvSpPr>
        <p:spPr>
          <a:xfrm>
            <a:off x="311700" y="410000"/>
            <a:ext cx="8520599" cy="607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Roboto"/>
              <a:buNone/>
            </a:pPr>
            <a:r>
              <a:rPr lang="en-US" sz="3000" b="0" i="0" u="none" strike="noStrike" cap="none">
                <a:solidFill>
                  <a:schemeClr val="dk1"/>
                </a:solidFill>
                <a:latin typeface="Calibri"/>
                <a:ea typeface="Calibri"/>
                <a:cs typeface="Calibri"/>
                <a:sym typeface="Calibri"/>
              </a:rPr>
              <a:t>GBA Has Free Resources For Members</a:t>
            </a:r>
          </a:p>
        </p:txBody>
      </p:sp>
      <p:sp>
        <p:nvSpPr>
          <p:cNvPr id="919" name="Shape 919"/>
          <p:cNvSpPr txBox="1"/>
          <p:nvPr/>
        </p:nvSpPr>
        <p:spPr>
          <a:xfrm>
            <a:off x="645925" y="3774551"/>
            <a:ext cx="7606799" cy="8666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0" i="0" u="none" strike="noStrike" cap="none">
                <a:solidFill>
                  <a:schemeClr val="dk1"/>
                </a:solidFill>
                <a:latin typeface="Calibri"/>
                <a:ea typeface="Calibri"/>
                <a:cs typeface="Calibri"/>
                <a:sym typeface="Calibri"/>
              </a:rPr>
              <a:t>Member directory, publications, organizations, applications &amp; products, merchants, jobs/contract positions, projects, proposals and grant opportunities &amp; an opportunity to self promote.</a:t>
            </a:r>
          </a:p>
        </p:txBody>
      </p:sp>
      <p:sp>
        <p:nvSpPr>
          <p:cNvPr id="920" name="Shape 920"/>
          <p:cNvSpPr txBox="1">
            <a:spLocks noGrp="1"/>
          </p:cNvSpPr>
          <p:nvPr>
            <p:ph type="sldNum" idx="12"/>
          </p:nvPr>
        </p:nvSpPr>
        <p:spPr>
          <a:xfrm>
            <a:off x="8460431" y="4651189"/>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3052208" y="960693"/>
            <a:ext cx="5611331" cy="2871008"/>
          </a:xfrm>
          <a:prstGeom prst="rect">
            <a:avLst/>
          </a:prstGeom>
        </p:spPr>
      </p:pic>
      <p:pic>
        <p:nvPicPr>
          <p:cNvPr id="6" name="Picture 5"/>
          <p:cNvPicPr>
            <a:picLocks noChangeAspect="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655" t="1198" r="1036" b="2185"/>
          <a:stretch/>
        </p:blipFill>
        <p:spPr>
          <a:xfrm>
            <a:off x="511722" y="1408829"/>
            <a:ext cx="2079077" cy="2037588"/>
          </a:xfrm>
          <a:prstGeom prst="rect">
            <a:avLst/>
          </a:prstGeom>
        </p:spPr>
      </p:pic>
    </p:spTree>
    <p:extLst>
      <p:ext uri="{BB962C8B-B14F-4D97-AF65-F5344CB8AC3E}">
        <p14:creationId xmlns:p14="http://schemas.microsoft.com/office/powerpoint/2010/main" val="1830677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a:spLocks noGrp="1"/>
          </p:cNvSpPr>
          <p:nvPr>
            <p:ph type="title"/>
          </p:nvPr>
        </p:nvSpPr>
        <p:spPr>
          <a:xfrm>
            <a:off x="311700" y="181400"/>
            <a:ext cx="8520600" cy="607800"/>
          </a:xfrm>
          <a:prstGeom prst="rect">
            <a:avLst/>
          </a:prstGeom>
        </p:spPr>
        <p:txBody>
          <a:bodyPr wrap="square" lIns="91425" tIns="91425" rIns="91425" bIns="91425" anchor="t" anchorCtr="0">
            <a:noAutofit/>
          </a:bodyPr>
          <a:lstStyle/>
          <a:p>
            <a:pPr lvl="0">
              <a:spcBef>
                <a:spcPts val="0"/>
              </a:spcBef>
              <a:buNone/>
            </a:pPr>
            <a:r>
              <a:rPr lang="en-US"/>
              <a:t>GBA Working Groups</a:t>
            </a:r>
          </a:p>
        </p:txBody>
      </p:sp>
      <p:sp>
        <p:nvSpPr>
          <p:cNvPr id="926" name="Shape 926"/>
          <p:cNvSpPr txBox="1">
            <a:spLocks noGrp="1"/>
          </p:cNvSpPr>
          <p:nvPr>
            <p:ph type="sldNum" idx="12"/>
          </p:nvPr>
        </p:nvSpPr>
        <p:spPr>
          <a:xfrm>
            <a:off x="8460431" y="4651189"/>
            <a:ext cx="548700" cy="393600"/>
          </a:xfrm>
          <a:prstGeom prst="rect">
            <a:avLst/>
          </a:prstGeom>
        </p:spPr>
        <p:txBody>
          <a:bodyPr wrap="square" lIns="91425" tIns="91425" rIns="91425" bIns="91425" anchor="ctr" anchorCtr="0">
            <a:noAutofit/>
          </a:bodyPr>
          <a:lstStyle/>
          <a:p>
            <a:pPr lvl="0">
              <a:spcBef>
                <a:spcPts val="0"/>
              </a:spcBef>
              <a:buClr>
                <a:schemeClr val="dk2"/>
              </a:buClr>
              <a:buSzPct val="25000"/>
              <a:buFont typeface="Arial"/>
              <a:buNone/>
            </a:pPr>
            <a:fld id="{00000000-1234-1234-1234-123412341234}" type="slidenum">
              <a:rPr lang="en-US"/>
              <a:t>25</a:t>
            </a:fld>
            <a:endParaRPr lang="en-US"/>
          </a:p>
        </p:txBody>
      </p:sp>
      <p:pic>
        <p:nvPicPr>
          <p:cNvPr id="927" name="Shape 927"/>
          <p:cNvPicPr preferRelativeResize="0"/>
          <p:nvPr/>
        </p:nvPicPr>
        <p:blipFill rotWithShape="1">
          <a:blip r:embed="rId3">
            <a:alphaModFix/>
          </a:blip>
          <a:srcRect l="15171" t="21595" r="16490" b="16736"/>
          <a:stretch/>
        </p:blipFill>
        <p:spPr>
          <a:xfrm>
            <a:off x="0" y="789201"/>
            <a:ext cx="8578500" cy="4354200"/>
          </a:xfrm>
          <a:prstGeom prst="rect">
            <a:avLst/>
          </a:prstGeom>
          <a:noFill/>
          <a:ln>
            <a:noFill/>
          </a:ln>
        </p:spPr>
      </p:pic>
      <p:pic>
        <p:nvPicPr>
          <p:cNvPr id="928" name="Shape 928"/>
          <p:cNvPicPr preferRelativeResize="0"/>
          <p:nvPr/>
        </p:nvPicPr>
        <p:blipFill rotWithShape="1">
          <a:blip r:embed="rId4">
            <a:alphaModFix/>
          </a:blip>
          <a:srcRect l="64341" t="26278" r="8137" b="44091"/>
          <a:stretch/>
        </p:blipFill>
        <p:spPr>
          <a:xfrm>
            <a:off x="4935794" y="1946787"/>
            <a:ext cx="3126658" cy="2281084"/>
          </a:xfrm>
          <a:prstGeom prst="rect">
            <a:avLst/>
          </a:prstGeom>
          <a:noFill/>
          <a:ln>
            <a:noFill/>
          </a:ln>
        </p:spPr>
      </p:pic>
    </p:spTree>
    <p:extLst>
      <p:ext uri="{BB962C8B-B14F-4D97-AF65-F5344CB8AC3E}">
        <p14:creationId xmlns:p14="http://schemas.microsoft.com/office/powerpoint/2010/main" val="1542379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GBA </a:t>
            </a:r>
            <a:r>
              <a:rPr lang="en-US" dirty="0" smtClean="0"/>
              <a:t>Global Chapters</a:t>
            </a:r>
            <a:endParaRPr lang="en-US" dirty="0"/>
          </a:p>
        </p:txBody>
      </p:sp>
      <p:sp>
        <p:nvSpPr>
          <p:cNvPr id="3" name="Slide Number Placeholder 2"/>
          <p:cNvSpPr>
            <a:spLocks noGrp="1"/>
          </p:cNvSpPr>
          <p:nvPr>
            <p:ph type="sldNum" idx="12"/>
          </p:nvPr>
        </p:nvSpPr>
        <p:spPr/>
        <p:txBody>
          <a:bodyPr/>
          <a:lstStyle/>
          <a:p>
            <a:pPr marL="0" marR="0" lvl="0" indent="0" algn="l" rtl="0">
              <a:lnSpc>
                <a:spcPct val="100000"/>
              </a:lnSpc>
              <a:spcBef>
                <a:spcPts val="0"/>
              </a:spcBef>
              <a:spcAft>
                <a:spcPts val="0"/>
              </a:spcAft>
              <a:buClr>
                <a:schemeClr val="dk2"/>
              </a:buClr>
              <a:buSzPct val="25000"/>
              <a:buFont typeface="Arial"/>
              <a:buNone/>
            </a:pPr>
            <a:fld id="{00000000-1234-1234-1234-123412341234}" type="slidenum">
              <a:rPr lang="en" sz="1400" b="0" i="0" u="none" strike="noStrike" cap="none" smtClean="0">
                <a:solidFill>
                  <a:schemeClr val="dk2"/>
                </a:solidFill>
                <a:latin typeface="Arial"/>
                <a:ea typeface="Arial"/>
                <a:cs typeface="Arial"/>
                <a:sym typeface="Arial"/>
              </a:rPr>
              <a:t>26</a:t>
            </a:fld>
            <a:endParaRPr lang="en" sz="1400" b="0" i="0" u="none" strike="noStrike" cap="none" dirty="0">
              <a:solidFill>
                <a:schemeClr val="dk2"/>
              </a:solidFill>
              <a:latin typeface="Arial"/>
              <a:ea typeface="Arial"/>
              <a:cs typeface="Arial"/>
              <a:sym typeface="Arial"/>
            </a:endParaRPr>
          </a:p>
        </p:txBody>
      </p:sp>
      <p:pic>
        <p:nvPicPr>
          <p:cNvPr id="6" name="Picture 5"/>
          <p:cNvPicPr>
            <a:picLocks noChangeAspect="1"/>
          </p:cNvPicPr>
          <p:nvPr/>
        </p:nvPicPr>
        <p:blipFill>
          <a:blip r:embed="rId2"/>
          <a:stretch>
            <a:fillRect/>
          </a:stretch>
        </p:blipFill>
        <p:spPr>
          <a:xfrm>
            <a:off x="291966" y="1017800"/>
            <a:ext cx="8717164" cy="3726116"/>
          </a:xfrm>
          <a:prstGeom prst="rect">
            <a:avLst/>
          </a:prstGeom>
        </p:spPr>
      </p:pic>
    </p:spTree>
    <p:extLst>
      <p:ext uri="{BB962C8B-B14F-4D97-AF65-F5344CB8AC3E}">
        <p14:creationId xmlns:p14="http://schemas.microsoft.com/office/powerpoint/2010/main" val="36552409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311700" y="410000"/>
            <a:ext cx="8520599" cy="607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Roboto"/>
              <a:buNone/>
            </a:pPr>
            <a:r>
              <a:rPr lang="en-US" sz="3000" b="0" i="0" u="none" strike="noStrike" cap="none">
                <a:solidFill>
                  <a:schemeClr val="dk1"/>
                </a:solidFill>
                <a:latin typeface="Roboto"/>
                <a:ea typeface="Roboto"/>
                <a:cs typeface="Roboto"/>
                <a:sym typeface="Roboto"/>
              </a:rPr>
              <a:t>For More Information</a:t>
            </a:r>
          </a:p>
        </p:txBody>
      </p:sp>
      <p:sp>
        <p:nvSpPr>
          <p:cNvPr id="942" name="Shape 942"/>
          <p:cNvSpPr txBox="1">
            <a:spLocks noGrp="1"/>
          </p:cNvSpPr>
          <p:nvPr>
            <p:ph type="body" idx="1"/>
          </p:nvPr>
        </p:nvSpPr>
        <p:spPr>
          <a:xfrm>
            <a:off x="628650" y="1901543"/>
            <a:ext cx="3543300" cy="1527457"/>
          </a:xfrm>
          <a:prstGeom prst="rect">
            <a:avLst/>
          </a:prstGeom>
          <a:noFill/>
          <a:ln>
            <a:noFill/>
          </a:ln>
        </p:spPr>
        <p:txBody>
          <a:bodyPr wrap="square" lIns="91425" tIns="91425" rIns="91425" bIns="91425" anchor="t" anchorCtr="0">
            <a:noAutofit/>
          </a:bodyPr>
          <a:lstStyle/>
          <a:p>
            <a:pPr marL="0" marR="0" lvl="0" indent="0" algn="l" rtl="0">
              <a:lnSpc>
                <a:spcPct val="100000"/>
              </a:lnSpc>
              <a:spcAft>
                <a:spcPts val="0"/>
              </a:spcAft>
              <a:buClr>
                <a:schemeClr val="dk2"/>
              </a:buClr>
              <a:buSzPct val="25000"/>
              <a:buFont typeface="Roboto"/>
              <a:buNone/>
            </a:pPr>
            <a:r>
              <a:rPr lang="en-US" sz="1800" b="0" i="0" u="sng" strike="noStrike" cap="none" dirty="0">
                <a:solidFill>
                  <a:schemeClr val="dk2"/>
                </a:solidFill>
                <a:latin typeface="Roboto"/>
                <a:ea typeface="Roboto"/>
                <a:cs typeface="Roboto"/>
                <a:sym typeface="Roboto"/>
              </a:rPr>
              <a:t>Gerard Dache</a:t>
            </a:r>
          </a:p>
          <a:p>
            <a:pPr marL="0" marR="0" lvl="0" indent="0" algn="l" rtl="0">
              <a:lnSpc>
                <a:spcPct val="100000"/>
              </a:lnSpc>
              <a:spcAft>
                <a:spcPts val="0"/>
              </a:spcAft>
              <a:buClr>
                <a:schemeClr val="dk2"/>
              </a:buClr>
              <a:buSzPct val="25000"/>
              <a:buFont typeface="Roboto"/>
              <a:buNone/>
            </a:pPr>
            <a:r>
              <a:rPr lang="en-US" sz="1800" b="0" i="0" u="none" strike="noStrike" cap="none" dirty="0">
                <a:solidFill>
                  <a:schemeClr val="dk2"/>
                </a:solidFill>
                <a:latin typeface="Roboto"/>
                <a:ea typeface="Roboto"/>
                <a:cs typeface="Roboto"/>
                <a:sym typeface="Roboto"/>
              </a:rPr>
              <a:t>President, GBA</a:t>
            </a:r>
          </a:p>
          <a:p>
            <a:pPr marL="0" marR="0" lvl="0" indent="0" algn="l" rtl="0">
              <a:lnSpc>
                <a:spcPct val="100000"/>
              </a:lnSpc>
              <a:spcAft>
                <a:spcPts val="0"/>
              </a:spcAft>
              <a:buClr>
                <a:schemeClr val="dk2"/>
              </a:buClr>
              <a:buSzPct val="25000"/>
              <a:buFont typeface="Roboto"/>
              <a:buNone/>
            </a:pPr>
            <a:r>
              <a:rPr lang="en-US" sz="1800" b="0" i="0" u="sng" strike="noStrike" cap="none" dirty="0" smtClean="0">
                <a:solidFill>
                  <a:schemeClr val="hlink"/>
                </a:solidFill>
                <a:latin typeface="Roboto"/>
                <a:ea typeface="Roboto"/>
                <a:cs typeface="Roboto"/>
                <a:sym typeface="Roboto"/>
                <a:hlinkClick r:id="rId3"/>
              </a:rPr>
              <a:t>gerard.dache@GBAglobal.org</a:t>
            </a:r>
            <a:endParaRPr lang="en-US" sz="1800" b="0" i="0" u="sng" strike="noStrike" cap="none" dirty="0">
              <a:solidFill>
                <a:schemeClr val="hlink"/>
              </a:solidFill>
              <a:latin typeface="Roboto"/>
              <a:ea typeface="Roboto"/>
              <a:cs typeface="Roboto"/>
              <a:sym typeface="Roboto"/>
              <a:hlinkClick r:id="rId3"/>
            </a:endParaRPr>
          </a:p>
          <a:p>
            <a:pPr marL="0" marR="0" lvl="0" indent="0" algn="l" rtl="0">
              <a:lnSpc>
                <a:spcPct val="100000"/>
              </a:lnSpc>
              <a:spcAft>
                <a:spcPts val="0"/>
              </a:spcAft>
              <a:buClr>
                <a:schemeClr val="dk2"/>
              </a:buClr>
              <a:buSzPct val="25000"/>
              <a:buFont typeface="Roboto"/>
              <a:buNone/>
            </a:pPr>
            <a:r>
              <a:rPr lang="en-US" sz="1800" b="0" i="0" u="none" strike="noStrike" cap="none" dirty="0">
                <a:solidFill>
                  <a:schemeClr val="dk2"/>
                </a:solidFill>
                <a:latin typeface="Roboto"/>
                <a:ea typeface="Roboto"/>
                <a:cs typeface="Roboto"/>
                <a:sym typeface="Roboto"/>
              </a:rPr>
              <a:t>703-474-7939</a:t>
            </a:r>
          </a:p>
        </p:txBody>
      </p:sp>
      <p:sp>
        <p:nvSpPr>
          <p:cNvPr id="944" name="Shape 944"/>
          <p:cNvSpPr txBox="1">
            <a:spLocks noGrp="1"/>
          </p:cNvSpPr>
          <p:nvPr>
            <p:ph type="sldNum" idx="12"/>
          </p:nvPr>
        </p:nvSpPr>
        <p:spPr>
          <a:xfrm>
            <a:off x="8460431" y="4651189"/>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
        <p:nvSpPr>
          <p:cNvPr id="5" name="Shape 942"/>
          <p:cNvSpPr txBox="1">
            <a:spLocks/>
          </p:cNvSpPr>
          <p:nvPr/>
        </p:nvSpPr>
        <p:spPr>
          <a:xfrm>
            <a:off x="4457700" y="1815818"/>
            <a:ext cx="4277080" cy="1527457"/>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1600"/>
              </a:spcAft>
              <a:buClr>
                <a:schemeClr val="dk2"/>
              </a:buClr>
              <a:buFont typeface="Roboto"/>
              <a:buNone/>
              <a:defRPr sz="1800" b="0" i="0" u="none" strike="noStrike" cap="none">
                <a:solidFill>
                  <a:schemeClr val="dk2"/>
                </a:solidFill>
                <a:latin typeface="Roboto"/>
                <a:ea typeface="Roboto"/>
                <a:cs typeface="Roboto"/>
                <a:sym typeface="Roboto"/>
              </a:defRPr>
            </a:lvl1pPr>
            <a:lvl2pPr marL="457200" marR="0" lvl="1"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2pPr>
            <a:lvl3pPr marL="914400" marR="0" lvl="2"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3pPr>
            <a:lvl4pPr marL="1371600" marR="0" lvl="3"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4pPr>
            <a:lvl5pPr marL="1828800" marR="0" lvl="4"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5pPr>
            <a:lvl6pPr marL="2286000" marR="0" lvl="5"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6pPr>
            <a:lvl7pPr marL="2743200" marR="0" lvl="6"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7pPr>
            <a:lvl8pPr marL="3200400" marR="0" lvl="7"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8pPr>
            <a:lvl9pPr marL="3657600" marR="0" lvl="8" indent="0" algn="l" rtl="0">
              <a:lnSpc>
                <a:spcPct val="115000"/>
              </a:lnSpc>
              <a:spcBef>
                <a:spcPts val="0"/>
              </a:spcBef>
              <a:spcAft>
                <a:spcPts val="1600"/>
              </a:spcAft>
              <a:buClr>
                <a:schemeClr val="dk2"/>
              </a:buClr>
              <a:buFont typeface="Roboto"/>
              <a:buNone/>
              <a:defRPr sz="1400" b="0" i="0" u="none" strike="noStrike" cap="none">
                <a:solidFill>
                  <a:schemeClr val="dk2"/>
                </a:solidFill>
                <a:latin typeface="Roboto"/>
                <a:ea typeface="Roboto"/>
                <a:cs typeface="Roboto"/>
                <a:sym typeface="Roboto"/>
              </a:defRPr>
            </a:lvl9pPr>
          </a:lstStyle>
          <a:p>
            <a:pPr>
              <a:lnSpc>
                <a:spcPct val="100000"/>
              </a:lnSpc>
              <a:spcAft>
                <a:spcPts val="0"/>
              </a:spcAft>
              <a:buSzPct val="25000"/>
            </a:pPr>
            <a:r>
              <a:rPr lang="en-US" u="sng" dirty="0" smtClean="0"/>
              <a:t>Sandy Barsky</a:t>
            </a:r>
          </a:p>
          <a:p>
            <a:pPr>
              <a:lnSpc>
                <a:spcPct val="100000"/>
              </a:lnSpc>
              <a:spcAft>
                <a:spcPts val="0"/>
              </a:spcAft>
              <a:buSzPct val="25000"/>
            </a:pPr>
            <a:r>
              <a:rPr lang="en-US" dirty="0"/>
              <a:t>Deputy, IT Software Category </a:t>
            </a:r>
            <a:r>
              <a:rPr lang="en-US" dirty="0" smtClean="0"/>
              <a:t>Manager for </a:t>
            </a:r>
            <a:r>
              <a:rPr lang="en-US" dirty="0"/>
              <a:t>Emerging Technology</a:t>
            </a:r>
          </a:p>
          <a:p>
            <a:pPr>
              <a:lnSpc>
                <a:spcPct val="100000"/>
              </a:lnSpc>
              <a:spcAft>
                <a:spcPts val="0"/>
              </a:spcAft>
              <a:buSzPct val="25000"/>
            </a:pPr>
            <a:r>
              <a:rPr lang="en-US" dirty="0" smtClean="0"/>
              <a:t>General Services Administration</a:t>
            </a:r>
          </a:p>
          <a:p>
            <a:pPr>
              <a:lnSpc>
                <a:spcPct val="100000"/>
              </a:lnSpc>
              <a:spcAft>
                <a:spcPts val="0"/>
              </a:spcAft>
              <a:buSzPct val="25000"/>
            </a:pPr>
            <a:r>
              <a:rPr lang="en-US" dirty="0" smtClean="0">
                <a:hlinkClick r:id="rId4"/>
              </a:rPr>
              <a:t>sandy.barsky@gsa.gov</a:t>
            </a:r>
            <a:endParaRPr lang="en-US" dirty="0" smtClean="0"/>
          </a:p>
          <a:p>
            <a:pPr>
              <a:lnSpc>
                <a:spcPct val="100000"/>
              </a:lnSpc>
              <a:spcAft>
                <a:spcPts val="0"/>
              </a:spcAft>
              <a:buSzPct val="25000"/>
            </a:pPr>
            <a:r>
              <a:rPr lang="en-US" dirty="0" smtClean="0"/>
              <a:t>202-438-4555</a:t>
            </a:r>
          </a:p>
          <a:p>
            <a:pPr>
              <a:lnSpc>
                <a:spcPct val="100000"/>
              </a:lnSpc>
              <a:spcAft>
                <a:spcPts val="0"/>
              </a:spcAft>
              <a:buSzPct val="25000"/>
            </a:pPr>
            <a:endParaRPr lang="en-US" dirty="0" smtClean="0"/>
          </a:p>
          <a:p>
            <a:pPr>
              <a:lnSpc>
                <a:spcPct val="100000"/>
              </a:lnSpc>
              <a:spcAft>
                <a:spcPts val="0"/>
              </a:spcAft>
              <a:buSzPct val="25000"/>
            </a:pPr>
            <a:endParaRPr lang="en-US" dirty="0" smtClean="0"/>
          </a:p>
        </p:txBody>
      </p:sp>
    </p:spTree>
    <p:extLst>
      <p:ext uri="{BB962C8B-B14F-4D97-AF65-F5344CB8AC3E}">
        <p14:creationId xmlns:p14="http://schemas.microsoft.com/office/powerpoint/2010/main" val="8366302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11700" y="307209"/>
            <a:ext cx="6299999" cy="607800"/>
          </a:xfrm>
        </p:spPr>
        <p:txBody>
          <a:bodyPr/>
          <a:lstStyle/>
          <a:p>
            <a:r>
              <a:rPr lang="en-US" dirty="0" smtClean="0"/>
              <a:t>Enforcement </a:t>
            </a:r>
            <a:r>
              <a:rPr lang="mr-IN" dirty="0" smtClean="0"/>
              <a:t>–</a:t>
            </a:r>
            <a:r>
              <a:rPr lang="en-US" dirty="0" smtClean="0"/>
              <a:t> State Legislation</a:t>
            </a:r>
            <a:endParaRPr lang="en-US"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3</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451350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11700" y="307209"/>
            <a:ext cx="6299999" cy="607800"/>
          </a:xfrm>
        </p:spPr>
        <p:txBody>
          <a:bodyPr/>
          <a:lstStyle/>
          <a:p>
            <a:r>
              <a:rPr lang="en-US" sz="2800" dirty="0" smtClean="0"/>
              <a:t>Enforcement </a:t>
            </a:r>
            <a:r>
              <a:rPr lang="mr-IN" sz="2800" dirty="0" smtClean="0"/>
              <a:t>–</a:t>
            </a:r>
            <a:r>
              <a:rPr lang="en-US" sz="2800" dirty="0" smtClean="0"/>
              <a:t> Proposed Legislation</a:t>
            </a:r>
            <a:endParaRPr lang="en-US" sz="2800"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4</a:t>
            </a:fld>
            <a:endParaRPr lang="en"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798560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11700" y="307209"/>
            <a:ext cx="6299999" cy="607800"/>
          </a:xfrm>
        </p:spPr>
        <p:txBody>
          <a:bodyPr/>
          <a:lstStyle/>
          <a:p>
            <a:r>
              <a:rPr lang="en-US" dirty="0" smtClean="0"/>
              <a:t>SEC Enforcement </a:t>
            </a:r>
            <a:endParaRPr lang="en-US"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5</a:t>
            </a:fld>
            <a:endParaRPr lang="en" sz="1400" b="0" i="0" u="none" strike="noStrike" cap="none" dirty="0">
              <a:solidFill>
                <a:srgbClr val="000000"/>
              </a:solidFill>
              <a:latin typeface="Arial"/>
              <a:ea typeface="Arial"/>
              <a:cs typeface="Arial"/>
              <a:sym typeface="Arial"/>
            </a:endParaRPr>
          </a:p>
        </p:txBody>
      </p:sp>
      <p:sp>
        <p:nvSpPr>
          <p:cNvPr id="3" name="TextBox 2"/>
          <p:cNvSpPr txBox="1"/>
          <p:nvPr/>
        </p:nvSpPr>
        <p:spPr>
          <a:xfrm>
            <a:off x="451143" y="1420626"/>
            <a:ext cx="7986902" cy="3631763"/>
          </a:xfrm>
          <a:prstGeom prst="rect">
            <a:avLst/>
          </a:prstGeom>
          <a:noFill/>
        </p:spPr>
        <p:txBody>
          <a:bodyPr wrap="square" rtlCol="0">
            <a:spAutoFit/>
          </a:bodyPr>
          <a:lstStyle/>
          <a:p>
            <a:r>
              <a:rPr lang="en-US" sz="2400" dirty="0">
                <a:latin typeface="+mn-lt"/>
              </a:rPr>
              <a:t>The most common laws the SEC uses for enforcement over the securities industry include.</a:t>
            </a:r>
          </a:p>
          <a:p>
            <a:pPr marL="285750" lvl="0" indent="-285750">
              <a:buFont typeface="Arial"/>
              <a:buChar char="•"/>
            </a:pPr>
            <a:r>
              <a:rPr lang="en-US" sz="2400" dirty="0">
                <a:latin typeface="+mn-lt"/>
              </a:rPr>
              <a:t>Securities Act of 1933</a:t>
            </a:r>
          </a:p>
          <a:p>
            <a:pPr marL="285750" lvl="0" indent="-285750">
              <a:buFont typeface="Arial"/>
              <a:buChar char="•"/>
            </a:pPr>
            <a:r>
              <a:rPr lang="en-US" sz="2400" dirty="0">
                <a:latin typeface="+mn-lt"/>
              </a:rPr>
              <a:t>Securities Exchange Act of </a:t>
            </a:r>
            <a:r>
              <a:rPr lang="en-US" sz="2400" dirty="0" smtClean="0">
                <a:latin typeface="+mn-lt"/>
              </a:rPr>
              <a:t>1934</a:t>
            </a:r>
          </a:p>
          <a:p>
            <a:pPr marL="285750" lvl="0" indent="-285750">
              <a:buFont typeface="Arial"/>
              <a:buChar char="•"/>
            </a:pPr>
            <a:endParaRPr lang="en-US" sz="2400" dirty="0">
              <a:latin typeface="+mn-lt"/>
            </a:endParaRPr>
          </a:p>
          <a:p>
            <a:endParaRPr lang="en-US" dirty="0" smtClean="0"/>
          </a:p>
          <a:p>
            <a:r>
              <a:rPr lang="en-US" sz="2400" dirty="0" smtClean="0"/>
              <a:t>The SEC is enforcing ICOS and the </a:t>
            </a:r>
            <a:r>
              <a:rPr lang="en-US" sz="2400" dirty="0" err="1"/>
              <a:t>Howey</a:t>
            </a:r>
            <a:r>
              <a:rPr lang="en-US" sz="2400" dirty="0"/>
              <a:t> Test is one of the tools that SEC uses to determine if a transaction is an investment. </a:t>
            </a:r>
            <a:endParaRPr lang="en-US" sz="2400" dirty="0" smtClean="0"/>
          </a:p>
          <a:p>
            <a:endParaRPr lang="en-US" sz="2400" dirty="0"/>
          </a:p>
        </p:txBody>
      </p:sp>
    </p:spTree>
    <p:extLst>
      <p:ext uri="{BB962C8B-B14F-4D97-AF65-F5344CB8AC3E}">
        <p14:creationId xmlns:p14="http://schemas.microsoft.com/office/powerpoint/2010/main" val="15853989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11700" y="307209"/>
            <a:ext cx="6299999" cy="607800"/>
          </a:xfrm>
        </p:spPr>
        <p:txBody>
          <a:bodyPr/>
          <a:lstStyle/>
          <a:p>
            <a:r>
              <a:rPr lang="en-US" dirty="0" smtClean="0"/>
              <a:t>IRS Enforcement </a:t>
            </a:r>
            <a:endParaRPr lang="en-US"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6</a:t>
            </a:fld>
            <a:endParaRPr lang="en" sz="1400" b="0" i="0" u="none" strike="noStrike" cap="none" dirty="0">
              <a:solidFill>
                <a:srgbClr val="000000"/>
              </a:solidFill>
              <a:latin typeface="Arial"/>
              <a:ea typeface="Arial"/>
              <a:cs typeface="Arial"/>
              <a:sym typeface="Arial"/>
            </a:endParaRPr>
          </a:p>
        </p:txBody>
      </p:sp>
      <p:sp>
        <p:nvSpPr>
          <p:cNvPr id="3" name="TextBox 2"/>
          <p:cNvSpPr txBox="1"/>
          <p:nvPr/>
        </p:nvSpPr>
        <p:spPr>
          <a:xfrm>
            <a:off x="401016" y="1353773"/>
            <a:ext cx="8404627" cy="2862322"/>
          </a:xfrm>
          <a:prstGeom prst="rect">
            <a:avLst/>
          </a:prstGeom>
          <a:noFill/>
        </p:spPr>
        <p:txBody>
          <a:bodyPr wrap="square" rtlCol="0">
            <a:spAutoFit/>
          </a:bodyPr>
          <a:lstStyle/>
          <a:p>
            <a:r>
              <a:rPr lang="en-US" sz="2000" dirty="0"/>
              <a:t>The IRS views cryptocurrencies, which the IRS calls “virtual currencies” as “property” and ruled on the taxation of cryptocurrencies in stating: “The sale or other exchange of virtual currencies, or the use of virtual currencies to pay for goods or services, or holding virtual currencies as an investment, generally has tax consequences that could result in tax liability.” </a:t>
            </a:r>
            <a:endParaRPr lang="en-US" sz="2000" dirty="0" smtClean="0"/>
          </a:p>
          <a:p>
            <a:endParaRPr lang="en-US" sz="2000" dirty="0"/>
          </a:p>
          <a:p>
            <a:r>
              <a:rPr lang="en-US" sz="2000" dirty="0"/>
              <a:t>IRS Notice 2014-21 is one of the most important IRS documents related </a:t>
            </a:r>
            <a:r>
              <a:rPr lang="en-US" sz="2000" dirty="0" smtClean="0"/>
              <a:t>to cryptocurrencies </a:t>
            </a:r>
            <a:endParaRPr lang="en-US" sz="2000" dirty="0"/>
          </a:p>
        </p:txBody>
      </p:sp>
    </p:spTree>
    <p:extLst>
      <p:ext uri="{BB962C8B-B14F-4D97-AF65-F5344CB8AC3E}">
        <p14:creationId xmlns:p14="http://schemas.microsoft.com/office/powerpoint/2010/main" val="19897053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311700" y="307209"/>
            <a:ext cx="6299999" cy="607800"/>
          </a:xfrm>
        </p:spPr>
        <p:txBody>
          <a:bodyPr/>
          <a:lstStyle/>
          <a:p>
            <a:r>
              <a:rPr lang="en-US" dirty="0" smtClean="0"/>
              <a:t>Specific Regulatory Considerations</a:t>
            </a:r>
            <a:endParaRPr lang="en-US"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7</a:t>
            </a:fld>
            <a:endParaRPr lang="en" sz="1400" b="0" i="0" u="none" strike="noStrike" cap="none" dirty="0">
              <a:solidFill>
                <a:srgbClr val="000000"/>
              </a:solidFill>
              <a:latin typeface="Arial"/>
              <a:ea typeface="Arial"/>
              <a:cs typeface="Arial"/>
              <a:sym typeface="Arial"/>
            </a:endParaRPr>
          </a:p>
        </p:txBody>
      </p:sp>
      <p:sp>
        <p:nvSpPr>
          <p:cNvPr id="3" name="TextBox 2"/>
          <p:cNvSpPr txBox="1"/>
          <p:nvPr/>
        </p:nvSpPr>
        <p:spPr>
          <a:xfrm>
            <a:off x="619125" y="1270000"/>
            <a:ext cx="6746875" cy="3262432"/>
          </a:xfrm>
          <a:prstGeom prst="rect">
            <a:avLst/>
          </a:prstGeom>
          <a:noFill/>
        </p:spPr>
        <p:txBody>
          <a:bodyPr wrap="square" rtlCol="0">
            <a:spAutoFit/>
          </a:bodyPr>
          <a:lstStyle/>
          <a:p>
            <a:pPr marL="342900" lvl="0" indent="-342900">
              <a:buFont typeface="Arial"/>
              <a:buChar char="•"/>
            </a:pPr>
            <a:r>
              <a:rPr lang="en-US" sz="2400" dirty="0"/>
              <a:t>Anti-money laundering (AML)</a:t>
            </a:r>
          </a:p>
          <a:p>
            <a:pPr marL="342900" lvl="0" indent="-342900">
              <a:buFont typeface="Arial"/>
              <a:buChar char="•"/>
            </a:pPr>
            <a:r>
              <a:rPr lang="en-US" sz="2400" dirty="0" smtClean="0"/>
              <a:t>Consumer </a:t>
            </a:r>
            <a:r>
              <a:rPr lang="en-US" sz="2400" dirty="0"/>
              <a:t>and Investor Protection</a:t>
            </a:r>
          </a:p>
          <a:p>
            <a:pPr marL="342900" lvl="0" indent="-342900">
              <a:buFont typeface="Arial"/>
              <a:buChar char="•"/>
            </a:pPr>
            <a:r>
              <a:rPr lang="en-US" sz="2400" dirty="0"/>
              <a:t>Banking and Financial</a:t>
            </a:r>
          </a:p>
          <a:p>
            <a:pPr marL="342900" lvl="0" indent="-342900">
              <a:buFont typeface="Arial"/>
              <a:buChar char="•"/>
            </a:pPr>
            <a:r>
              <a:rPr lang="en-US" sz="2400" dirty="0"/>
              <a:t>Taxation/Tax Collection</a:t>
            </a:r>
          </a:p>
          <a:p>
            <a:pPr marL="342900" lvl="0" indent="-342900">
              <a:buFont typeface="Arial"/>
              <a:buChar char="•"/>
            </a:pPr>
            <a:r>
              <a:rPr lang="en-US" sz="2400" dirty="0"/>
              <a:t>Privacy Issues</a:t>
            </a:r>
          </a:p>
          <a:p>
            <a:pPr marL="342900" lvl="0" indent="-342900">
              <a:buFont typeface="Arial"/>
              <a:buChar char="•"/>
            </a:pPr>
            <a:r>
              <a:rPr lang="en-US" sz="2400" dirty="0" smtClean="0"/>
              <a:t>Digital Identity</a:t>
            </a:r>
          </a:p>
          <a:p>
            <a:pPr marL="342900" indent="-342900">
              <a:buFont typeface="Arial"/>
              <a:buChar char="•"/>
            </a:pPr>
            <a:r>
              <a:rPr lang="en-US" sz="2400" dirty="0"/>
              <a:t>National </a:t>
            </a:r>
            <a:r>
              <a:rPr lang="en-US" sz="2400" dirty="0" smtClean="0"/>
              <a:t>Security </a:t>
            </a:r>
            <a:r>
              <a:rPr lang="mr-IN" sz="2400" dirty="0" smtClean="0"/>
              <a:t>–</a:t>
            </a:r>
            <a:r>
              <a:rPr lang="en-US" sz="2400" dirty="0" smtClean="0"/>
              <a:t> In the future state</a:t>
            </a:r>
            <a:endParaRPr lang="en-US" sz="2400" dirty="0"/>
          </a:p>
          <a:p>
            <a:pPr lvl="0"/>
            <a:endParaRPr lang="en-US" sz="2400" dirty="0"/>
          </a:p>
          <a:p>
            <a:endParaRPr lang="en-US" dirty="0"/>
          </a:p>
        </p:txBody>
      </p:sp>
    </p:spTree>
    <p:extLst>
      <p:ext uri="{BB962C8B-B14F-4D97-AF65-F5344CB8AC3E}">
        <p14:creationId xmlns:p14="http://schemas.microsoft.com/office/powerpoint/2010/main" val="4368444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4294967295"/>
          </p:nvPr>
        </p:nvSpPr>
        <p:spPr>
          <a:xfrm>
            <a:off x="8459788" y="4651375"/>
            <a:ext cx="549275" cy="393700"/>
          </a:xfrm>
          <a:prstGeom prst="rect">
            <a:avLst/>
          </a:prstGeom>
          <a:noFill/>
        </p:spPr>
        <p:txBody>
          <a:bodyP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fld id="{7DBCDAC3-A4AE-F94D-9EC1-F7DCDC57ECD0}" type="slidenum">
              <a:rPr lang="en-US"/>
              <a:pPr eaLnBrk="1" hangingPunct="1"/>
              <a:t>8</a:t>
            </a:fld>
            <a:endParaRPr lang="en-US"/>
          </a:p>
        </p:txBody>
      </p:sp>
      <p:sp>
        <p:nvSpPr>
          <p:cNvPr id="36866" name="Shape 441"/>
          <p:cNvSpPr txBox="1">
            <a:spLocks/>
          </p:cNvSpPr>
          <p:nvPr/>
        </p:nvSpPr>
        <p:spPr bwMode="auto">
          <a:xfrm>
            <a:off x="311150" y="1230313"/>
            <a:ext cx="85217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FFFFFF"/>
              </a:buClr>
              <a:buFont typeface="Roboto" charset="0"/>
              <a:buNone/>
            </a:pPr>
            <a:r>
              <a:rPr lang="en-US" sz="3600" dirty="0" smtClean="0">
                <a:solidFill>
                  <a:srgbClr val="24457C"/>
                </a:solidFill>
                <a:latin typeface="Calibri" charset="0"/>
                <a:cs typeface="Calibri" charset="0"/>
                <a:sym typeface="Roboto" charset="0"/>
              </a:rPr>
              <a:t>Blockchain Use Cases and Benefits</a:t>
            </a:r>
            <a:endParaRPr lang="en-US" sz="3600" dirty="0">
              <a:solidFill>
                <a:srgbClr val="FFFFFF"/>
              </a:solidFill>
              <a:latin typeface="Roboto" charset="0"/>
              <a:cs typeface="Roboto" charset="0"/>
              <a:sym typeface="Roboto" charset="0"/>
            </a:endParaRPr>
          </a:p>
        </p:txBody>
      </p:sp>
      <p:sp>
        <p:nvSpPr>
          <p:cNvPr id="6" name="Shape 442">
            <a:extLst>
              <a:ext uri="{FF2B5EF4-FFF2-40B4-BE49-F238E27FC236}"/>
            </a:extLst>
          </p:cNvPr>
          <p:cNvSpPr txBox="1">
            <a:spLocks/>
          </p:cNvSpPr>
          <p:nvPr/>
        </p:nvSpPr>
        <p:spPr>
          <a:xfrm>
            <a:off x="4891088" y="1955800"/>
            <a:ext cx="3910012" cy="1577975"/>
          </a:xfrm>
          <a:prstGeom prst="rect">
            <a:avLst/>
          </a:prstGeom>
          <a:noFill/>
          <a:ln>
            <a:noFill/>
          </a:ln>
        </p:spPr>
        <p:txBody>
          <a:bodyPr lIns="91425" tIns="91425" rIns="91425" bIns="91425"/>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2pPr>
            <a:lvl3pPr marL="914400" marR="0" lvl="2"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3pPr>
            <a:lvl4pPr marL="1371600" marR="0" lvl="3"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4pPr>
            <a:lvl5pPr marL="1828800" marR="0" lvl="4"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5pPr>
            <a:lvl6pPr marL="2286000" marR="0" lvl="5"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6pPr>
            <a:lvl7pPr marL="2743200" marR="0" lvl="6"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7pPr>
            <a:lvl8pPr marL="3200400" marR="0" lvl="7"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8pPr>
            <a:lvl9pPr marL="3657600" marR="0" lvl="8" indent="0" algn="l" rtl="0">
              <a:lnSpc>
                <a:spcPct val="100000"/>
              </a:lnSpc>
              <a:spcBef>
                <a:spcPts val="0"/>
              </a:spcBef>
              <a:spcAft>
                <a:spcPts val="0"/>
              </a:spcAft>
              <a:buClr>
                <a:schemeClr val="lt1"/>
              </a:buClr>
              <a:buFont typeface="Roboto"/>
              <a:buNone/>
              <a:defRPr sz="2100" b="0" i="0" u="none" strike="noStrike" cap="none">
                <a:solidFill>
                  <a:schemeClr val="lt1"/>
                </a:solidFill>
                <a:latin typeface="Roboto"/>
                <a:ea typeface="Roboto"/>
                <a:cs typeface="Roboto"/>
                <a:sym typeface="Roboto"/>
              </a:defRPr>
            </a:lvl9pPr>
          </a:lstStyle>
          <a:p>
            <a:pPr marL="457200" indent="-228600" fontAlgn="auto">
              <a:buFont typeface="Roboto"/>
              <a:buChar char="●"/>
              <a:defRPr/>
            </a:pPr>
            <a:r>
              <a:rPr lang="en-US" kern="0" dirty="0">
                <a:solidFill>
                  <a:srgbClr val="24457C"/>
                </a:solidFill>
                <a:latin typeface="Calibri" charset="0"/>
                <a:ea typeface="Calibri" charset="0"/>
                <a:cs typeface="Calibri" charset="0"/>
              </a:rPr>
              <a:t>A deeper dive into how the Blockchain actually works</a:t>
            </a:r>
          </a:p>
          <a:p>
            <a:pPr marL="457200" indent="-228600" fontAlgn="auto">
              <a:buFont typeface="Roboto"/>
              <a:buChar char="●"/>
              <a:defRPr/>
            </a:pPr>
            <a:r>
              <a:rPr lang="en-US" kern="0" dirty="0">
                <a:solidFill>
                  <a:srgbClr val="24457C"/>
                </a:solidFill>
                <a:latin typeface="Calibri" charset="0"/>
                <a:ea typeface="Calibri" charset="0"/>
                <a:cs typeface="Calibri" charset="0"/>
              </a:rPr>
              <a:t>A bit technical</a:t>
            </a:r>
          </a:p>
          <a:p>
            <a:pPr marL="457200" indent="-228600" fontAlgn="auto">
              <a:buFont typeface="Roboto"/>
              <a:buChar char="●"/>
              <a:defRPr/>
            </a:pPr>
            <a:r>
              <a:rPr lang="en-US" kern="0" dirty="0">
                <a:solidFill>
                  <a:srgbClr val="24457C"/>
                </a:solidFill>
                <a:latin typeface="Calibri" charset="0"/>
                <a:ea typeface="Calibri" charset="0"/>
                <a:cs typeface="Calibri" charset="0"/>
              </a:rPr>
              <a:t>The “Nuts and Bolts”</a:t>
            </a:r>
          </a:p>
          <a:p>
            <a:pPr fontAlgn="auto">
              <a:defRPr/>
            </a:pPr>
            <a:endParaRPr lang="en-US" kern="0" dirty="0">
              <a:solidFill>
                <a:schemeClr val="bg1"/>
              </a:solidFill>
            </a:endParaRPr>
          </a:p>
        </p:txBody>
      </p:sp>
      <p:sp>
        <p:nvSpPr>
          <p:cNvPr id="36868" name="Shape 443"/>
          <p:cNvSpPr txBox="1">
            <a:spLocks/>
          </p:cNvSpPr>
          <p:nvPr/>
        </p:nvSpPr>
        <p:spPr bwMode="auto">
          <a:xfrm>
            <a:off x="8459788" y="4651375"/>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000000"/>
              </a:buClr>
              <a:buSzPct val="25000"/>
              <a:buFont typeface="Arial" charset="0"/>
              <a:buNone/>
            </a:pPr>
            <a:fld id="{D34D9915-818B-6445-A517-E9D640048DD6}" type="slidenum">
              <a:rPr lang="en-US"/>
              <a:pPr eaLnBrk="1" hangingPunct="1">
                <a:buClr>
                  <a:srgbClr val="000000"/>
                </a:buClr>
                <a:buSzPct val="25000"/>
                <a:buFont typeface="Arial" charset="0"/>
                <a:buNone/>
              </a:pPr>
              <a:t>8</a:t>
            </a:fld>
            <a:endParaRPr lang="en-US"/>
          </a:p>
        </p:txBody>
      </p:sp>
      <p:pic>
        <p:nvPicPr>
          <p:cNvPr id="36869" name="Shape 444">
            <a:hlinkClick r:id="rId2"/>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2032000"/>
            <a:ext cx="40909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0407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2A74E-DED3-4E92-954B-CD32C875557C}"/>
              </a:ext>
            </a:extLst>
          </p:cNvPr>
          <p:cNvSpPr>
            <a:spLocks noGrp="1"/>
          </p:cNvSpPr>
          <p:nvPr>
            <p:ph type="title"/>
          </p:nvPr>
        </p:nvSpPr>
        <p:spPr>
          <a:xfrm>
            <a:off x="444500" y="307209"/>
            <a:ext cx="6492875" cy="607800"/>
          </a:xfrm>
        </p:spPr>
        <p:txBody>
          <a:bodyPr/>
          <a:lstStyle/>
          <a:p>
            <a:r>
              <a:rPr lang="en-US" sz="2800" dirty="0" smtClean="0"/>
              <a:t>General Use Cases Benefits and Risks</a:t>
            </a:r>
            <a:endParaRPr lang="en-US" sz="2800" dirty="0"/>
          </a:p>
        </p:txBody>
      </p:sp>
      <p:sp>
        <p:nvSpPr>
          <p:cNvPr id="4" name="Slide Number Placeholder 3">
            <a:extLst>
              <a:ext uri="{FF2B5EF4-FFF2-40B4-BE49-F238E27FC236}">
                <a16:creationId xmlns="" xmlns:a16="http://schemas.microsoft.com/office/drawing/2014/main" id="{2E0E5747-15EE-4931-A08E-2FFB7A67097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t>9</a:t>
            </a:fld>
            <a:endParaRPr lang="en" sz="1400" b="0" i="0" u="none" strike="noStrike" cap="none" dirty="0">
              <a:solidFill>
                <a:srgbClr val="000000"/>
              </a:solidFill>
              <a:latin typeface="Arial"/>
              <a:ea typeface="Arial"/>
              <a:cs typeface="Arial"/>
              <a:sym typeface="Arial"/>
            </a:endParaRPr>
          </a:p>
        </p:txBody>
      </p:sp>
      <p:sp>
        <p:nvSpPr>
          <p:cNvPr id="3" name="TextBox 2"/>
          <p:cNvSpPr txBox="1"/>
          <p:nvPr/>
        </p:nvSpPr>
        <p:spPr>
          <a:xfrm>
            <a:off x="571500" y="1381125"/>
            <a:ext cx="7715250" cy="1569660"/>
          </a:xfrm>
          <a:prstGeom prst="rect">
            <a:avLst/>
          </a:prstGeom>
          <a:noFill/>
        </p:spPr>
        <p:txBody>
          <a:bodyPr wrap="square" rtlCol="0">
            <a:spAutoFit/>
          </a:bodyPr>
          <a:lstStyle/>
          <a:p>
            <a:r>
              <a:rPr lang="en-US" sz="2400" dirty="0"/>
              <a:t>There are three primarily uses for </a:t>
            </a:r>
            <a:r>
              <a:rPr lang="en-US" sz="2400" dirty="0" err="1"/>
              <a:t>blockchains</a:t>
            </a:r>
            <a:r>
              <a:rPr lang="en-US" sz="2400" dirty="0"/>
              <a:t>. </a:t>
            </a:r>
            <a:endParaRPr lang="en-US" sz="2400" dirty="0" smtClean="0"/>
          </a:p>
          <a:p>
            <a:pPr marL="342900" indent="-342900">
              <a:buFont typeface="Arial"/>
              <a:buChar char="•"/>
            </a:pPr>
            <a:r>
              <a:rPr lang="en-US" sz="2400" dirty="0" smtClean="0"/>
              <a:t>Cryptocurrencies,</a:t>
            </a:r>
          </a:p>
          <a:p>
            <a:pPr marL="342900" indent="-342900">
              <a:buFont typeface="Arial"/>
              <a:buChar char="•"/>
            </a:pPr>
            <a:r>
              <a:rPr lang="en-US" sz="2400" dirty="0" smtClean="0"/>
              <a:t>Utility </a:t>
            </a:r>
            <a:r>
              <a:rPr lang="en-US" sz="2400" dirty="0"/>
              <a:t>Tokens and </a:t>
            </a:r>
            <a:endParaRPr lang="en-US" sz="2400" dirty="0" smtClean="0"/>
          </a:p>
          <a:p>
            <a:pPr marL="342900" indent="-342900">
              <a:buFont typeface="Arial"/>
              <a:buChar char="•"/>
            </a:pPr>
            <a:r>
              <a:rPr lang="en-US" sz="2400" dirty="0" smtClean="0"/>
              <a:t>Process </a:t>
            </a:r>
            <a:r>
              <a:rPr lang="en-US" sz="2400" dirty="0"/>
              <a:t>Automation.  </a:t>
            </a:r>
            <a:endParaRPr lang="en-US" dirty="0"/>
          </a:p>
        </p:txBody>
      </p:sp>
    </p:spTree>
    <p:extLst>
      <p:ext uri="{BB962C8B-B14F-4D97-AF65-F5344CB8AC3E}">
        <p14:creationId xmlns:p14="http://schemas.microsoft.com/office/powerpoint/2010/main" val="4917957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18995</TotalTime>
  <Words>960</Words>
  <Application>Microsoft Macintosh PowerPoint</Application>
  <PresentationFormat>On-screen Show (16:9)</PresentationFormat>
  <Paragraphs>154</Paragraphs>
  <Slides>27</Slides>
  <Notes>17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geometric</vt:lpstr>
      <vt:lpstr>PowerPoint Presentation</vt:lpstr>
      <vt:lpstr>Areas of Enforcement</vt:lpstr>
      <vt:lpstr>Enforcement – State Legislation</vt:lpstr>
      <vt:lpstr>Enforcement – Proposed Legislation</vt:lpstr>
      <vt:lpstr>SEC Enforcement </vt:lpstr>
      <vt:lpstr>IRS Enforcement </vt:lpstr>
      <vt:lpstr>Specific Regulatory Considerations</vt:lpstr>
      <vt:lpstr>PowerPoint Presentation</vt:lpstr>
      <vt:lpstr>General Use Cases Benefits and Risks</vt:lpstr>
      <vt:lpstr>General Use Cases Benefits and Risks</vt:lpstr>
      <vt:lpstr>Digital Assets </vt:lpstr>
      <vt:lpstr>To Blockchain or Not To Blockchain? </vt:lpstr>
      <vt:lpstr>Data Storage</vt:lpstr>
      <vt:lpstr>Data Storage</vt:lpstr>
      <vt:lpstr>Data Storage </vt:lpstr>
      <vt:lpstr>So What?</vt:lpstr>
      <vt:lpstr>What Do I Need?</vt:lpstr>
      <vt:lpstr>PowerPoint Presentation</vt:lpstr>
      <vt:lpstr>Government Impacts</vt:lpstr>
      <vt:lpstr>US States</vt:lpstr>
      <vt:lpstr>Review </vt:lpstr>
      <vt:lpstr>Review of Objectives </vt:lpstr>
      <vt:lpstr>How Do I Learn More? </vt:lpstr>
      <vt:lpstr>GBA Has Free Resources For Members</vt:lpstr>
      <vt:lpstr>GBA Working Groups</vt:lpstr>
      <vt:lpstr>GBA Global Chapters</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Blockchain Technology</dc:title>
  <dc:creator>Kathy Dache</dc:creator>
  <cp:lastModifiedBy>E</cp:lastModifiedBy>
  <cp:revision>371</cp:revision>
  <cp:lastPrinted>2018-03-23T21:13:10Z</cp:lastPrinted>
  <dcterms:modified xsi:type="dcterms:W3CDTF">2019-03-15T14:51:14Z</dcterms:modified>
</cp:coreProperties>
</file>