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77875" indent="-333375" algn="ctr">
              <a:spcBef>
                <a:spcPts val="0"/>
              </a:spcBef>
              <a:defRPr i="1" sz="2400"/>
            </a:lvl2pPr>
            <a:lvl3pPr marL="1222375" indent="-333375" algn="ctr">
              <a:spcBef>
                <a:spcPts val="0"/>
              </a:spcBef>
              <a:defRPr i="1" sz="2400"/>
            </a:lvl3pPr>
            <a:lvl4pPr marL="1666875" indent="-333375" algn="ctr">
              <a:spcBef>
                <a:spcPts val="0"/>
              </a:spcBef>
              <a:defRPr i="1" sz="2400"/>
            </a:lvl4pPr>
            <a:lvl5pPr marL="2111375" indent="-333375" algn="ctr">
              <a:spcBef>
                <a:spcPts val="0"/>
              </a:spcBef>
              <a:defRPr i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13"/>
          </p:nvPr>
        </p:nvSpPr>
        <p:spPr>
          <a:xfrm>
            <a:off x="1270000" y="4267112"/>
            <a:ext cx="10464800" cy="60978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iso.org/standard/73771.html" TargetMode="External"/><Relationship Id="rId4" Type="http://schemas.openxmlformats.org/officeDocument/2006/relationships/hyperlink" Target="https://blockchain.ieee.org/standards" TargetMode="External"/><Relationship Id="rId5" Type="http://schemas.openxmlformats.org/officeDocument/2006/relationships/hyperlink" Target="https://ec.europa.eu/info/eu-regional-and-urban-development/topics/cities-and-urban-development/city-initiatives/smart-cities_en#smart-cities-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iso.org/standard/73771.html" TargetMode="External"/><Relationship Id="rId4" Type="http://schemas.openxmlformats.org/officeDocument/2006/relationships/hyperlink" Target="https://ec.europa.eu/info/eu-regional-and-urban-development/topics/cities-and-urban-development/city-initiatives/smart-cities_en#smart-cities-" TargetMode="External"/><Relationship Id="rId5" Type="http://schemas.openxmlformats.org/officeDocument/2006/relationships/hyperlink" Target="https://blockchain.ieee.org/standards" TargetMode="External"/><Relationship Id="rId6" Type="http://schemas.openxmlformats.org/officeDocument/2006/relationships/hyperlink" Target="https://www.oecd.org/cfe/cities/smart-cities.htm" TargetMode="Externa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iso.org/standard/73771.html" TargetMode="External"/><Relationship Id="rId4" Type="http://schemas.openxmlformats.org/officeDocument/2006/relationships/hyperlink" Target="https://ec.europa.eu/info/eu-regional-and-urban-development/topics/cities-and-urban-development/city-initiatives/smart-cities_en#smart-cities-" TargetMode="External"/><Relationship Id="rId5" Type="http://schemas.openxmlformats.org/officeDocument/2006/relationships/hyperlink" Target="https://blockchain.ieee.org/standards" TargetMode="External"/><Relationship Id="rId6" Type="http://schemas.openxmlformats.org/officeDocument/2006/relationships/hyperlink" Target="https://www.oecd.org/cfe/cities/smart-cities.htm" TargetMode="Externa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iso.org/standard/73771.html" TargetMode="External"/><Relationship Id="rId4" Type="http://schemas.openxmlformats.org/officeDocument/2006/relationships/hyperlink" Target="https://ec.europa.eu/info/eu-regional-and-urban-development/topics/cities-and-urban-development/city-initiatives/smart-cities_en#smart-cities-" TargetMode="External"/><Relationship Id="rId5" Type="http://schemas.openxmlformats.org/officeDocument/2006/relationships/hyperlink" Target="https://blockchain.ieee.org/standards" TargetMode="External"/><Relationship Id="rId6" Type="http://schemas.openxmlformats.org/officeDocument/2006/relationships/hyperlink" Target="https://www.oecd.org/cfe/cities/smart-cities.htm" TargetMode="Externa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iso.org/standard/73771.html" TargetMode="External"/><Relationship Id="rId4" Type="http://schemas.openxmlformats.org/officeDocument/2006/relationships/hyperlink" Target="https://ec.europa.eu/info/eu-regional-and-urban-development/topics/cities-and-urban-development/city-initiatives/smart-cities_en#smart-cities-" TargetMode="External"/><Relationship Id="rId5" Type="http://schemas.openxmlformats.org/officeDocument/2006/relationships/hyperlink" Target="https://blockchain.ieee.org/standards" TargetMode="External"/><Relationship Id="rId6" Type="http://schemas.openxmlformats.org/officeDocument/2006/relationships/hyperlink" Target="https://www.oecd.org/cfe/cities/smart-cities.htm" TargetMode="Externa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iso.org/standard/73771.html" TargetMode="External"/><Relationship Id="rId4" Type="http://schemas.openxmlformats.org/officeDocument/2006/relationships/hyperlink" Target="https://ec.europa.eu/info/eu-regional-and-urban-development/topics/cities-and-urban-development/city-initiatives/smart-cities_en#smart-cities-" TargetMode="External"/><Relationship Id="rId5" Type="http://schemas.openxmlformats.org/officeDocument/2006/relationships/hyperlink" Target="https://blockchain.ieee.org/standards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Agenda…"/>
          <p:cNvSpPr txBox="1"/>
          <p:nvPr>
            <p:ph type="subTitle" sz="quarter" idx="1"/>
          </p:nvPr>
        </p:nvSpPr>
        <p:spPr>
          <a:xfrm>
            <a:off x="444500" y="2286000"/>
            <a:ext cx="10464800" cy="1790700"/>
          </a:xfrm>
          <a:prstGeom prst="rect">
            <a:avLst/>
          </a:prstGeom>
        </p:spPr>
        <p:txBody>
          <a:bodyPr/>
          <a:lstStyle/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Agenda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Blockchain Smart Cities Working Group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Launch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March 31st, 2021</a:t>
            </a:r>
          </a:p>
        </p:txBody>
      </p:sp>
      <p:pic>
        <p:nvPicPr>
          <p:cNvPr id="120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87800" y="311150"/>
            <a:ext cx="4546600" cy="1790700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Robert: Smart Cities Work Group-General GBA Overview…"/>
          <p:cNvSpPr txBox="1"/>
          <p:nvPr/>
        </p:nvSpPr>
        <p:spPr>
          <a:xfrm>
            <a:off x="786853" y="4144463"/>
            <a:ext cx="10792670" cy="5249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Robert: Smart Cities Work Group-General GBA Overview</a:t>
            </a: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Juan: International Smart Cities Liaison for WBAF Smart Cities EDC </a:t>
            </a: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Ingrid: Blockchain Smart Cities Framework Overview </a:t>
            </a: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All: WG Deliverables</a:t>
            </a:r>
          </a:p>
          <a:p>
            <a:pPr lvl="1" marL="932654" indent="-297656" algn="l" defTabSz="457200">
              <a:buSzPct val="100000"/>
              <a:buAutoNum type="alphaU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Framework, White papers, Technical papers, Blogs</a:t>
            </a:r>
          </a:p>
          <a:p>
            <a:pPr lvl="1" marL="932654" indent="-297656" algn="l" defTabSz="457200">
              <a:buSzPct val="100000"/>
              <a:buAutoNum type="alphaU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Events, Social Media, Biz Dev </a:t>
            </a:r>
          </a:p>
          <a:p>
            <a:pPr lvl="1" marL="932654" indent="-297656" algn="l" defTabSz="457200">
              <a:buSzPct val="100000"/>
              <a:buAutoNum type="alphaU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Field-Guides, Implementation Playbooks</a:t>
            </a:r>
          </a:p>
          <a:p>
            <a:pPr lvl="1" marL="932654" indent="-297656" algn="l" defTabSz="457200">
              <a:buSzPct val="100000"/>
              <a:buAutoNum type="alphaU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New product development, entrepreneurship, investments </a:t>
            </a: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Live Audience Poll: interest domains</a:t>
            </a: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Meeting cadence announcement &amp; member roles </a:t>
            </a: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Attendees brief intro ( if time permits)</a:t>
            </a: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Open floor</a:t>
            </a:r>
          </a:p>
          <a:p>
            <a:pPr marL="311783" indent="-311783" algn="l" defTabSz="457200">
              <a:buSzPct val="100000"/>
              <a:buAutoNum type="arabicPeriod" startAt="1"/>
              <a:defRPr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Adjourn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BA…"/>
          <p:cNvSpPr txBox="1"/>
          <p:nvPr>
            <p:ph type="title"/>
          </p:nvPr>
        </p:nvSpPr>
        <p:spPr>
          <a:xfrm>
            <a:off x="698500" y="1879600"/>
            <a:ext cx="11099800" cy="2159000"/>
          </a:xfrm>
          <a:prstGeom prst="rect">
            <a:avLst/>
          </a:prstGeom>
        </p:spPr>
        <p:txBody>
          <a:bodyPr/>
          <a:lstStyle/>
          <a:p>
            <a:pPr defTabSz="379729">
              <a:defRPr sz="5200">
                <a:solidFill>
                  <a:srgbClr val="005493"/>
                </a:solidFill>
              </a:defRPr>
            </a:pPr>
            <a:r>
              <a:t>GBA </a:t>
            </a:r>
          </a:p>
          <a:p>
            <a:pPr defTabSz="379729">
              <a:defRPr sz="5200">
                <a:solidFill>
                  <a:srgbClr val="005493"/>
                </a:solidFill>
              </a:defRPr>
            </a:pPr>
            <a:r>
              <a:t>Blockchain Smart Cities Framework </a:t>
            </a:r>
          </a:p>
        </p:txBody>
      </p:sp>
      <p:sp>
        <p:nvSpPr>
          <p:cNvPr id="124" name="Collaboration &amp; Engagement…"/>
          <p:cNvSpPr txBox="1"/>
          <p:nvPr>
            <p:ph type="body" idx="1"/>
          </p:nvPr>
        </p:nvSpPr>
        <p:spPr>
          <a:xfrm>
            <a:off x="1092200" y="4248148"/>
            <a:ext cx="11099800" cy="5120687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b="1">
                <a:solidFill>
                  <a:srgbClr val="005493"/>
                </a:solidFill>
              </a:defRPr>
            </a:pPr>
            <a:r>
              <a:t>Collaboration &amp; Engagement </a:t>
            </a:r>
          </a:p>
          <a:p>
            <a:pPr marL="0" indent="0" algn="ctr">
              <a:buSzTx/>
              <a:buNone/>
              <a:defRPr b="1">
                <a:solidFill>
                  <a:srgbClr val="005493"/>
                </a:solidFill>
              </a:defRPr>
            </a:pPr>
            <a:r>
              <a:t>Technology Convergence</a:t>
            </a:r>
          </a:p>
          <a:p>
            <a:pPr marL="0" indent="0" algn="ctr">
              <a:buSzTx/>
              <a:buNone/>
              <a:defRPr b="1">
                <a:solidFill>
                  <a:srgbClr val="005493"/>
                </a:solidFill>
              </a:defRPr>
            </a:pPr>
            <a:r>
              <a:t>Efficiency &amp; Resource Management </a:t>
            </a:r>
          </a:p>
          <a:p>
            <a:pPr marL="0" indent="0" algn="ctr">
              <a:buSzTx/>
              <a:buNone/>
              <a:defRPr b="1">
                <a:solidFill>
                  <a:srgbClr val="005493"/>
                </a:solidFill>
              </a:defRPr>
            </a:pPr>
            <a:r>
              <a:t>Trust &amp; Transparency</a:t>
            </a:r>
          </a:p>
        </p:txBody>
      </p:sp>
      <p:pic>
        <p:nvPicPr>
          <p:cNvPr id="125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29100" y="-120650"/>
            <a:ext cx="4546600" cy="17907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BA…"/>
          <p:cNvSpPr txBox="1"/>
          <p:nvPr>
            <p:ph type="title"/>
          </p:nvPr>
        </p:nvSpPr>
        <p:spPr>
          <a:xfrm>
            <a:off x="698500" y="1752600"/>
            <a:ext cx="11099800" cy="2159000"/>
          </a:xfrm>
          <a:prstGeom prst="rect">
            <a:avLst/>
          </a:prstGeom>
        </p:spPr>
        <p:txBody>
          <a:bodyPr/>
          <a:lstStyle/>
          <a:p>
            <a:pPr defTabSz="385572">
              <a:defRPr sz="5200">
                <a:solidFill>
                  <a:srgbClr val="005493"/>
                </a:solidFill>
              </a:defRPr>
            </a:pPr>
            <a:r>
              <a:t>GBA </a:t>
            </a:r>
          </a:p>
          <a:p>
            <a:pPr defTabSz="385572">
              <a:defRPr sz="5200">
                <a:solidFill>
                  <a:srgbClr val="005493"/>
                </a:solidFill>
              </a:defRPr>
            </a:pPr>
            <a:r>
              <a:t>BlockchainSmart Cities</a:t>
            </a:r>
          </a:p>
          <a:p>
            <a:pPr defTabSz="385572">
              <a:defRPr sz="2600">
                <a:solidFill>
                  <a:srgbClr val="005493"/>
                </a:solidFill>
              </a:defRPr>
            </a:pPr>
            <a:r>
              <a:t>Interest Domains </a:t>
            </a:r>
          </a:p>
        </p:txBody>
      </p:sp>
      <p:pic>
        <p:nvPicPr>
          <p:cNvPr id="128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29100" y="-120650"/>
            <a:ext cx="4546600" cy="1790700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mart Environment…"/>
          <p:cNvSpPr txBox="1"/>
          <p:nvPr/>
        </p:nvSpPr>
        <p:spPr>
          <a:xfrm>
            <a:off x="3024134" y="4843117"/>
            <a:ext cx="6956529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b="1">
                <a:solidFill>
                  <a:srgbClr val="005493"/>
                </a:solidFill>
              </a:defRPr>
            </a:pPr>
            <a:r>
              <a:t>Smart Environment </a:t>
            </a:r>
          </a:p>
          <a:p>
            <a:pPr>
              <a:defRPr b="1">
                <a:solidFill>
                  <a:srgbClr val="005493"/>
                </a:solidFill>
              </a:defRPr>
            </a:pPr>
            <a:r>
              <a:t>Smart Economy </a:t>
            </a:r>
          </a:p>
          <a:p>
            <a:pPr>
              <a:defRPr b="1">
                <a:solidFill>
                  <a:srgbClr val="005493"/>
                </a:solidFill>
              </a:defRPr>
            </a:pPr>
            <a:r>
              <a:t>Smart Mobility </a:t>
            </a:r>
          </a:p>
          <a:p>
            <a:pPr>
              <a:defRPr b="1">
                <a:solidFill>
                  <a:srgbClr val="005493"/>
                </a:solidFill>
              </a:defRPr>
            </a:pPr>
            <a:r>
              <a:t>Smart Living</a:t>
            </a:r>
          </a:p>
          <a:p>
            <a:pPr>
              <a:defRPr b="1">
                <a:solidFill>
                  <a:srgbClr val="005493"/>
                </a:solidFill>
              </a:defRPr>
            </a:pPr>
            <a:r>
              <a:t>Smart Governance</a:t>
            </a:r>
          </a:p>
          <a:p>
            <a:pPr>
              <a:defRPr b="1">
                <a:solidFill>
                  <a:srgbClr val="005493"/>
                </a:solidFill>
              </a:defRPr>
            </a:pPr>
            <a:r>
              <a:t>Smart Citizens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Agenda…"/>
          <p:cNvSpPr txBox="1"/>
          <p:nvPr>
            <p:ph type="subTitle" sz="quarter" idx="1"/>
          </p:nvPr>
        </p:nvSpPr>
        <p:spPr>
          <a:xfrm>
            <a:off x="444500" y="2286000"/>
            <a:ext cx="10464800" cy="1790700"/>
          </a:xfrm>
          <a:prstGeom prst="rect">
            <a:avLst/>
          </a:prstGeom>
        </p:spPr>
        <p:txBody>
          <a:bodyPr/>
          <a:lstStyle/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Agenda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Blockchain Smart Cities Working Group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Second Session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April 14th, 2021</a:t>
            </a:r>
          </a:p>
        </p:txBody>
      </p:sp>
      <p:pic>
        <p:nvPicPr>
          <p:cNvPr id="132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87800" y="311150"/>
            <a:ext cx="4546600" cy="1790700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Robert: Smart Cities Work Group-General GBA Overview…"/>
          <p:cNvSpPr txBox="1"/>
          <p:nvPr/>
        </p:nvSpPr>
        <p:spPr>
          <a:xfrm>
            <a:off x="786853" y="4067197"/>
            <a:ext cx="10792670" cy="540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Recap from first meeting March 31st, 2021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Intro new members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WG Deliverables: brief overview (for new attendees)  &amp; prioritization ( for all)</a:t>
            </a:r>
          </a:p>
          <a:p>
            <a:pPr lvl="1" marL="932654" indent="-297656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Framework, White papers, Technical papers, Blogs</a:t>
            </a:r>
          </a:p>
          <a:p>
            <a:pPr lvl="1" marL="932654" indent="-297656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Events, Social Media, Biz Dev </a:t>
            </a:r>
          </a:p>
          <a:p>
            <a:pPr lvl="1" marL="932654" indent="-297656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Field-Guides, Implementation Playbooks</a:t>
            </a:r>
          </a:p>
          <a:p>
            <a:pPr lvl="1" marL="932654" indent="-297656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New product development, entrepreneurship, investments 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existing International standards and frameworks &amp; how we wish to align with these :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ISO Blockchain standards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https://www.iso.org/standard/73771.html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IEEE Blockchain standards  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https://blockchain.ieee.org/standards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EU smart cities standards.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https://ec.europa.eu/info/eu-regional-and-urban-development/topics/cities-and-urban-development/city-initiatives/smart-cities_en#smart-cities-</a:t>
            </a:r>
            <a:r>
              <a:t>marketplace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WEF Global Smart Cities Alliance  https://techblog.comsoc.org/2020/11/22/g20-global-smart-cities-alliance-wef-36-cities-to-develop-policy-roadmap/ floor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OECD https://www.oecd.org/cfe/cities/smart-cities.htm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Meeting cadence announcement &amp; member roles 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Open floor 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Adjourn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genda…"/>
          <p:cNvSpPr txBox="1"/>
          <p:nvPr>
            <p:ph type="subTitle" sz="quarter" idx="1"/>
          </p:nvPr>
        </p:nvSpPr>
        <p:spPr>
          <a:xfrm>
            <a:off x="685800" y="1727200"/>
            <a:ext cx="10464800" cy="1790700"/>
          </a:xfrm>
          <a:prstGeom prst="rect">
            <a:avLst/>
          </a:prstGeom>
        </p:spPr>
        <p:txBody>
          <a:bodyPr/>
          <a:lstStyle/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Agenda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Blockchain Smart Cities Working Group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Second Session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April 28th, 2021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6 pm EST</a:t>
            </a:r>
          </a:p>
        </p:txBody>
      </p:sp>
      <p:pic>
        <p:nvPicPr>
          <p:cNvPr id="136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94200" y="-82550"/>
            <a:ext cx="4546600" cy="1790700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Robert: Smart Cities Work Group-General GBA Overview…"/>
          <p:cNvSpPr txBox="1"/>
          <p:nvPr/>
        </p:nvSpPr>
        <p:spPr>
          <a:xfrm>
            <a:off x="1106065" y="3362347"/>
            <a:ext cx="10792670" cy="6305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1"/>
              <a:defRPr b="1"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Recap </a:t>
            </a:r>
            <a:r>
              <a:rPr b="0"/>
              <a:t>from first and second meetings; March 31st &amp; April 14th , 2021</a:t>
            </a:r>
          </a:p>
          <a:p>
            <a:pPr marL="311783" indent="-311783" algn="l" defTabSz="457200">
              <a:buSzPct val="100000"/>
              <a:buAutoNum type="arabicPeriod" startAt="1"/>
              <a:defRPr b="1"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Intro</a:t>
            </a:r>
            <a:r>
              <a:rPr b="0"/>
              <a:t> new members or non-member attendees</a:t>
            </a:r>
          </a:p>
          <a:p>
            <a:pPr marL="311783" indent="-311783" algn="l" defTabSz="457200">
              <a:buSzPct val="100000"/>
              <a:buAutoNum type="arabicPeriod" startAt="1"/>
              <a:defRPr b="1"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WG Deliverables</a:t>
            </a:r>
            <a:r>
              <a:rPr b="0"/>
              <a:t>: brief overview ( for new attendees)  &amp; prioritization matrix ( for all)</a:t>
            </a:r>
          </a:p>
          <a:p>
            <a:pPr lvl="1" marL="932654" indent="-297656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Framework, White papers, Technical papers, Blogs</a:t>
            </a:r>
          </a:p>
          <a:p>
            <a:pPr lvl="1" marL="932654" indent="-297656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Events, Social Media, Biz Dev </a:t>
            </a:r>
          </a:p>
          <a:p>
            <a:pPr lvl="1" marL="932654" indent="-297656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Field-Guides, Implementation Playbooks</a:t>
            </a:r>
          </a:p>
          <a:p>
            <a:pPr lvl="1" marL="932654" indent="-297656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New product development, entrepreneurship, investments </a:t>
            </a:r>
          </a:p>
          <a:p>
            <a:pPr marL="311783" indent="-311783" algn="l" defTabSz="457200">
              <a:buSzPct val="100000"/>
              <a:buAutoNum type="arabicPeriod" startAt="1"/>
              <a:defRPr b="1"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</a:t>
            </a:r>
            <a:r>
              <a:rPr b="0"/>
              <a:t>existing International standards and frameworks &amp; how we wish to align with these :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ISO Blockchain standards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https://www.iso.org/standard/73771.html</a:t>
            </a:r>
            <a:r>
              <a:t> (Presentation by Sean Kurzweil 4/28/2021)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WEF Global Smart Cities Alliance  https://techblog.comsoc.org/2020/11/22/g20-global-smart-cities-alliance-wef-36-cities-to-develop-policy-roadmap/ floor ( by John Gomez on 5/11/2021)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EU smart cities standards.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https://ec.europa.eu/info/eu-regional-and-urban-development/topics/cities-and-urban-development/city-initiatives/smart-cities_en#smart-cities-</a:t>
            </a:r>
            <a:r>
              <a:t>marketplace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IEEE Blockchain standards  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https://blockchain.ieee.org/standards</a:t>
            </a:r>
            <a:r>
              <a:t> </a:t>
            </a:r>
          </a:p>
          <a:p>
            <a:pPr lvl="1" marL="1036051" indent="-401051" algn="l" defTabSz="457200">
              <a:buSzPct val="100000"/>
              <a:buAutoNum type="alphaU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OECD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https://www.oecd.org/cfe/cities/smart-cities.htm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Presentation by </a:t>
            </a:r>
            <a:r>
              <a:rPr b="1" u="sng"/>
              <a:t>Sean Kurzweil of ISO standard </a:t>
            </a:r>
            <a:r>
              <a:t>elements that could be adopted “</a:t>
            </a:r>
            <a:r>
              <a:rPr i="1"/>
              <a:t>as is” or revised</a:t>
            </a:r>
            <a:r>
              <a:t> for our framework 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Meeting cadence announcement 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Open floor </a:t>
            </a:r>
          </a:p>
          <a:p>
            <a:pPr marL="311783" indent="-311783" algn="l" defTabSz="457200">
              <a:buSzPct val="100000"/>
              <a:buAutoNum type="arabicPeriod" startAt="1"/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Adjourn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Agenda…"/>
          <p:cNvSpPr txBox="1"/>
          <p:nvPr>
            <p:ph type="subTitle" sz="quarter" idx="1"/>
          </p:nvPr>
        </p:nvSpPr>
        <p:spPr>
          <a:xfrm>
            <a:off x="685800" y="1727200"/>
            <a:ext cx="10464800" cy="1181796"/>
          </a:xfrm>
          <a:prstGeom prst="rect">
            <a:avLst/>
          </a:prstGeom>
        </p:spPr>
        <p:txBody>
          <a:bodyPr/>
          <a:lstStyle/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Agenda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Blockchain Smart Cities Working Group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May 12th , 2021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6 pm EST</a:t>
            </a:r>
          </a:p>
        </p:txBody>
      </p:sp>
      <p:pic>
        <p:nvPicPr>
          <p:cNvPr id="140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94200" y="-82550"/>
            <a:ext cx="4546600" cy="1790700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Robert: Smart Cities Work Group-General GBA Overview…"/>
          <p:cNvSpPr txBox="1"/>
          <p:nvPr/>
        </p:nvSpPr>
        <p:spPr>
          <a:xfrm>
            <a:off x="1106065" y="3361635"/>
            <a:ext cx="10792670" cy="5544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1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Recap </a:t>
            </a:r>
            <a:r>
              <a:rPr b="0"/>
              <a:t>from previous meetings; March 31st &amp; April 14th, April 28th 2021</a:t>
            </a:r>
          </a:p>
          <a:p>
            <a:pPr algn="l" defTabSz="457200"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2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Intro</a:t>
            </a:r>
            <a:r>
              <a:rPr b="0"/>
              <a:t> new members or non-member attendees</a:t>
            </a:r>
          </a:p>
          <a:p>
            <a:pPr algn="l" defTabSz="457200"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3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of WG Deliverables</a:t>
            </a:r>
            <a:r>
              <a:rPr b="0"/>
              <a:t>: brief overview ( for new attendees)  &amp; prioritization matrix ( for all)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Framework, White papers, Technical papers, Blogs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Events, Social Media, Biz Dev 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Field-Guides, Implementation Playbooks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New product development, entrepreneurship, investments 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4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</a:t>
            </a:r>
            <a:r>
              <a:rPr b="0"/>
              <a:t>existing International standards and frameworks &amp; how we wish to align with these :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ISO Blockchain standards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https://www.iso.org/standard/73771.html</a:t>
            </a:r>
            <a:r>
              <a:t> (Presentation was prepared and delivered by Sean Kurzweil 4/28/2021)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WEF Global Smart Cities Alliance  https://techblog.comsoc.org/2020/11/22/g20-global-smart-cities-alliance-wef-36-cities-to-develop-policy-roadmap/ floor (  John Gomez presenting key highlights  5/11/2021)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EU smart cities standards.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https://ec.europa.eu/info/eu-regional-and-urban-development/topics/cities-and-urban-development/city-initiatives/smart-cities_en#smart-cities-</a:t>
            </a:r>
            <a:r>
              <a:t>marketplace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IEEE Blockchain standards  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https://blockchain.ieee.org/standards</a:t>
            </a:r>
            <a:r>
              <a:t> 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OECD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https://www.oecd.org/cfe/cities/smart-cities.htm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5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Presentation by </a:t>
            </a:r>
            <a:r>
              <a:rPr b="1" u="sng"/>
              <a:t>John Gomez of key highlights from WEF resources </a:t>
            </a:r>
            <a:r>
              <a:t> that could be adopted “</a:t>
            </a:r>
            <a:r>
              <a:rPr i="1"/>
              <a:t>as is” or revised</a:t>
            </a:r>
            <a:r>
              <a:t> for our framework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Meeting cadence announcement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Open floor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Adjourn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Agenda…"/>
          <p:cNvSpPr txBox="1"/>
          <p:nvPr>
            <p:ph type="subTitle" sz="quarter" idx="1"/>
          </p:nvPr>
        </p:nvSpPr>
        <p:spPr>
          <a:xfrm>
            <a:off x="685800" y="1727200"/>
            <a:ext cx="10464800" cy="1181796"/>
          </a:xfrm>
          <a:prstGeom prst="rect">
            <a:avLst/>
          </a:prstGeom>
        </p:spPr>
        <p:txBody>
          <a:bodyPr/>
          <a:lstStyle/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Agenda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Blockchain Smart Cities Working Group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May 26th , 2021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6 pm EST</a:t>
            </a:r>
          </a:p>
        </p:txBody>
      </p:sp>
      <p:pic>
        <p:nvPicPr>
          <p:cNvPr id="144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94200" y="-82550"/>
            <a:ext cx="4546600" cy="1790700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Robert: Smart Cities Work Group-General GBA Overview…"/>
          <p:cNvSpPr txBox="1"/>
          <p:nvPr/>
        </p:nvSpPr>
        <p:spPr>
          <a:xfrm>
            <a:off x="1106065" y="3463236"/>
            <a:ext cx="10792670" cy="5341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1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Recap </a:t>
            </a:r>
            <a:r>
              <a:rPr b="0"/>
              <a:t>from previous meetings; March 31st, April 14th, April 28th, May12th 2021</a:t>
            </a:r>
          </a:p>
          <a:p>
            <a:pPr algn="l" defTabSz="457200"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2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Intro</a:t>
            </a:r>
            <a:r>
              <a:rPr b="0"/>
              <a:t> new members or non-member attendees</a:t>
            </a:r>
          </a:p>
          <a:p>
            <a:pPr algn="l" defTabSz="457200"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3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of WG Deliverables</a:t>
            </a:r>
            <a:r>
              <a:rPr b="0"/>
              <a:t>: brief overview ( for new attendees)  &amp; prioritization matrix (for all)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Framework, White papers, Technical papers, Blogs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Events, Social Media, Biz Dev 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Field-Guides, Implementation Playbooks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New product development, entrepreneurship, investments 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4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</a:t>
            </a:r>
            <a:r>
              <a:rPr b="0"/>
              <a:t>existing International standards and frameworks &amp; how we wish to align with these :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ISO Blockchain standards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https://www.iso.org/standard/73771.html</a:t>
            </a:r>
            <a:r>
              <a:t> (Presentation was prepared and delivered by Sean Kurzweil 4/28/2021)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WEF Global Smart Cities Alliance  https://techblog.comsoc.org/2020/11/22/g20-global-smart-cities-alliance-wef-36-cities-to-develop-policy-roadmap/ floor (  John Gomez presenting key highlights  5/11/2021)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EU smart cities standards.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https://ec.europa.eu/info/eu-regional-and-urban-development/topics/cities-and-urban-development/city-initiatives/smart-cities_en#smart-cities-</a:t>
            </a:r>
            <a:r>
              <a:t>marketplace ( John Gomez presenting key highlights 5/26/2021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IEEE Blockchain standards  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https://blockchain.ieee.org/standards</a:t>
            </a:r>
            <a:r>
              <a:t> 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OECD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https://www.oecd.org/cfe/cities/smart-cities.htm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5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Presentation by </a:t>
            </a:r>
            <a:r>
              <a:rPr b="1" u="sng"/>
              <a:t>John Gomez of key highlights from EU resources </a:t>
            </a:r>
            <a:r>
              <a:t> that could be adopted “</a:t>
            </a:r>
            <a:r>
              <a:rPr i="1"/>
              <a:t>as is” or revised</a:t>
            </a:r>
            <a:r>
              <a:t> for our framework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Meeting cadence announcement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Open floor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Adjourn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Agenda…"/>
          <p:cNvSpPr txBox="1"/>
          <p:nvPr>
            <p:ph type="subTitle" sz="quarter" idx="1"/>
          </p:nvPr>
        </p:nvSpPr>
        <p:spPr>
          <a:xfrm>
            <a:off x="685800" y="1727200"/>
            <a:ext cx="10464800" cy="1181796"/>
          </a:xfrm>
          <a:prstGeom prst="rect">
            <a:avLst/>
          </a:prstGeom>
        </p:spPr>
        <p:txBody>
          <a:bodyPr/>
          <a:lstStyle/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Agenda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Blockchain Smart Cities Working Group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June 23rd, 2021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6 pm EST</a:t>
            </a:r>
          </a:p>
        </p:txBody>
      </p:sp>
      <p:pic>
        <p:nvPicPr>
          <p:cNvPr id="148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94200" y="-82550"/>
            <a:ext cx="4546600" cy="1790700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Robert: Smart Cities Work Group-General GBA Overview…"/>
          <p:cNvSpPr txBox="1"/>
          <p:nvPr/>
        </p:nvSpPr>
        <p:spPr>
          <a:xfrm>
            <a:off x="1106065" y="3463236"/>
            <a:ext cx="10792670" cy="5341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1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Recap </a:t>
            </a:r>
            <a:r>
              <a:rPr b="0"/>
              <a:t>from previous meetings; March 31st, April 14th, April 28th, May12th 2021, May26th</a:t>
            </a:r>
          </a:p>
          <a:p>
            <a:pPr algn="l" defTabSz="457200"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2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Intro</a:t>
            </a:r>
            <a:r>
              <a:rPr b="0"/>
              <a:t> new members or non-member attendees</a:t>
            </a:r>
          </a:p>
          <a:p>
            <a:pPr algn="l" defTabSz="457200"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3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of WG Deliverables</a:t>
            </a:r>
            <a:r>
              <a:rPr b="0"/>
              <a:t>: brief overview ( for new attendees)  &amp; prioritization matrix (for all)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Framework, White papers, Technical papers, Blogs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Events, Social Media, Biz Dev 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Field-Guides, Implementation Playbooks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New product development, entrepreneurship, investments 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4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</a:t>
            </a:r>
            <a:r>
              <a:rPr b="0"/>
              <a:t>existing International standards and frameworks &amp; how we wish to align with these :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ISO Blockchain standards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https://www.iso.org/standard/73771.html</a:t>
            </a:r>
            <a:r>
              <a:t> (Presentation was prepared and delivered by Sean Kurzweil 4/28/2021)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WEF Global Smart Cities Alliance  https://techblog.comsoc.org/2020/11/22/g20-global-smart-cities-alliance-wef-36-cities-to-develop-policy-roadmap/ floor (  John Gomez presenting key highlights  5/11/2021)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EU smart cities standards.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https://ec.europa.eu/info/eu-regional-and-urban-development/topics/cities-and-urban-development/city-initiatives/smart-cities_en#smart-cities-</a:t>
            </a:r>
            <a:r>
              <a:t>marketplace ( John Gomez presenting key highlights 5/26/2021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IEEE Blockchain standards  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https://blockchain.ieee.org/standards</a:t>
            </a:r>
            <a:r>
              <a:t> 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OECD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6" invalidUrl="" action="" tgtFrame="" tooltip="" history="1" highlightClick="0" endSnd="0"/>
              </a:rPr>
              <a:t>https://www.oecd.org/cfe/cities/smart-cities.htm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5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Presentation by Dr. Vasiliu-Feltes</a:t>
            </a:r>
            <a:r>
              <a:rPr b="1" u="sng"/>
              <a:t> of IEEE resources </a:t>
            </a:r>
            <a:r>
              <a:t> that could be adopted “</a:t>
            </a:r>
            <a:r>
              <a:rPr i="1"/>
              <a:t>as is” or revised</a:t>
            </a:r>
            <a:r>
              <a:t> for our framework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Meeting cadence announcement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Open floor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Adjourn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genda…"/>
          <p:cNvSpPr txBox="1"/>
          <p:nvPr>
            <p:ph type="subTitle" sz="quarter" idx="1"/>
          </p:nvPr>
        </p:nvSpPr>
        <p:spPr>
          <a:xfrm>
            <a:off x="685800" y="1727200"/>
            <a:ext cx="10464800" cy="1181796"/>
          </a:xfrm>
          <a:prstGeom prst="rect">
            <a:avLst/>
          </a:prstGeom>
        </p:spPr>
        <p:txBody>
          <a:bodyPr/>
          <a:lstStyle/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Agenda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Blockchain Smart Cities Working Group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July 7th, 2021 </a:t>
            </a:r>
          </a:p>
          <a:p>
            <a:pPr defTabSz="338326">
              <a:defRPr b="1" sz="17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6 pm EST</a:t>
            </a:r>
          </a:p>
        </p:txBody>
      </p:sp>
      <p:pic>
        <p:nvPicPr>
          <p:cNvPr id="152" name="GBALogoFinal.png" descr="GBALogoFinal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94200" y="-82550"/>
            <a:ext cx="4546600" cy="1790700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obert: Smart Cities Work Group-General GBA Overview…"/>
          <p:cNvSpPr txBox="1"/>
          <p:nvPr/>
        </p:nvSpPr>
        <p:spPr>
          <a:xfrm>
            <a:off x="1106065" y="3463236"/>
            <a:ext cx="10792670" cy="5341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18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1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Recap </a:t>
            </a:r>
            <a:r>
              <a:rPr b="0"/>
              <a:t>from previous meetings; March 31st, April 14th, April 28th, May12th 2021, May26th, June 23rd</a:t>
            </a:r>
          </a:p>
          <a:p>
            <a:pPr algn="l" defTabSz="457200"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2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Intro</a:t>
            </a:r>
            <a:r>
              <a:rPr b="0"/>
              <a:t> new members or non-member attendees</a:t>
            </a:r>
          </a:p>
          <a:p>
            <a:pPr algn="l" defTabSz="457200"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3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of WG Deliverables</a:t>
            </a:r>
            <a:r>
              <a:rPr b="0"/>
              <a:t>: brief overview ( for new attendees)  &amp; prioritization matrix (for all)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Framework, White papers, Technical papers, Blogs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Events, Social Media, Biz Dev 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Field-Guides, Implementation Playbooks</a:t>
            </a:r>
          </a:p>
          <a:p>
            <a:pPr lvl="1" marL="932654" indent="-297656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New product development, entrepreneurship, investments 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</a:p>
          <a:p>
            <a:pPr marL="311783" indent="-311783" algn="l" defTabSz="457200">
              <a:buSzPct val="100000"/>
              <a:buAutoNum type="arabicPeriod" startAt="4"/>
              <a:defRPr b="1"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Review </a:t>
            </a:r>
            <a:r>
              <a:rPr b="0"/>
              <a:t>existing International standards and frameworks &amp; how we wish to align with these :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ISO Blockchain standards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https://www.iso.org/standard/73771.html</a:t>
            </a:r>
            <a:r>
              <a:t> (Presentation was prepared and delivered by Sean Kurzweil 4/28/2021)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WEF Global Smart Cities Alliance  https://techblog.comsoc.org/2020/11/22/g20-global-smart-cities-alliance-wef-36-cities-to-develop-policy-roadmap/ floor (  John Gomez presenting key highlights  5/11/2021)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EU smart cities standards.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https://ec.europa.eu/info/eu-regional-and-urban-development/topics/cities-and-urban-development/city-initiatives/smart-cities_en#smart-cities-</a:t>
            </a:r>
            <a:r>
              <a:t>marketplace ( John Gomez presenting key highlights 5/26/2021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IEEE Blockchain standards  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https://blockchain.ieee.org/standards</a:t>
            </a:r>
            <a:r>
              <a:t> </a:t>
            </a:r>
          </a:p>
          <a:p>
            <a:pPr lvl="1" marL="1036051" indent="-401051" algn="l" defTabSz="457200">
              <a:buSzPct val="100000"/>
              <a:buAutoNum type="alphaUcPeriod" startAt="1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OECD 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https://www.oecd.org/cfe/cities/OECD_Policy_Paper_Smart_Cities_and_Inclusive_Growth.pdf </a:t>
            </a:r>
          </a:p>
          <a:p>
            <a:pPr algn="l" defTabSz="457200"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rPr b="1"/>
              <a:t>5.</a:t>
            </a:r>
            <a:r>
              <a:t>    </a:t>
            </a:r>
            <a:r>
              <a:t>Presentation by Dr. Vasiliu-Feltes</a:t>
            </a:r>
            <a:r>
              <a:rPr b="1" u="sng"/>
              <a:t> of OECD resource </a:t>
            </a:r>
            <a:r>
              <a:t> that could be adopted “</a:t>
            </a:r>
            <a:r>
              <a:rPr i="1"/>
              <a:t>as is” or revised</a:t>
            </a:r>
            <a:r>
              <a:t> for our framework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 </a:t>
            </a:r>
            <a:r>
              <a:t>Meeting cadence announcement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 </a:t>
            </a:r>
            <a:r>
              <a:t>Open floor </a:t>
            </a:r>
          </a:p>
          <a:p>
            <a:pPr marL="311783" indent="-311783" algn="l" defTabSz="457200">
              <a:buSzPct val="100000"/>
              <a:buAutoNum type="arabicPeriod" startAt="6"/>
              <a:defRPr sz="1400">
                <a:solidFill>
                  <a:srgbClr val="005493"/>
                </a:solidFill>
                <a:uFill>
                  <a:solidFill>
                    <a:srgbClr val="000000"/>
                  </a:solidFill>
                </a:uFill>
              </a:defRPr>
            </a:pPr>
            <a:r>
              <a:t> </a:t>
            </a:r>
            <a:r>
              <a:t>Adjourn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