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8" r:id="rId3"/>
    <p:sldId id="294" r:id="rId4"/>
    <p:sldId id="259" r:id="rId5"/>
    <p:sldId id="297" r:id="rId6"/>
    <p:sldId id="296" r:id="rId7"/>
    <p:sldId id="278" r:id="rId8"/>
    <p:sldId id="270" r:id="rId9"/>
    <p:sldId id="283" r:id="rId10"/>
    <p:sldId id="284" r:id="rId11"/>
    <p:sldId id="277" r:id="rId12"/>
    <p:sldId id="288" r:id="rId13"/>
    <p:sldId id="282" r:id="rId14"/>
    <p:sldId id="287" r:id="rId15"/>
    <p:sldId id="281" r:id="rId16"/>
    <p:sldId id="286" r:id="rId17"/>
    <p:sldId id="272" r:id="rId18"/>
    <p:sldId id="274" r:id="rId19"/>
    <p:sldId id="279" r:id="rId20"/>
    <p:sldId id="275" r:id="rId21"/>
    <p:sldId id="295" r:id="rId22"/>
    <p:sldId id="291" r:id="rId23"/>
    <p:sldId id="290" r:id="rId24"/>
    <p:sldId id="292" r:id="rId25"/>
    <p:sldId id="293" r:id="rId26"/>
    <p:sldId id="264" r:id="rId27"/>
    <p:sldId id="26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Raleway"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J0LzzBRW5nBj0q2mixXUD0zOe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9D154C-8407-68EF-9084-9B4540E5277F}" name="DINO DELLACCIO" initials="DD" userId="pmRgo4Z2L9cj1hEaLGnIkjjqBkkdF9AvVzSl+QvJ13c="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1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70049" autoAdjust="0"/>
  </p:normalViewPr>
  <p:slideViewPr>
    <p:cSldViewPr snapToGrid="0">
      <p:cViewPr varScale="1">
        <p:scale>
          <a:sx n="53" d="100"/>
          <a:sy n="53" d="100"/>
        </p:scale>
        <p:origin x="432" y="78"/>
      </p:cViewPr>
      <p:guideLst/>
    </p:cSldViewPr>
  </p:slideViewPr>
  <p:outlineViewPr>
    <p:cViewPr>
      <p:scale>
        <a:sx n="33" d="100"/>
        <a:sy n="33" d="100"/>
      </p:scale>
      <p:origin x="0" y="-42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4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7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E8D75-8325-442D-A971-55F539F377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4B7796-3217-4197-9837-AF54CFC16C83}">
      <dgm:prSet/>
      <dgm:spPr/>
      <dgm:t>
        <a:bodyPr/>
        <a:lstStyle/>
        <a:p>
          <a:pPr algn="ctr"/>
          <a:r>
            <a:rPr lang="en-US" b="0" i="0" dirty="0"/>
            <a:t>Storing and transporting energy (oil/gas/electricity)</a:t>
          </a:r>
          <a:endParaRPr lang="en-US" dirty="0"/>
        </a:p>
      </dgm:t>
    </dgm:pt>
    <dgm:pt modelId="{68574B83-4636-4B73-AA7C-05ADD0D748D8}" type="parTrans" cxnId="{77902730-1763-4D2C-8750-D119D8B88EDA}">
      <dgm:prSet/>
      <dgm:spPr/>
      <dgm:t>
        <a:bodyPr/>
        <a:lstStyle/>
        <a:p>
          <a:endParaRPr lang="en-US"/>
        </a:p>
      </dgm:t>
    </dgm:pt>
    <dgm:pt modelId="{2FAFCD17-94D6-4309-830E-E728F2796B0B}" type="sibTrans" cxnId="{77902730-1763-4D2C-8750-D119D8B88EDA}">
      <dgm:prSet/>
      <dgm:spPr/>
      <dgm:t>
        <a:bodyPr/>
        <a:lstStyle/>
        <a:p>
          <a:endParaRPr lang="en-US"/>
        </a:p>
      </dgm:t>
    </dgm:pt>
    <dgm:pt modelId="{EAE18851-C61F-4F61-BEF0-E0A34284286F}">
      <dgm:prSet/>
      <dgm:spPr/>
      <dgm:t>
        <a:bodyPr/>
        <a:lstStyle/>
        <a:p>
          <a:pPr algn="ctr"/>
          <a:r>
            <a:rPr lang="en-US" b="0" i="0" dirty="0"/>
            <a:t>Heavily regulated </a:t>
          </a:r>
          <a:endParaRPr lang="en-US" dirty="0"/>
        </a:p>
      </dgm:t>
    </dgm:pt>
    <dgm:pt modelId="{7DD5767A-73A7-4EA0-BBEA-7217A3A3C143}" type="parTrans" cxnId="{36829301-8837-40ED-BC28-E577796FD379}">
      <dgm:prSet/>
      <dgm:spPr/>
      <dgm:t>
        <a:bodyPr/>
        <a:lstStyle/>
        <a:p>
          <a:endParaRPr lang="en-US"/>
        </a:p>
      </dgm:t>
    </dgm:pt>
    <dgm:pt modelId="{E3B1AC7F-2686-4315-8055-78DAD83735F2}" type="sibTrans" cxnId="{36829301-8837-40ED-BC28-E577796FD379}">
      <dgm:prSet/>
      <dgm:spPr/>
      <dgm:t>
        <a:bodyPr/>
        <a:lstStyle/>
        <a:p>
          <a:endParaRPr lang="en-US"/>
        </a:p>
      </dgm:t>
    </dgm:pt>
    <dgm:pt modelId="{75E3C431-667A-4948-89FC-CFD8DF7A0AB9}">
      <dgm:prSet/>
      <dgm:spPr/>
      <dgm:t>
        <a:bodyPr/>
        <a:lstStyle/>
        <a:p>
          <a:pPr algn="ctr"/>
          <a:r>
            <a:rPr lang="en-US" b="0" i="0"/>
            <a:t>Requires disaster/risk mitigation and infrastructure maintenance </a:t>
          </a:r>
          <a:endParaRPr lang="en-US"/>
        </a:p>
      </dgm:t>
    </dgm:pt>
    <dgm:pt modelId="{3D348EB3-C6D9-4A86-AF71-C593519F5023}" type="parTrans" cxnId="{64B1B3E4-3BEE-42D9-8708-B7A6AB110A71}">
      <dgm:prSet/>
      <dgm:spPr/>
      <dgm:t>
        <a:bodyPr/>
        <a:lstStyle/>
        <a:p>
          <a:endParaRPr lang="en-US"/>
        </a:p>
      </dgm:t>
    </dgm:pt>
    <dgm:pt modelId="{36982751-7A71-4C8D-A446-B7B1734DD8B7}" type="sibTrans" cxnId="{64B1B3E4-3BEE-42D9-8708-B7A6AB110A71}">
      <dgm:prSet/>
      <dgm:spPr/>
      <dgm:t>
        <a:bodyPr/>
        <a:lstStyle/>
        <a:p>
          <a:endParaRPr lang="en-US"/>
        </a:p>
      </dgm:t>
    </dgm:pt>
    <dgm:pt modelId="{40D13201-23DB-4BF5-97F0-7BCAE84E2CB0}">
      <dgm:prSet/>
      <dgm:spPr/>
      <dgm:t>
        <a:bodyPr/>
        <a:lstStyle/>
        <a:p>
          <a:pPr algn="ctr"/>
          <a:r>
            <a:rPr lang="en-US" b="0" i="0"/>
            <a:t>Blockchain technology supports multi-stakeholder information sharing, especially for asset tracking.</a:t>
          </a:r>
          <a:endParaRPr lang="en-US"/>
        </a:p>
      </dgm:t>
    </dgm:pt>
    <dgm:pt modelId="{67AB26B6-3FA3-4764-878E-7846F959EC76}" type="parTrans" cxnId="{DF09749C-F3A6-472F-BEC5-976DBEF7CA35}">
      <dgm:prSet/>
      <dgm:spPr/>
      <dgm:t>
        <a:bodyPr/>
        <a:lstStyle/>
        <a:p>
          <a:endParaRPr lang="en-US"/>
        </a:p>
      </dgm:t>
    </dgm:pt>
    <dgm:pt modelId="{848E2C65-BE55-489A-88A5-5D4B271CACE8}" type="sibTrans" cxnId="{DF09749C-F3A6-472F-BEC5-976DBEF7CA35}">
      <dgm:prSet/>
      <dgm:spPr/>
      <dgm:t>
        <a:bodyPr/>
        <a:lstStyle/>
        <a:p>
          <a:endParaRPr lang="en-US"/>
        </a:p>
      </dgm:t>
    </dgm:pt>
    <dgm:pt modelId="{EDD84B27-895E-47E8-B7D3-7B075B1F0ADC}" type="pres">
      <dgm:prSet presAssocID="{877E8D75-8325-442D-A971-55F539F3777C}" presName="linear" presStyleCnt="0">
        <dgm:presLayoutVars>
          <dgm:animLvl val="lvl"/>
          <dgm:resizeHandles val="exact"/>
        </dgm:presLayoutVars>
      </dgm:prSet>
      <dgm:spPr/>
    </dgm:pt>
    <dgm:pt modelId="{A3BB802C-970D-497F-91F6-5F8D46D733BB}" type="pres">
      <dgm:prSet presAssocID="{594B7796-3217-4197-9837-AF54CFC16C83}" presName="parentText" presStyleLbl="node1" presStyleIdx="0" presStyleCnt="4">
        <dgm:presLayoutVars>
          <dgm:chMax val="0"/>
          <dgm:bulletEnabled val="1"/>
        </dgm:presLayoutVars>
      </dgm:prSet>
      <dgm:spPr/>
    </dgm:pt>
    <dgm:pt modelId="{9468035A-AF98-4CAF-AAE7-F7BF8C039BA2}" type="pres">
      <dgm:prSet presAssocID="{2FAFCD17-94D6-4309-830E-E728F2796B0B}" presName="spacer" presStyleCnt="0"/>
      <dgm:spPr/>
    </dgm:pt>
    <dgm:pt modelId="{CAB37126-43A1-4959-8614-2F9EED4CD07F}" type="pres">
      <dgm:prSet presAssocID="{EAE18851-C61F-4F61-BEF0-E0A34284286F}" presName="parentText" presStyleLbl="node1" presStyleIdx="1" presStyleCnt="4">
        <dgm:presLayoutVars>
          <dgm:chMax val="0"/>
          <dgm:bulletEnabled val="1"/>
        </dgm:presLayoutVars>
      </dgm:prSet>
      <dgm:spPr/>
    </dgm:pt>
    <dgm:pt modelId="{2FAEF3A6-CC97-4A01-AB7B-F5BD6179458F}" type="pres">
      <dgm:prSet presAssocID="{E3B1AC7F-2686-4315-8055-78DAD83735F2}" presName="spacer" presStyleCnt="0"/>
      <dgm:spPr/>
    </dgm:pt>
    <dgm:pt modelId="{DD24BAFF-41E3-4E9F-A31A-E1291CC36C79}" type="pres">
      <dgm:prSet presAssocID="{75E3C431-667A-4948-89FC-CFD8DF7A0AB9}" presName="parentText" presStyleLbl="node1" presStyleIdx="2" presStyleCnt="4">
        <dgm:presLayoutVars>
          <dgm:chMax val="0"/>
          <dgm:bulletEnabled val="1"/>
        </dgm:presLayoutVars>
      </dgm:prSet>
      <dgm:spPr/>
    </dgm:pt>
    <dgm:pt modelId="{B6B04DB0-EB31-4F48-996A-05596DFB2511}" type="pres">
      <dgm:prSet presAssocID="{36982751-7A71-4C8D-A446-B7B1734DD8B7}" presName="spacer" presStyleCnt="0"/>
      <dgm:spPr/>
    </dgm:pt>
    <dgm:pt modelId="{C5BE02C5-885E-45B6-B68F-F7BD5AE15660}" type="pres">
      <dgm:prSet presAssocID="{40D13201-23DB-4BF5-97F0-7BCAE84E2CB0}" presName="parentText" presStyleLbl="node1" presStyleIdx="3" presStyleCnt="4">
        <dgm:presLayoutVars>
          <dgm:chMax val="0"/>
          <dgm:bulletEnabled val="1"/>
        </dgm:presLayoutVars>
      </dgm:prSet>
      <dgm:spPr/>
    </dgm:pt>
  </dgm:ptLst>
  <dgm:cxnLst>
    <dgm:cxn modelId="{36829301-8837-40ED-BC28-E577796FD379}" srcId="{877E8D75-8325-442D-A971-55F539F3777C}" destId="{EAE18851-C61F-4F61-BEF0-E0A34284286F}" srcOrd="1" destOrd="0" parTransId="{7DD5767A-73A7-4EA0-BBEA-7217A3A3C143}" sibTransId="{E3B1AC7F-2686-4315-8055-78DAD83735F2}"/>
    <dgm:cxn modelId="{77902730-1763-4D2C-8750-D119D8B88EDA}" srcId="{877E8D75-8325-442D-A971-55F539F3777C}" destId="{594B7796-3217-4197-9837-AF54CFC16C83}" srcOrd="0" destOrd="0" parTransId="{68574B83-4636-4B73-AA7C-05ADD0D748D8}" sibTransId="{2FAFCD17-94D6-4309-830E-E728F2796B0B}"/>
    <dgm:cxn modelId="{4F2B6A5E-4D89-436D-BC56-E863A2ED34C1}" type="presOf" srcId="{EAE18851-C61F-4F61-BEF0-E0A34284286F}" destId="{CAB37126-43A1-4959-8614-2F9EED4CD07F}" srcOrd="0" destOrd="0" presId="urn:microsoft.com/office/officeart/2005/8/layout/vList2"/>
    <dgm:cxn modelId="{1553C967-F796-4A1E-B673-F4A1B2B31A2D}" type="presOf" srcId="{877E8D75-8325-442D-A971-55F539F3777C}" destId="{EDD84B27-895E-47E8-B7D3-7B075B1F0ADC}" srcOrd="0" destOrd="0" presId="urn:microsoft.com/office/officeart/2005/8/layout/vList2"/>
    <dgm:cxn modelId="{14763359-6746-47A7-8E9A-825BD1A90C9A}" type="presOf" srcId="{40D13201-23DB-4BF5-97F0-7BCAE84E2CB0}" destId="{C5BE02C5-885E-45B6-B68F-F7BD5AE15660}" srcOrd="0" destOrd="0" presId="urn:microsoft.com/office/officeart/2005/8/layout/vList2"/>
    <dgm:cxn modelId="{F318A789-9A8A-4057-9964-769AAEBCBD55}" type="presOf" srcId="{594B7796-3217-4197-9837-AF54CFC16C83}" destId="{A3BB802C-970D-497F-91F6-5F8D46D733BB}" srcOrd="0" destOrd="0" presId="urn:microsoft.com/office/officeart/2005/8/layout/vList2"/>
    <dgm:cxn modelId="{DF09749C-F3A6-472F-BEC5-976DBEF7CA35}" srcId="{877E8D75-8325-442D-A971-55F539F3777C}" destId="{40D13201-23DB-4BF5-97F0-7BCAE84E2CB0}" srcOrd="3" destOrd="0" parTransId="{67AB26B6-3FA3-4764-878E-7846F959EC76}" sibTransId="{848E2C65-BE55-489A-88A5-5D4B271CACE8}"/>
    <dgm:cxn modelId="{D37FDBE3-EA69-4760-80DF-FB24C80E9D2B}" type="presOf" srcId="{75E3C431-667A-4948-89FC-CFD8DF7A0AB9}" destId="{DD24BAFF-41E3-4E9F-A31A-E1291CC36C79}" srcOrd="0" destOrd="0" presId="urn:microsoft.com/office/officeart/2005/8/layout/vList2"/>
    <dgm:cxn modelId="{64B1B3E4-3BEE-42D9-8708-B7A6AB110A71}" srcId="{877E8D75-8325-442D-A971-55F539F3777C}" destId="{75E3C431-667A-4948-89FC-CFD8DF7A0AB9}" srcOrd="2" destOrd="0" parTransId="{3D348EB3-C6D9-4A86-AF71-C593519F5023}" sibTransId="{36982751-7A71-4C8D-A446-B7B1734DD8B7}"/>
    <dgm:cxn modelId="{8231AA5B-081E-49BB-B6AA-ED722DAE54AC}" type="presParOf" srcId="{EDD84B27-895E-47E8-B7D3-7B075B1F0ADC}" destId="{A3BB802C-970D-497F-91F6-5F8D46D733BB}" srcOrd="0" destOrd="0" presId="urn:microsoft.com/office/officeart/2005/8/layout/vList2"/>
    <dgm:cxn modelId="{391F2E7F-129E-478B-891F-F41610A43D56}" type="presParOf" srcId="{EDD84B27-895E-47E8-B7D3-7B075B1F0ADC}" destId="{9468035A-AF98-4CAF-AAE7-F7BF8C039BA2}" srcOrd="1" destOrd="0" presId="urn:microsoft.com/office/officeart/2005/8/layout/vList2"/>
    <dgm:cxn modelId="{D3081EF4-102F-4134-B6D8-302881E7F986}" type="presParOf" srcId="{EDD84B27-895E-47E8-B7D3-7B075B1F0ADC}" destId="{CAB37126-43A1-4959-8614-2F9EED4CD07F}" srcOrd="2" destOrd="0" presId="urn:microsoft.com/office/officeart/2005/8/layout/vList2"/>
    <dgm:cxn modelId="{94344610-3379-4122-B965-29E5CC1F997F}" type="presParOf" srcId="{EDD84B27-895E-47E8-B7D3-7B075B1F0ADC}" destId="{2FAEF3A6-CC97-4A01-AB7B-F5BD6179458F}" srcOrd="3" destOrd="0" presId="urn:microsoft.com/office/officeart/2005/8/layout/vList2"/>
    <dgm:cxn modelId="{D2CD7485-5C12-4927-8D6E-7D328DF3A5B3}" type="presParOf" srcId="{EDD84B27-895E-47E8-B7D3-7B075B1F0ADC}" destId="{DD24BAFF-41E3-4E9F-A31A-E1291CC36C79}" srcOrd="4" destOrd="0" presId="urn:microsoft.com/office/officeart/2005/8/layout/vList2"/>
    <dgm:cxn modelId="{3B00252A-DF11-44C0-942B-A58FE33CB365}" type="presParOf" srcId="{EDD84B27-895E-47E8-B7D3-7B075B1F0ADC}" destId="{B6B04DB0-EB31-4F48-996A-05596DFB2511}" srcOrd="5" destOrd="0" presId="urn:microsoft.com/office/officeart/2005/8/layout/vList2"/>
    <dgm:cxn modelId="{2B026843-E1B6-4AAF-A8B0-A2E6EFA55CAC}" type="presParOf" srcId="{EDD84B27-895E-47E8-B7D3-7B075B1F0ADC}" destId="{C5BE02C5-885E-45B6-B68F-F7BD5AE156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B802C-970D-497F-91F6-5F8D46D733BB}">
      <dsp:nvSpPr>
        <dsp:cNvPr id="0" name=""/>
        <dsp:cNvSpPr/>
      </dsp:nvSpPr>
      <dsp:spPr>
        <a:xfrm>
          <a:off x="0" y="407528"/>
          <a:ext cx="6599051" cy="836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Storing and transporting energy (oil/gas/electricity)</a:t>
          </a:r>
          <a:endParaRPr lang="en-US" sz="2200" kern="1200" dirty="0"/>
        </a:p>
      </dsp:txBody>
      <dsp:txXfrm>
        <a:off x="40837" y="448365"/>
        <a:ext cx="6517377" cy="754876"/>
      </dsp:txXfrm>
    </dsp:sp>
    <dsp:sp modelId="{CAB37126-43A1-4959-8614-2F9EED4CD07F}">
      <dsp:nvSpPr>
        <dsp:cNvPr id="0" name=""/>
        <dsp:cNvSpPr/>
      </dsp:nvSpPr>
      <dsp:spPr>
        <a:xfrm>
          <a:off x="0" y="1307439"/>
          <a:ext cx="6599051" cy="836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Heavily regulated </a:t>
          </a:r>
          <a:endParaRPr lang="en-US" sz="2200" kern="1200" dirty="0"/>
        </a:p>
      </dsp:txBody>
      <dsp:txXfrm>
        <a:off x="40837" y="1348276"/>
        <a:ext cx="6517377" cy="754876"/>
      </dsp:txXfrm>
    </dsp:sp>
    <dsp:sp modelId="{DD24BAFF-41E3-4E9F-A31A-E1291CC36C79}">
      <dsp:nvSpPr>
        <dsp:cNvPr id="0" name=""/>
        <dsp:cNvSpPr/>
      </dsp:nvSpPr>
      <dsp:spPr>
        <a:xfrm>
          <a:off x="0" y="2207349"/>
          <a:ext cx="6599051" cy="836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Requires disaster/risk mitigation and infrastructure maintenance </a:t>
          </a:r>
          <a:endParaRPr lang="en-US" sz="2200" kern="1200"/>
        </a:p>
      </dsp:txBody>
      <dsp:txXfrm>
        <a:off x="40837" y="2248186"/>
        <a:ext cx="6517377" cy="754876"/>
      </dsp:txXfrm>
    </dsp:sp>
    <dsp:sp modelId="{C5BE02C5-885E-45B6-B68F-F7BD5AE15660}">
      <dsp:nvSpPr>
        <dsp:cNvPr id="0" name=""/>
        <dsp:cNvSpPr/>
      </dsp:nvSpPr>
      <dsp:spPr>
        <a:xfrm>
          <a:off x="0" y="3107259"/>
          <a:ext cx="6599051" cy="836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Blockchain technology supports multi-stakeholder information sharing, especially for asset tracking.</a:t>
          </a:r>
          <a:endParaRPr lang="en-US" sz="2200" kern="1200"/>
        </a:p>
      </dsp:txBody>
      <dsp:txXfrm>
        <a:off x="40837" y="3148096"/>
        <a:ext cx="6517377" cy="754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ergyknowledgebase.com/topics/microgrid.asp" TargetMode="External"/><Relationship Id="rId3" Type="http://schemas.openxmlformats.org/officeDocument/2006/relationships/hyperlink" Target="https://energyknowledgebase.com/topics/energy-efficiency.asp" TargetMode="External"/><Relationship Id="rId7" Type="http://schemas.openxmlformats.org/officeDocument/2006/relationships/hyperlink" Target="https://energyknowledgebase.com/topics/fuel-cell.as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ergyknowledgebase.com/topics/photovoltaic-pv-cells.asp" TargetMode="External"/><Relationship Id="rId5" Type="http://schemas.openxmlformats.org/officeDocument/2006/relationships/hyperlink" Target="https://energyknowledgebase.com/topics/combined-heat-and-power.asp" TargetMode="External"/><Relationship Id="rId10" Type="http://schemas.openxmlformats.org/officeDocument/2006/relationships/hyperlink" Target="https://energyknowledgebase.com/topics/ancillary-services.asp" TargetMode="External"/><Relationship Id="rId4" Type="http://schemas.openxmlformats.org/officeDocument/2006/relationships/hyperlink" Target="https://energyknowledgebase.com/topics/demand-response-dr.asp" TargetMode="External"/><Relationship Id="rId9" Type="http://schemas.openxmlformats.org/officeDocument/2006/relationships/hyperlink" Target="https://energyknowledgebase.com/topics/cogeneration.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knowledgebase.com/topics/distributed-energy-resource.as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ergyknowledgebase.com/topics/distribution-network-operator.asp" TargetMode="External"/><Relationship Id="rId5" Type="http://schemas.openxmlformats.org/officeDocument/2006/relationships/hyperlink" Target="https://energyknowledgebase.com/topics/bulk-electric-system.asp" TargetMode="External"/><Relationship Id="rId4" Type="http://schemas.openxmlformats.org/officeDocument/2006/relationships/hyperlink" Target="https://energyknowledgebase.com/topics/independent-system-operator.as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Arial"/>
              <a:buChar char="•"/>
            </a:pPr>
            <a:r>
              <a:rPr lang="en-US"/>
              <a:t>Here are the eleven elements of the blockchain maturity model.  We will be discussing the elements in further detail during this course.</a:t>
            </a:r>
            <a:endParaRPr/>
          </a:p>
          <a:p>
            <a:pPr marL="171450" lvl="0" indent="-95250" algn="l" rtl="0">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Distribution</a:t>
            </a:r>
            <a:endParaRPr/>
          </a:p>
          <a:p>
            <a:pPr marL="171450" lvl="0" indent="-171450" algn="l" rtl="0">
              <a:spcBef>
                <a:spcPts val="0"/>
              </a:spcBef>
              <a:spcAft>
                <a:spcPts val="0"/>
              </a:spcAft>
              <a:buClr>
                <a:schemeClr val="dk1"/>
              </a:buClr>
              <a:buSzPts val="1200"/>
              <a:buFont typeface="Arial"/>
              <a:buChar char="•"/>
            </a:pPr>
            <a:r>
              <a:rPr lang="en-US"/>
              <a:t>Governance</a:t>
            </a:r>
            <a:endParaRPr/>
          </a:p>
          <a:p>
            <a:pPr marL="171450" lvl="0" indent="-171450" algn="l" rtl="0">
              <a:spcBef>
                <a:spcPts val="0"/>
              </a:spcBef>
              <a:spcAft>
                <a:spcPts val="0"/>
              </a:spcAft>
              <a:buClr>
                <a:schemeClr val="dk1"/>
              </a:buClr>
              <a:buSzPts val="1200"/>
              <a:buFont typeface="Arial"/>
              <a:buChar char="•"/>
            </a:pPr>
            <a:r>
              <a:rPr lang="en-US"/>
              <a:t>Identity Management</a:t>
            </a:r>
            <a:endParaRPr/>
          </a:p>
          <a:p>
            <a:pPr marL="171450" lvl="0" indent="-171450" algn="l" rtl="0">
              <a:spcBef>
                <a:spcPts val="0"/>
              </a:spcBef>
              <a:spcAft>
                <a:spcPts val="0"/>
              </a:spcAft>
              <a:buClr>
                <a:schemeClr val="dk1"/>
              </a:buClr>
              <a:buSzPts val="1200"/>
              <a:buFont typeface="Arial"/>
              <a:buChar char="•"/>
            </a:pPr>
            <a:r>
              <a:rPr lang="en-US"/>
              <a:t>Infrastructure Sustainability</a:t>
            </a:r>
            <a:endParaRPr/>
          </a:p>
          <a:p>
            <a:pPr marL="171450" lvl="0" indent="-171450" algn="l" rtl="0">
              <a:spcBef>
                <a:spcPts val="0"/>
              </a:spcBef>
              <a:spcAft>
                <a:spcPts val="0"/>
              </a:spcAft>
              <a:buClr>
                <a:schemeClr val="dk1"/>
              </a:buClr>
              <a:buSzPts val="1200"/>
              <a:buFont typeface="Arial"/>
              <a:buChar char="•"/>
            </a:pPr>
            <a:r>
              <a:rPr lang="en-US"/>
              <a:t>Interoperability </a:t>
            </a:r>
            <a:endParaRPr/>
          </a:p>
          <a:p>
            <a:pPr marL="171450" lvl="0" indent="-171450" algn="l" rtl="0">
              <a:spcBef>
                <a:spcPts val="0"/>
              </a:spcBef>
              <a:spcAft>
                <a:spcPts val="0"/>
              </a:spcAft>
              <a:buClr>
                <a:schemeClr val="dk1"/>
              </a:buClr>
              <a:buSzPts val="1200"/>
              <a:buFont typeface="Arial"/>
              <a:buChar char="•"/>
            </a:pPr>
            <a:r>
              <a:rPr lang="en-US"/>
              <a:t>Performance</a:t>
            </a:r>
            <a:endParaRPr/>
          </a:p>
          <a:p>
            <a:pPr marL="171450" lvl="0" indent="-171450" algn="l" rtl="0">
              <a:spcBef>
                <a:spcPts val="0"/>
              </a:spcBef>
              <a:spcAft>
                <a:spcPts val="0"/>
              </a:spcAft>
              <a:buClr>
                <a:schemeClr val="dk1"/>
              </a:buClr>
              <a:buSzPts val="1200"/>
              <a:buFont typeface="Arial"/>
              <a:buChar char="•"/>
            </a:pPr>
            <a:r>
              <a:rPr lang="en-US"/>
              <a:t>Privacy</a:t>
            </a:r>
            <a:endParaRPr/>
          </a:p>
          <a:p>
            <a:pPr marL="171450" lvl="0" indent="-171450" algn="l" rtl="0">
              <a:spcBef>
                <a:spcPts val="0"/>
              </a:spcBef>
              <a:spcAft>
                <a:spcPts val="0"/>
              </a:spcAft>
              <a:buClr>
                <a:schemeClr val="dk1"/>
              </a:buClr>
              <a:buSzPts val="1200"/>
              <a:buFont typeface="Arial"/>
              <a:buChar char="•"/>
            </a:pPr>
            <a:r>
              <a:rPr lang="en-US"/>
              <a:t>Reliability</a:t>
            </a:r>
            <a:endParaRPr/>
          </a:p>
          <a:p>
            <a:pPr marL="171450" lvl="0" indent="-171450" algn="l" rtl="0">
              <a:spcBef>
                <a:spcPts val="0"/>
              </a:spcBef>
              <a:spcAft>
                <a:spcPts val="0"/>
              </a:spcAft>
              <a:buClr>
                <a:schemeClr val="dk1"/>
              </a:buClr>
              <a:buSzPts val="1200"/>
              <a:buFont typeface="Arial"/>
              <a:buChar char="•"/>
            </a:pPr>
            <a:r>
              <a:rPr lang="en-US"/>
              <a:t>Resilience</a:t>
            </a:r>
            <a:endParaRPr/>
          </a:p>
          <a:p>
            <a:pPr marL="171450" lvl="0" indent="-171450" algn="l" rtl="0">
              <a:spcBef>
                <a:spcPts val="0"/>
              </a:spcBef>
              <a:spcAft>
                <a:spcPts val="0"/>
              </a:spcAft>
              <a:buClr>
                <a:schemeClr val="dk1"/>
              </a:buClr>
              <a:buSzPts val="1200"/>
              <a:buFont typeface="Arial"/>
              <a:buChar char="•"/>
            </a:pPr>
            <a:r>
              <a:rPr lang="en-US"/>
              <a:t>Security</a:t>
            </a:r>
            <a:endParaRPr/>
          </a:p>
          <a:p>
            <a:pPr marL="171450" lvl="0" indent="-171450" algn="l" rtl="0">
              <a:spcBef>
                <a:spcPts val="0"/>
              </a:spcBef>
              <a:spcAft>
                <a:spcPts val="0"/>
              </a:spcAft>
              <a:buClr>
                <a:schemeClr val="dk1"/>
              </a:buClr>
              <a:buSzPts val="1200"/>
              <a:buFont typeface="Arial"/>
              <a:buChar char="•"/>
            </a:pPr>
            <a:r>
              <a:rPr lang="en-US"/>
              <a:t>Synchronization or Consensus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https://gbaglobal.org/blog/2017/12/07/five-ways-blockchain-reshaping-energy-industry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942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299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646464"/>
                </a:solidFill>
                <a:effectLst/>
                <a:latin typeface="Raleway" pitchFamily="2" charset="0"/>
              </a:rPr>
              <a:t>Demand side management (DSM) </a:t>
            </a:r>
            <a:r>
              <a:rPr lang="en-US" b="0" i="0" dirty="0">
                <a:solidFill>
                  <a:srgbClr val="646464"/>
                </a:solidFill>
                <a:effectLst/>
                <a:latin typeface="Raleway" pitchFamily="2" charset="0"/>
              </a:rPr>
              <a:t>- consists of electric loads whose usage can be altered either permanently or temporarily.  This includes </a:t>
            </a:r>
            <a:r>
              <a:rPr lang="en-US" b="0" i="0" u="sng" dirty="0">
                <a:solidFill>
                  <a:srgbClr val="005DAB"/>
                </a:solidFill>
                <a:effectLst/>
                <a:latin typeface="Raleway" pitchFamily="2" charset="0"/>
                <a:hlinkClick r:id="rId3"/>
              </a:rPr>
              <a:t>energy efficiency</a:t>
            </a:r>
            <a:r>
              <a:rPr lang="en-US" b="0" i="0" dirty="0">
                <a:solidFill>
                  <a:srgbClr val="646464"/>
                </a:solidFill>
                <a:effectLst/>
                <a:latin typeface="Raleway" pitchFamily="2" charset="0"/>
              </a:rPr>
              <a:t> and </a:t>
            </a:r>
            <a:r>
              <a:rPr lang="en-US" b="0" i="0" u="sng" dirty="0">
                <a:solidFill>
                  <a:srgbClr val="005DAB"/>
                </a:solidFill>
                <a:effectLst/>
                <a:latin typeface="Raleway" pitchFamily="2" charset="0"/>
                <a:hlinkClick r:id="rId4"/>
              </a:rPr>
              <a:t>demand response (DR)</a:t>
            </a:r>
            <a:r>
              <a:rPr lang="en-US" b="0" i="0" dirty="0">
                <a:solidFill>
                  <a:srgbClr val="646464"/>
                </a:solidFill>
                <a:effectLst/>
                <a:latin typeface="Raleway" pitchFamily="2" charset="0"/>
              </a:rPr>
              <a:t>. </a:t>
            </a:r>
          </a:p>
          <a:p>
            <a:pPr algn="l"/>
            <a:endParaRPr lang="en-US" b="1" i="0" dirty="0">
              <a:solidFill>
                <a:srgbClr val="646464"/>
              </a:solidFill>
              <a:effectLst/>
              <a:latin typeface="Raleway" pitchFamily="2" charset="0"/>
            </a:endParaRPr>
          </a:p>
          <a:p>
            <a:pPr algn="l"/>
            <a:r>
              <a:rPr lang="en-US" b="1" i="0" dirty="0">
                <a:solidFill>
                  <a:srgbClr val="646464"/>
                </a:solidFill>
                <a:effectLst/>
                <a:latin typeface="Raleway" pitchFamily="2" charset="0"/>
              </a:rPr>
              <a:t>Distributed Generation (DG) - </a:t>
            </a:r>
            <a:r>
              <a:rPr lang="en-US" b="0" i="0" dirty="0">
                <a:solidFill>
                  <a:srgbClr val="646464"/>
                </a:solidFill>
                <a:effectLst/>
                <a:latin typeface="Raleway" pitchFamily="2" charset="0"/>
              </a:rPr>
              <a:t>consists of generating resources that produce electricity including </a:t>
            </a:r>
            <a:r>
              <a:rPr lang="en-US" b="0" i="0" u="sng" dirty="0">
                <a:solidFill>
                  <a:srgbClr val="005DAB"/>
                </a:solidFill>
                <a:effectLst/>
                <a:latin typeface="Raleway" pitchFamily="2" charset="0"/>
                <a:hlinkClick r:id="rId5"/>
              </a:rPr>
              <a:t>combined heat and power</a:t>
            </a:r>
            <a:r>
              <a:rPr lang="en-US" b="0" i="0" dirty="0">
                <a:solidFill>
                  <a:srgbClr val="646464"/>
                </a:solidFill>
                <a:effectLst/>
                <a:latin typeface="Raleway" pitchFamily="2" charset="0"/>
              </a:rPr>
              <a:t> (CHP), rooftop </a:t>
            </a:r>
            <a:r>
              <a:rPr lang="en-US" b="0" i="0" u="sng" dirty="0">
                <a:solidFill>
                  <a:srgbClr val="005DAB"/>
                </a:solidFill>
                <a:effectLst/>
                <a:latin typeface="Raleway" pitchFamily="2" charset="0"/>
                <a:hlinkClick r:id="rId6"/>
              </a:rPr>
              <a:t>photovoltaic (PV) solar</a:t>
            </a:r>
            <a:r>
              <a:rPr lang="en-US" b="0" i="0" dirty="0">
                <a:solidFill>
                  <a:srgbClr val="646464"/>
                </a:solidFill>
                <a:effectLst/>
                <a:latin typeface="Raleway" pitchFamily="2" charset="0"/>
              </a:rPr>
              <a:t>, </a:t>
            </a:r>
            <a:r>
              <a:rPr lang="en-US" sz="1200" b="0" i="0" u="none" strike="noStrike" cap="none" dirty="0">
                <a:solidFill>
                  <a:srgbClr val="646464"/>
                </a:solidFill>
                <a:effectLst/>
                <a:latin typeface="Raleway" pitchFamily="2" charset="0"/>
                <a:cs typeface="Calibri"/>
                <a:sym typeface="Calibri"/>
              </a:rPr>
              <a:t>reciprocating generating </a:t>
            </a:r>
            <a:r>
              <a:rPr lang="en-US" b="0" i="0" dirty="0">
                <a:solidFill>
                  <a:srgbClr val="646464"/>
                </a:solidFill>
                <a:effectLst/>
                <a:latin typeface="Raleway" pitchFamily="2" charset="0"/>
              </a:rPr>
              <a:t>sets (generating heat and electricity), gas microturbines, and </a:t>
            </a:r>
            <a:r>
              <a:rPr lang="en-US" b="0" i="0" u="sng" dirty="0">
                <a:solidFill>
                  <a:srgbClr val="005DAB"/>
                </a:solidFill>
                <a:effectLst/>
                <a:latin typeface="Raleway" pitchFamily="2" charset="0"/>
                <a:hlinkClick r:id="rId7"/>
              </a:rPr>
              <a:t>fuel cells</a:t>
            </a:r>
            <a:r>
              <a:rPr lang="en-US" b="0" i="0" dirty="0">
                <a:solidFill>
                  <a:srgbClr val="646464"/>
                </a:solidFill>
                <a:effectLst/>
                <a:latin typeface="Raleway" pitchFamily="2" charset="0"/>
              </a:rPr>
              <a:t>. </a:t>
            </a:r>
          </a:p>
          <a:p>
            <a:pPr algn="l"/>
            <a:endParaRPr lang="en-US" b="0" i="0" dirty="0">
              <a:solidFill>
                <a:srgbClr val="646464"/>
              </a:solidFill>
              <a:effectLst/>
              <a:latin typeface="Raleway" pitchFamily="2" charset="0"/>
            </a:endParaRPr>
          </a:p>
          <a:p>
            <a:pPr algn="l"/>
            <a:r>
              <a:rPr lang="en-US" b="1" i="0" dirty="0">
                <a:solidFill>
                  <a:srgbClr val="646464"/>
                </a:solidFill>
                <a:effectLst/>
                <a:latin typeface="Raleway" pitchFamily="2" charset="0"/>
              </a:rPr>
              <a:t>Distributed Storage (DS)- </a:t>
            </a:r>
            <a:r>
              <a:rPr lang="en-US" b="0" i="0" dirty="0">
                <a:solidFill>
                  <a:srgbClr val="646464"/>
                </a:solidFill>
                <a:effectLst/>
                <a:latin typeface="Raleway" pitchFamily="2" charset="0"/>
              </a:rPr>
              <a:t>consists of resources that have the capability to both absorb electricity and supply energy back at a later time. DS technologies include thermal energy storage, battery storage, and flywheels. </a:t>
            </a:r>
          </a:p>
          <a:p>
            <a:pPr algn="l"/>
            <a:endParaRPr lang="en-US" b="0" i="0" dirty="0">
              <a:solidFill>
                <a:srgbClr val="646464"/>
              </a:solidFill>
              <a:effectLst/>
              <a:latin typeface="Raleway" pitchFamily="2" charset="0"/>
            </a:endParaRPr>
          </a:p>
          <a:p>
            <a:pPr algn="l"/>
            <a:r>
              <a:rPr lang="en-US" b="0" i="0" dirty="0">
                <a:solidFill>
                  <a:srgbClr val="646464"/>
                </a:solidFill>
                <a:effectLst/>
                <a:latin typeface="Raleway" pitchFamily="2" charset="0"/>
              </a:rPr>
              <a:t>DERs can be aggregated to provide blocks of useful resources. Forms of aggregation include blocks of DSM resources, virtual power plants (VPPs), and </a:t>
            </a:r>
            <a:r>
              <a:rPr lang="en-US" b="0" i="0" u="sng" dirty="0">
                <a:solidFill>
                  <a:srgbClr val="005DAB"/>
                </a:solidFill>
                <a:effectLst/>
                <a:latin typeface="Raleway" pitchFamily="2" charset="0"/>
                <a:hlinkClick r:id="rId8"/>
              </a:rPr>
              <a:t>microgrids</a:t>
            </a:r>
            <a:r>
              <a:rPr lang="en-US" b="0" i="0" dirty="0">
                <a:solidFill>
                  <a:srgbClr val="646464"/>
                </a:solidFill>
                <a:effectLst/>
                <a:latin typeface="Raleway" pitchFamily="2" charset="0"/>
              </a:rPr>
              <a:t>. </a:t>
            </a:r>
          </a:p>
          <a:p>
            <a:pPr algn="l"/>
            <a:endParaRPr lang="en-US" b="0" i="0" dirty="0">
              <a:solidFill>
                <a:srgbClr val="646464"/>
              </a:solidFill>
              <a:effectLst/>
              <a:latin typeface="Raleway" pitchFamily="2" charset="0"/>
            </a:endParaRPr>
          </a:p>
          <a:p>
            <a:pPr algn="l"/>
            <a:r>
              <a:rPr lang="en-US" b="0" i="0" dirty="0">
                <a:solidFill>
                  <a:srgbClr val="646464"/>
                </a:solidFill>
                <a:effectLst/>
                <a:latin typeface="Raleway" pitchFamily="2" charset="0"/>
              </a:rPr>
              <a:t>End-use consumers often invest in DERs for the purposes of reliability and reduction of energy bills. And in certain cases, DERs can participate in wholesale markets. These include DR, </a:t>
            </a:r>
            <a:r>
              <a:rPr lang="en-US" b="0" i="0" u="sng" dirty="0">
                <a:solidFill>
                  <a:srgbClr val="005DAB"/>
                </a:solidFill>
                <a:effectLst/>
                <a:latin typeface="Raleway" pitchFamily="2" charset="0"/>
                <a:hlinkClick r:id="rId9"/>
              </a:rPr>
              <a:t>cogeneration</a:t>
            </a:r>
            <a:r>
              <a:rPr lang="en-US" b="0" i="0" dirty="0">
                <a:solidFill>
                  <a:srgbClr val="646464"/>
                </a:solidFill>
                <a:effectLst/>
                <a:latin typeface="Raleway" pitchFamily="2" charset="0"/>
              </a:rPr>
              <a:t>, wind and solar connected directly to the distribution system, and DS. </a:t>
            </a:r>
          </a:p>
          <a:p>
            <a:pPr algn="l"/>
            <a:endParaRPr lang="en-US" b="0" i="0" dirty="0">
              <a:solidFill>
                <a:srgbClr val="646464"/>
              </a:solidFill>
              <a:effectLst/>
              <a:latin typeface="Raleway" pitchFamily="2" charset="0"/>
            </a:endParaRPr>
          </a:p>
          <a:p>
            <a:pPr algn="l"/>
            <a:r>
              <a:rPr lang="en-US" b="0" i="0" dirty="0">
                <a:solidFill>
                  <a:srgbClr val="646464"/>
                </a:solidFill>
                <a:effectLst/>
                <a:latin typeface="Raleway" pitchFamily="2" charset="0"/>
              </a:rPr>
              <a:t>In the future, evolution of additional market opportunities for DERs is expected. This could include participation of aggregated DERs in wholesale markets, as well as development of distribution level markets. </a:t>
            </a:r>
          </a:p>
          <a:p>
            <a:pPr algn="l"/>
            <a:endParaRPr lang="en-US" b="0" i="0" dirty="0">
              <a:solidFill>
                <a:srgbClr val="646464"/>
              </a:solidFill>
              <a:effectLst/>
              <a:latin typeface="Raleway" pitchFamily="2" charset="0"/>
            </a:endParaRPr>
          </a:p>
          <a:p>
            <a:pPr algn="l"/>
            <a:r>
              <a:rPr lang="en-US" b="0" i="0" dirty="0">
                <a:solidFill>
                  <a:srgbClr val="646464"/>
                </a:solidFill>
                <a:effectLst/>
                <a:latin typeface="Raleway" pitchFamily="2" charset="0"/>
              </a:rPr>
              <a:t>In such markets, DERs have the potential to provide capacity, energy, and </a:t>
            </a:r>
            <a:r>
              <a:rPr lang="en-US" b="0" i="0" u="sng" dirty="0">
                <a:solidFill>
                  <a:srgbClr val="005DAB"/>
                </a:solidFill>
                <a:effectLst/>
                <a:latin typeface="Raleway" pitchFamily="2" charset="0"/>
                <a:hlinkClick r:id="rId10"/>
              </a:rPr>
              <a:t>ancillary services</a:t>
            </a:r>
            <a:r>
              <a:rPr lang="en-US" b="0" i="0" dirty="0">
                <a:solidFill>
                  <a:srgbClr val="646464"/>
                </a:solidFill>
                <a:effectLst/>
                <a:latin typeface="Raleway" pitchFamily="2" charset="0"/>
              </a:rPr>
              <a:t>. DERs may also provide resources for non-wires alternatives (NWAs) utilized by distribution utilities as an alternative to capital investment in the grid.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609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dirty="0">
                <a:solidFill>
                  <a:schemeClr val="tx1"/>
                </a:solidFill>
                <a:effectLst/>
                <a:latin typeface="Raleway" pitchFamily="2" charset="0"/>
              </a:rPr>
              <a:t>With the growth of </a:t>
            </a:r>
            <a:r>
              <a:rPr lang="en-US" sz="1400" b="0" i="0" u="sng" dirty="0">
                <a:solidFill>
                  <a:schemeClr val="tx1"/>
                </a:solidFill>
                <a:effectLst/>
                <a:latin typeface="Raleway" pitchFamily="2" charset="0"/>
                <a:hlinkClick r:id="rId3">
                  <a:extLst>
                    <a:ext uri="{A12FA001-AC4F-418D-AE19-62706E023703}">
                      <ahyp:hlinkClr xmlns:ahyp="http://schemas.microsoft.com/office/drawing/2018/hyperlinkcolor" val="tx"/>
                    </a:ext>
                  </a:extLst>
                </a:hlinkClick>
              </a:rPr>
              <a:t>distributed energy resources</a:t>
            </a:r>
            <a:r>
              <a:rPr lang="en-US" sz="1400" b="0" i="0" dirty="0">
                <a:solidFill>
                  <a:schemeClr val="tx1"/>
                </a:solidFill>
                <a:effectLst/>
                <a:latin typeface="Raleway" pitchFamily="2" charset="0"/>
              </a:rPr>
              <a:t> (DERs) and the potential benefits of using DERs as grid resources, there is a greater need for an entity to manage the scheduling and dispatch of these resources in a manner like how Independent System Operators (ISOs) and other balancing authorities schedule and dispatch transmission-level resources.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400" b="0" i="0" dirty="0">
              <a:solidFill>
                <a:schemeClr val="tx1"/>
              </a:solidFill>
              <a:effectLst/>
              <a:latin typeface="Raleway"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dirty="0">
                <a:solidFill>
                  <a:schemeClr val="bg1"/>
                </a:solidFill>
                <a:effectLst/>
                <a:latin typeface="Raleway" pitchFamily="2" charset="0"/>
              </a:rPr>
              <a:t>One potential model to provide this function is the distribution system operator (DSO). The DSO would provide the same function for distributed energy resource dispatch, distribution system operations, and facilitation of distributed markets that </a:t>
            </a:r>
            <a:r>
              <a:rPr lang="en-US" sz="1400" b="0" i="0" u="sng" dirty="0">
                <a:solidFill>
                  <a:schemeClr val="bg1"/>
                </a:solidFill>
                <a:effectLst/>
                <a:latin typeface="Raleway" pitchFamily="2" charset="0"/>
                <a:hlinkClick r:id="rId4">
                  <a:extLst>
                    <a:ext uri="{A12FA001-AC4F-418D-AE19-62706E023703}">
                      <ahyp:hlinkClr xmlns:ahyp="http://schemas.microsoft.com/office/drawing/2018/hyperlinkcolor" val="tx"/>
                    </a:ext>
                  </a:extLst>
                </a:hlinkClick>
              </a:rPr>
              <a:t>ISOs</a:t>
            </a:r>
            <a:r>
              <a:rPr lang="en-US" sz="1400" b="0" i="0" dirty="0">
                <a:solidFill>
                  <a:schemeClr val="bg1"/>
                </a:solidFill>
                <a:effectLst/>
                <a:latin typeface="Raleway" pitchFamily="2" charset="0"/>
              </a:rPr>
              <a:t> provide for the </a:t>
            </a:r>
            <a:r>
              <a:rPr lang="en-US" sz="1400" b="0" i="0" u="sng" dirty="0">
                <a:solidFill>
                  <a:schemeClr val="bg1"/>
                </a:solidFill>
                <a:effectLst/>
                <a:latin typeface="Raleway" pitchFamily="2" charset="0"/>
                <a:hlinkClick r:id="rId5">
                  <a:extLst>
                    <a:ext uri="{A12FA001-AC4F-418D-AE19-62706E023703}">
                      <ahyp:hlinkClr xmlns:ahyp="http://schemas.microsoft.com/office/drawing/2018/hyperlinkcolor" val="tx"/>
                    </a:ext>
                  </a:extLst>
                </a:hlinkClick>
              </a:rPr>
              <a:t>bulk electric system</a:t>
            </a:r>
            <a:r>
              <a:rPr lang="en-US" sz="1400" b="0" i="0" dirty="0">
                <a:solidFill>
                  <a:schemeClr val="bg1"/>
                </a:solidFill>
                <a:effectLst/>
                <a:latin typeface="Raleway" pitchFamily="2" charset="0"/>
              </a:rPr>
              <a:t>. Like ISOs, the DSO would be an unbiased entity without ties to any market participant. The DSO would interact with the distribution utility, which would likely become a </a:t>
            </a:r>
            <a:r>
              <a:rPr lang="en-US" sz="1400" b="0" i="0" u="sng" dirty="0">
                <a:solidFill>
                  <a:schemeClr val="bg1"/>
                </a:solidFill>
                <a:effectLst/>
                <a:latin typeface="Raleway" pitchFamily="2" charset="0"/>
                <a:hlinkClick r:id="rId6">
                  <a:extLst>
                    <a:ext uri="{A12FA001-AC4F-418D-AE19-62706E023703}">
                      <ahyp:hlinkClr xmlns:ahyp="http://schemas.microsoft.com/office/drawing/2018/hyperlinkcolor" val="tx"/>
                    </a:ext>
                  </a:extLst>
                </a:hlinkClick>
              </a:rPr>
              <a:t>distribution network operator</a:t>
            </a:r>
            <a:r>
              <a:rPr lang="en-US" sz="1400" b="0" i="0" dirty="0">
                <a:solidFill>
                  <a:schemeClr val="bg1"/>
                </a:solidFill>
                <a:effectLst/>
                <a:latin typeface="Raleway" pitchFamily="2" charset="0"/>
              </a:rPr>
              <a:t> (DNO), simply responsible for maintaining and operating the distribution facilities much like a transmission operator (TO) in the ISO model. To facilitate active retail markets, the DSO would bid aggregated distributed resources into competitive ISO wholesale markets in competition with centralized generators.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400" b="0" i="0" dirty="0">
              <a:solidFill>
                <a:schemeClr val="tx1"/>
              </a:solidFill>
              <a:effectLst/>
              <a:latin typeface="Raleway" pitchFamily="2"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68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https://www.utilitydive.com/spons/top-5-challenges-facing-distribution-utilities-in-2023/638222/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76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https://www.youtube.com/watch?v=DAYEef7RNJo&amp;t=416s</a:t>
            </a:r>
          </a:p>
          <a:p>
            <a:r>
              <a:rPr lang="en-US" dirty="0"/>
              <a:t>https://www.utilitydive.com/news/doe-tests-blockchain-technology-to-ensure-grid-security-resilience/637364/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38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1"/>
          <p:cNvSpPr>
            <a:spLocks noGrp="1"/>
          </p:cNvSpPr>
          <p:nvPr>
            <p:ph type="pic" idx="2"/>
          </p:nvPr>
        </p:nvSpPr>
        <p:spPr>
          <a:xfrm>
            <a:off x="5183188" y="987425"/>
            <a:ext cx="6172200" cy="4873625"/>
          </a:xfrm>
          <a:prstGeom prst="rect">
            <a:avLst/>
          </a:prstGeom>
          <a:noFill/>
          <a:ln>
            <a:noFill/>
          </a:ln>
        </p:spPr>
      </p:sp>
      <p:sp>
        <p:nvSpPr>
          <p:cNvPr id="70" name="Google Shape;70;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86"/>
        <p:cNvGrpSpPr/>
        <p:nvPr/>
      </p:nvGrpSpPr>
      <p:grpSpPr>
        <a:xfrm>
          <a:off x="0" y="0"/>
          <a:ext cx="0" cy="0"/>
          <a:chOff x="0" y="0"/>
          <a:chExt cx="0" cy="0"/>
        </a:xfrm>
      </p:grpSpPr>
      <p:sp>
        <p:nvSpPr>
          <p:cNvPr id="87" name="Google Shape;87;p44"/>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88" name="Google Shape;88;p44"/>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89" name="Google Shape;89;p44"/>
          <p:cNvSpPr txBox="1">
            <a:spLocks noGrp="1"/>
          </p:cNvSpPr>
          <p:nvPr>
            <p:ph type="title"/>
          </p:nvPr>
        </p:nvSpPr>
        <p:spPr>
          <a:xfrm>
            <a:off x="415600" y="719633"/>
            <a:ext cx="11360800" cy="171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sp>
        <p:nvSpPr>
          <p:cNvPr id="90" name="Google Shape;90;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746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315D"/>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2"/>
          <p:cNvPicPr preferRelativeResize="0"/>
          <p:nvPr/>
        </p:nvPicPr>
        <p:blipFill rotWithShape="1">
          <a:blip r:embed="rId11">
            <a:alphaModFix/>
          </a:blip>
          <a:srcRect/>
          <a:stretch/>
        </p:blipFill>
        <p:spPr>
          <a:xfrm>
            <a:off x="9665537" y="585133"/>
            <a:ext cx="2479397" cy="8855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www.mckinsey.com/pe/~/media/McKinsey/Industries/Automotive%20and%20Assembly/Our%20Insights/The%20potential%20impact%20of%20electric%20vehicles%20on%20global%20energy%20systems/The-potential-impact-of-electric-vehicles-on-global-energy-systems-vF.pdf"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gerard.dache@GBAgloba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614363" y="1293819"/>
            <a:ext cx="10972800" cy="1792287"/>
          </a:xfrm>
        </p:spPr>
        <p:txBody>
          <a:bodyPr>
            <a:normAutofit fontScale="90000"/>
          </a:bodyPr>
          <a:lstStyle/>
          <a:p>
            <a:pPr lvl="0"/>
            <a:r>
              <a:rPr lang="en-US" dirty="0"/>
              <a:t>Blockchain &amp; Energy</a:t>
            </a:r>
            <a:br>
              <a:rPr lang="en-US" dirty="0"/>
            </a:br>
            <a:r>
              <a:rPr lang="en-US" dirty="0"/>
              <a:t>Building Resilient Global Infrastructure</a:t>
            </a:r>
          </a:p>
        </p:txBody>
      </p:sp>
      <p:sp>
        <p:nvSpPr>
          <p:cNvPr id="2" name="Subtitle 1">
            <a:extLst>
              <a:ext uri="{FF2B5EF4-FFF2-40B4-BE49-F238E27FC236}">
                <a16:creationId xmlns:a16="http://schemas.microsoft.com/office/drawing/2014/main" id="{930F6218-FA66-11C5-6615-11CDC7844959}"/>
              </a:ext>
            </a:extLst>
          </p:cNvPr>
          <p:cNvSpPr>
            <a:spLocks noGrp="1"/>
          </p:cNvSpPr>
          <p:nvPr>
            <p:ph type="subTitle" idx="1"/>
          </p:nvPr>
        </p:nvSpPr>
        <p:spPr>
          <a:xfrm>
            <a:off x="6350217" y="3354382"/>
            <a:ext cx="4824412" cy="2387599"/>
          </a:xfrm>
        </p:spPr>
        <p:txBody>
          <a:bodyPr>
            <a:normAutofit/>
          </a:bodyPr>
          <a:lstStyle/>
          <a:p>
            <a:pPr algn="l"/>
            <a:r>
              <a:rPr lang="en-US" dirty="0"/>
              <a:t>Gerard Dache</a:t>
            </a:r>
          </a:p>
          <a:p>
            <a:pPr algn="l"/>
            <a:r>
              <a:rPr lang="en-US" dirty="0"/>
              <a:t>Executive Director</a:t>
            </a:r>
          </a:p>
          <a:p>
            <a:pPr algn="l"/>
            <a:r>
              <a:rPr lang="en-US" dirty="0"/>
              <a:t>Government Blockchain Association</a:t>
            </a:r>
          </a:p>
          <a:p>
            <a:pPr algn="l"/>
            <a:r>
              <a:rPr lang="en-US" dirty="0"/>
              <a:t>Gerard.dache@GBAglobal.org</a:t>
            </a:r>
          </a:p>
          <a:p>
            <a:pPr algn="l"/>
            <a:r>
              <a:rPr lang="en-US" dirty="0"/>
              <a:t>www.GBAglobal.org</a:t>
            </a:r>
          </a:p>
        </p:txBody>
      </p:sp>
      <p:sp>
        <p:nvSpPr>
          <p:cNvPr id="97" name="Google Shape;97;p1"/>
          <p:cNvSpPr txBox="1">
            <a:spLocks noGrp="1"/>
          </p:cNvSpPr>
          <p:nvPr>
            <p:ph type="ftr" idx="11"/>
          </p:nvPr>
        </p:nvSpPr>
        <p:spPr/>
        <p:txBody>
          <a:bodyPr/>
          <a:lstStyle/>
          <a:p>
            <a:pPr lvl="0"/>
            <a:r>
              <a:rPr lang="en-US" dirty="0"/>
              <a:t>www.GBAglobal.org</a:t>
            </a:r>
          </a:p>
        </p:txBody>
      </p:sp>
      <p:sp>
        <p:nvSpPr>
          <p:cNvPr id="98" name="Google Shape;98;p1"/>
          <p:cNvSpPr txBox="1">
            <a:spLocks noGrp="1"/>
          </p:cNvSpPr>
          <p:nvPr>
            <p:ph type="sldNum" idx="12"/>
          </p:nvPr>
        </p:nvSpPr>
        <p:spPr/>
        <p:txBody>
          <a:bodyPr/>
          <a:lstStyle/>
          <a:p>
            <a:pPr lvl="0"/>
            <a:fld id="{00000000-1234-1234-1234-123412341234}" type="slidenum">
              <a:rPr lang="en-US"/>
              <a:pPr lvl="0"/>
              <a:t>1</a:t>
            </a:fld>
            <a:endParaRPr lang="en-US"/>
          </a:p>
        </p:txBody>
      </p:sp>
      <p:sp>
        <p:nvSpPr>
          <p:cNvPr id="100" name="Google Shape;100;p1"/>
          <p:cNvSpPr txBox="1"/>
          <p:nvPr/>
        </p:nvSpPr>
        <p:spPr>
          <a:xfrm>
            <a:off x="0" y="5282773"/>
            <a:ext cx="776270" cy="1575227"/>
          </a:xfrm>
          <a:prstGeom prst="rect">
            <a:avLst/>
          </a:prstGeom>
          <a:solidFill>
            <a:srgbClr val="17315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C021C12-EBF7-0BBF-4939-F283C86E5C39}"/>
              </a:ext>
            </a:extLst>
          </p:cNvPr>
          <p:cNvPicPr>
            <a:picLocks noChangeAspect="1"/>
          </p:cNvPicPr>
          <p:nvPr/>
        </p:nvPicPr>
        <p:blipFill>
          <a:blip r:embed="rId3"/>
          <a:stretch>
            <a:fillRect/>
          </a:stretch>
        </p:blipFill>
        <p:spPr>
          <a:xfrm>
            <a:off x="195262" y="3214688"/>
            <a:ext cx="5646523" cy="35067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315F-1820-8BE4-E5C8-DD8A6356B8A6}"/>
              </a:ext>
            </a:extLst>
          </p:cNvPr>
          <p:cNvSpPr>
            <a:spLocks noGrp="1"/>
          </p:cNvSpPr>
          <p:nvPr>
            <p:ph type="title"/>
          </p:nvPr>
        </p:nvSpPr>
        <p:spPr/>
        <p:txBody>
          <a:bodyPr>
            <a:normAutofit/>
          </a:bodyPr>
          <a:lstStyle/>
          <a:p>
            <a:r>
              <a:rPr lang="en-US" sz="4000" dirty="0"/>
              <a:t>Blockchain Uses to Reduces Costs (</a:t>
            </a:r>
            <a:r>
              <a:rPr lang="en-US" sz="4000" dirty="0" err="1"/>
              <a:t>Cont</a:t>
            </a:r>
            <a:r>
              <a:rPr lang="en-US" sz="4000" dirty="0"/>
              <a:t>)</a:t>
            </a:r>
          </a:p>
        </p:txBody>
      </p:sp>
      <p:sp>
        <p:nvSpPr>
          <p:cNvPr id="3" name="Text Placeholder 2">
            <a:extLst>
              <a:ext uri="{FF2B5EF4-FFF2-40B4-BE49-F238E27FC236}">
                <a16:creationId xmlns:a16="http://schemas.microsoft.com/office/drawing/2014/main" id="{E7CD6D6E-34FD-DBC1-622B-A7E4B9FFEBAF}"/>
              </a:ext>
            </a:extLst>
          </p:cNvPr>
          <p:cNvSpPr>
            <a:spLocks noGrp="1"/>
          </p:cNvSpPr>
          <p:nvPr>
            <p:ph type="body" idx="1"/>
          </p:nvPr>
        </p:nvSpPr>
        <p:spPr>
          <a:xfrm>
            <a:off x="200022" y="1457320"/>
            <a:ext cx="9049937" cy="5092699"/>
          </a:xfrm>
        </p:spPr>
        <p:txBody>
          <a:bodyPr>
            <a:normAutofit fontScale="92500" lnSpcReduction="20000"/>
          </a:bodyPr>
          <a:lstStyle/>
          <a:p>
            <a:pPr>
              <a:lnSpc>
                <a:spcPct val="120000"/>
              </a:lnSpc>
              <a:spcBef>
                <a:spcPts val="300"/>
              </a:spcBef>
              <a:spcAft>
                <a:spcPts val="300"/>
              </a:spcAft>
            </a:pPr>
            <a:r>
              <a:rPr lang="en-US" sz="3500" dirty="0"/>
              <a:t>Managing Demand</a:t>
            </a:r>
          </a:p>
          <a:p>
            <a:pPr lvl="1">
              <a:lnSpc>
                <a:spcPct val="120000"/>
              </a:lnSpc>
              <a:spcBef>
                <a:spcPts val="300"/>
              </a:spcBef>
              <a:spcAft>
                <a:spcPts val="300"/>
              </a:spcAft>
            </a:pPr>
            <a:r>
              <a:rPr lang="en-US" sz="2600" dirty="0"/>
              <a:t>New market mechanisms are needed for energy consumption</a:t>
            </a:r>
          </a:p>
          <a:p>
            <a:pPr lvl="2">
              <a:lnSpc>
                <a:spcPct val="120000"/>
              </a:lnSpc>
              <a:spcBef>
                <a:spcPts val="300"/>
              </a:spcBef>
              <a:spcAft>
                <a:spcPts val="300"/>
              </a:spcAft>
            </a:pPr>
            <a:r>
              <a:rPr lang="en-US" sz="1900" dirty="0"/>
              <a:t>Time-differentiated rates nudge consumption away from peak hours, </a:t>
            </a:r>
          </a:p>
          <a:p>
            <a:pPr lvl="2">
              <a:lnSpc>
                <a:spcPct val="120000"/>
              </a:lnSpc>
              <a:spcBef>
                <a:spcPts val="300"/>
              </a:spcBef>
              <a:spcAft>
                <a:spcPts val="300"/>
              </a:spcAft>
            </a:pPr>
            <a:r>
              <a:rPr lang="en-US" sz="1900" dirty="0"/>
              <a:t>Currently lacks granularity</a:t>
            </a:r>
          </a:p>
          <a:p>
            <a:pPr lvl="2">
              <a:lnSpc>
                <a:spcPct val="120000"/>
              </a:lnSpc>
              <a:spcBef>
                <a:spcPts val="300"/>
              </a:spcBef>
              <a:spcAft>
                <a:spcPts val="300"/>
              </a:spcAft>
            </a:pPr>
            <a:r>
              <a:rPr lang="en-US" sz="1900" dirty="0"/>
              <a:t>Multi-hour block pricing not adequate for sending market signals</a:t>
            </a:r>
          </a:p>
          <a:p>
            <a:pPr lvl="2">
              <a:lnSpc>
                <a:spcPct val="120000"/>
              </a:lnSpc>
              <a:spcBef>
                <a:spcPts val="300"/>
              </a:spcBef>
              <a:spcAft>
                <a:spcPts val="300"/>
              </a:spcAft>
            </a:pPr>
            <a:r>
              <a:rPr lang="en-US" sz="1900" dirty="0"/>
              <a:t>Need real-time accounting</a:t>
            </a:r>
          </a:p>
          <a:p>
            <a:pPr lvl="1">
              <a:lnSpc>
                <a:spcPct val="120000"/>
              </a:lnSpc>
              <a:spcBef>
                <a:spcPts val="300"/>
              </a:spcBef>
              <a:spcAft>
                <a:spcPts val="300"/>
              </a:spcAft>
            </a:pPr>
            <a:r>
              <a:rPr lang="en-US" sz="2600" dirty="0"/>
              <a:t>Blockchain technology can be used to distributed ledgers to track individual energy behavior and reward it</a:t>
            </a:r>
          </a:p>
          <a:p>
            <a:pPr lvl="1">
              <a:lnSpc>
                <a:spcPct val="120000"/>
              </a:lnSpc>
              <a:spcBef>
                <a:spcPts val="300"/>
              </a:spcBef>
              <a:spcAft>
                <a:spcPts val="300"/>
              </a:spcAft>
            </a:pPr>
            <a:r>
              <a:rPr lang="en-US" sz="2600" dirty="0"/>
              <a:t>Carbon Credits</a:t>
            </a:r>
          </a:p>
          <a:p>
            <a:pPr lvl="2">
              <a:lnSpc>
                <a:spcPct val="120000"/>
              </a:lnSpc>
              <a:spcBef>
                <a:spcPts val="300"/>
              </a:spcBef>
              <a:spcAft>
                <a:spcPts val="300"/>
              </a:spcAft>
            </a:pPr>
            <a:r>
              <a:rPr lang="en-US" sz="1900" dirty="0"/>
              <a:t>PG&amp;E and BMW are working to create carbon credits for EV drivers</a:t>
            </a:r>
          </a:p>
          <a:p>
            <a:pPr lvl="3">
              <a:lnSpc>
                <a:spcPct val="120000"/>
              </a:lnSpc>
              <a:spcBef>
                <a:spcPts val="300"/>
              </a:spcBef>
              <a:spcAft>
                <a:spcPts val="300"/>
              </a:spcAft>
            </a:pPr>
            <a:r>
              <a:rPr lang="en-US" sz="1700" dirty="0"/>
              <a:t>Based on the emissions profile of when they charge their cars</a:t>
            </a:r>
          </a:p>
          <a:p>
            <a:pPr lvl="3">
              <a:lnSpc>
                <a:spcPct val="120000"/>
              </a:lnSpc>
              <a:spcBef>
                <a:spcPts val="300"/>
              </a:spcBef>
              <a:spcAft>
                <a:spcPts val="300"/>
              </a:spcAft>
            </a:pPr>
            <a:r>
              <a:rPr lang="en-US" sz="1700" dirty="0"/>
              <a:t>Charging when the grid is flush with solar generation produces greater carbon reduction</a:t>
            </a:r>
          </a:p>
          <a:p>
            <a:endParaRPr lang="en-US" dirty="0"/>
          </a:p>
        </p:txBody>
      </p:sp>
      <p:sp>
        <p:nvSpPr>
          <p:cNvPr id="4" name="Slide Number Placeholder 3">
            <a:extLst>
              <a:ext uri="{FF2B5EF4-FFF2-40B4-BE49-F238E27FC236}">
                <a16:creationId xmlns:a16="http://schemas.microsoft.com/office/drawing/2014/main" id="{35BD987D-2ADF-003E-C3A3-820FB4D879BB}"/>
              </a:ext>
            </a:extLst>
          </p:cNvPr>
          <p:cNvSpPr>
            <a:spLocks noGrp="1"/>
          </p:cNvSpPr>
          <p:nvPr>
            <p:ph type="sldNum" idx="12"/>
          </p:nvPr>
        </p:nvSpPr>
        <p:spPr/>
        <p:txBody>
          <a:bodyPr/>
          <a:lstStyle/>
          <a:p>
            <a:pPr lvl="0"/>
            <a:fld id="{00000000-1234-1234-1234-123412341234}" type="slidenum">
              <a:rPr lang="en-US" smtClean="0"/>
              <a:pPr lvl="0"/>
              <a:t>10</a:t>
            </a:fld>
            <a:endParaRPr lang="en-US"/>
          </a:p>
        </p:txBody>
      </p:sp>
      <p:pic>
        <p:nvPicPr>
          <p:cNvPr id="1026" name="Picture 2" descr="Home Energy Monitor Guide - How To Choose The Best">
            <a:extLst>
              <a:ext uri="{FF2B5EF4-FFF2-40B4-BE49-F238E27FC236}">
                <a16:creationId xmlns:a16="http://schemas.microsoft.com/office/drawing/2014/main" id="{47BEB6F9-9C6A-DA67-02F1-456104DBE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349" y="2444743"/>
            <a:ext cx="3426630" cy="228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4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932E-9BC9-21B2-B686-856DF604F99C}"/>
              </a:ext>
            </a:extLst>
          </p:cNvPr>
          <p:cNvSpPr>
            <a:spLocks noGrp="1"/>
          </p:cNvSpPr>
          <p:nvPr>
            <p:ph type="title"/>
          </p:nvPr>
        </p:nvSpPr>
        <p:spPr/>
        <p:txBody>
          <a:bodyPr/>
          <a:lstStyle/>
          <a:p>
            <a:r>
              <a:rPr lang="en-US" dirty="0"/>
              <a:t>Data Management</a:t>
            </a:r>
          </a:p>
        </p:txBody>
      </p:sp>
      <p:sp>
        <p:nvSpPr>
          <p:cNvPr id="3" name="Text Placeholder 2">
            <a:extLst>
              <a:ext uri="{FF2B5EF4-FFF2-40B4-BE49-F238E27FC236}">
                <a16:creationId xmlns:a16="http://schemas.microsoft.com/office/drawing/2014/main" id="{7FE2F19E-65A1-AA71-D016-A78D1CD315D3}"/>
              </a:ext>
            </a:extLst>
          </p:cNvPr>
          <p:cNvSpPr>
            <a:spLocks noGrp="1"/>
          </p:cNvSpPr>
          <p:nvPr>
            <p:ph type="body" idx="1"/>
          </p:nvPr>
        </p:nvSpPr>
        <p:spPr>
          <a:xfrm>
            <a:off x="838200" y="1825625"/>
            <a:ext cx="6842760" cy="4351338"/>
          </a:xfrm>
        </p:spPr>
        <p:txBody>
          <a:bodyPr/>
          <a:lstStyle/>
          <a:p>
            <a:r>
              <a:rPr lang="en-US" dirty="0"/>
              <a:t>A tidal wave of data is collected from:</a:t>
            </a:r>
          </a:p>
          <a:p>
            <a:pPr lvl="1"/>
            <a:r>
              <a:rPr lang="en-US" dirty="0"/>
              <a:t>Smart meters /IOT devices</a:t>
            </a:r>
          </a:p>
          <a:p>
            <a:pPr lvl="1"/>
            <a:r>
              <a:rPr lang="en-US" dirty="0"/>
              <a:t>Distributed energy resources, and</a:t>
            </a:r>
          </a:p>
          <a:p>
            <a:pPr lvl="1"/>
            <a:r>
              <a:rPr lang="en-US" dirty="0"/>
              <a:t>New monitoring devices</a:t>
            </a:r>
          </a:p>
          <a:p>
            <a:r>
              <a:rPr lang="en-US" dirty="0"/>
              <a:t>Critical utility datasets are not interoperable with others </a:t>
            </a:r>
          </a:p>
          <a:p>
            <a:r>
              <a:rPr lang="en-US" dirty="0"/>
              <a:t>Limited capability to transform massive amounts of data into actionable insights</a:t>
            </a:r>
          </a:p>
        </p:txBody>
      </p:sp>
      <p:sp>
        <p:nvSpPr>
          <p:cNvPr id="4" name="Slide Number Placeholder 3">
            <a:extLst>
              <a:ext uri="{FF2B5EF4-FFF2-40B4-BE49-F238E27FC236}">
                <a16:creationId xmlns:a16="http://schemas.microsoft.com/office/drawing/2014/main" id="{1D2B07DD-4F0D-44C7-84A0-40AEC659003B}"/>
              </a:ext>
            </a:extLst>
          </p:cNvPr>
          <p:cNvSpPr>
            <a:spLocks noGrp="1"/>
          </p:cNvSpPr>
          <p:nvPr>
            <p:ph type="sldNum" idx="12"/>
          </p:nvPr>
        </p:nvSpPr>
        <p:spPr/>
        <p:txBody>
          <a:bodyPr/>
          <a:lstStyle/>
          <a:p>
            <a:pPr lvl="0"/>
            <a:fld id="{00000000-1234-1234-1234-123412341234}" type="slidenum">
              <a:rPr lang="en-US" smtClean="0"/>
              <a:pPr lvl="0"/>
              <a:t>11</a:t>
            </a:fld>
            <a:endParaRPr lang="en-US"/>
          </a:p>
        </p:txBody>
      </p:sp>
      <p:pic>
        <p:nvPicPr>
          <p:cNvPr id="5" name="Picture 2" descr="Battery Images | Free Photos, PNG Stickers, Wallpapers &amp; Backgrounds -  rawpixel">
            <a:extLst>
              <a:ext uri="{FF2B5EF4-FFF2-40B4-BE49-F238E27FC236}">
                <a16:creationId xmlns:a16="http://schemas.microsoft.com/office/drawing/2014/main" id="{E2B78DE5-6FDF-C1AD-98F6-12E28681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896" y="2400300"/>
            <a:ext cx="3623303"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5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9670-624C-4101-5BE6-01061B17FB74}"/>
              </a:ext>
            </a:extLst>
          </p:cNvPr>
          <p:cNvSpPr>
            <a:spLocks noGrp="1"/>
          </p:cNvSpPr>
          <p:nvPr>
            <p:ph type="title"/>
          </p:nvPr>
        </p:nvSpPr>
        <p:spPr/>
        <p:txBody>
          <a:bodyPr/>
          <a:lstStyle/>
          <a:p>
            <a:r>
              <a:rPr lang="en-US" dirty="0"/>
              <a:t>Grid Resilience</a:t>
            </a:r>
          </a:p>
        </p:txBody>
      </p:sp>
      <p:sp>
        <p:nvSpPr>
          <p:cNvPr id="4" name="Slide Number Placeholder 3">
            <a:extLst>
              <a:ext uri="{FF2B5EF4-FFF2-40B4-BE49-F238E27FC236}">
                <a16:creationId xmlns:a16="http://schemas.microsoft.com/office/drawing/2014/main" id="{0BEC5C86-1D8D-129E-68D4-744899408619}"/>
              </a:ext>
            </a:extLst>
          </p:cNvPr>
          <p:cNvSpPr>
            <a:spLocks noGrp="1"/>
          </p:cNvSpPr>
          <p:nvPr>
            <p:ph type="sldNum" idx="12"/>
          </p:nvPr>
        </p:nvSpPr>
        <p:spPr/>
        <p:txBody>
          <a:bodyPr/>
          <a:lstStyle/>
          <a:p>
            <a:pPr lvl="0"/>
            <a:fld id="{00000000-1234-1234-1234-123412341234}" type="slidenum">
              <a:rPr lang="en-US" smtClean="0"/>
              <a:pPr lvl="0"/>
              <a:t>12</a:t>
            </a:fld>
            <a:endParaRPr lang="en-US"/>
          </a:p>
        </p:txBody>
      </p:sp>
      <p:pic>
        <p:nvPicPr>
          <p:cNvPr id="7" name="Picture 6" descr="File:Energy infrastructure facility in Kyiv Oblast after Russian drone attack, 2022-10-27 (21).webp">
            <a:extLst>
              <a:ext uri="{FF2B5EF4-FFF2-40B4-BE49-F238E27FC236}">
                <a16:creationId xmlns:a16="http://schemas.microsoft.com/office/drawing/2014/main" id="{E04E622F-CF22-F219-5091-35D50FD3A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782" y="2362431"/>
            <a:ext cx="4919662" cy="3277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ext Placeholder 2">
            <a:extLst>
              <a:ext uri="{FF2B5EF4-FFF2-40B4-BE49-F238E27FC236}">
                <a16:creationId xmlns:a16="http://schemas.microsoft.com/office/drawing/2014/main" id="{F5CED888-5513-AF5E-2CC8-AE227BCE3037}"/>
              </a:ext>
            </a:extLst>
          </p:cNvPr>
          <p:cNvGraphicFramePr/>
          <p:nvPr>
            <p:extLst>
              <p:ext uri="{D42A27DB-BD31-4B8C-83A1-F6EECF244321}">
                <p14:modId xmlns:p14="http://schemas.microsoft.com/office/powerpoint/2010/main" val="3096170518"/>
              </p:ext>
            </p:extLst>
          </p:nvPr>
        </p:nvGraphicFramePr>
        <p:xfrm>
          <a:off x="373249" y="1825625"/>
          <a:ext cx="659905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55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E021-264F-A2CD-077C-5712A0F149CA}"/>
              </a:ext>
            </a:extLst>
          </p:cNvPr>
          <p:cNvSpPr>
            <a:spLocks noGrp="1"/>
          </p:cNvSpPr>
          <p:nvPr>
            <p:ph type="title"/>
          </p:nvPr>
        </p:nvSpPr>
        <p:spPr/>
        <p:txBody>
          <a:bodyPr/>
          <a:lstStyle/>
          <a:p>
            <a:r>
              <a:rPr lang="en-US" dirty="0"/>
              <a:t>Grid Resilience (Continued)</a:t>
            </a:r>
          </a:p>
        </p:txBody>
      </p:sp>
      <p:sp>
        <p:nvSpPr>
          <p:cNvPr id="3" name="Text Placeholder 2">
            <a:extLst>
              <a:ext uri="{FF2B5EF4-FFF2-40B4-BE49-F238E27FC236}">
                <a16:creationId xmlns:a16="http://schemas.microsoft.com/office/drawing/2014/main" id="{D76E3857-AAFF-914D-FB8B-60104F992D2D}"/>
              </a:ext>
            </a:extLst>
          </p:cNvPr>
          <p:cNvSpPr>
            <a:spLocks noGrp="1"/>
          </p:cNvSpPr>
          <p:nvPr>
            <p:ph type="body" idx="1"/>
          </p:nvPr>
        </p:nvSpPr>
        <p:spPr>
          <a:xfrm>
            <a:off x="838199" y="1825625"/>
            <a:ext cx="10791825" cy="4351338"/>
          </a:xfrm>
        </p:spPr>
        <p:txBody>
          <a:bodyPr>
            <a:normAutofit/>
          </a:bodyPr>
          <a:lstStyle/>
          <a:p>
            <a:r>
              <a:rPr lang="en-US" dirty="0"/>
              <a:t>Former US National Security Council member, Brian Cavanaugh</a:t>
            </a:r>
          </a:p>
          <a:p>
            <a:pPr lvl="1"/>
            <a:r>
              <a:rPr lang="en-US" dirty="0"/>
              <a:t>Hostile actors are increasing their understanding US critical infrastructure, its interconnected nature and the vulnerabilities of our system. </a:t>
            </a:r>
          </a:p>
          <a:p>
            <a:pPr lvl="1"/>
            <a:r>
              <a:rPr lang="en-US" dirty="0"/>
              <a:t>US advisories are mapping pipelines and the energy grids to plan and execute attacks on critical utilities like energy</a:t>
            </a:r>
          </a:p>
          <a:p>
            <a:pPr lvl="1"/>
            <a:endParaRPr lang="en-US" dirty="0"/>
          </a:p>
          <a:p>
            <a:r>
              <a:rPr lang="en-US" dirty="0"/>
              <a:t>Oak Ridge National Laboratory - U.S. Department of Energy</a:t>
            </a:r>
          </a:p>
          <a:p>
            <a:pPr lvl="1"/>
            <a:r>
              <a:rPr lang="en-US" dirty="0"/>
              <a:t>Using blockchain technology for first-of-its-kind demonstration </a:t>
            </a:r>
          </a:p>
          <a:p>
            <a:pPr lvl="1"/>
            <a:r>
              <a:rPr lang="en-US" dirty="0"/>
              <a:t>New power system communications framework</a:t>
            </a:r>
          </a:p>
          <a:p>
            <a:pPr lvl="1"/>
            <a:r>
              <a:rPr lang="en-US" dirty="0"/>
              <a:t>Rapidly respond to anomalies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C3E36A9-52F7-3C05-090F-DCEA05BDA86D}"/>
              </a:ext>
            </a:extLst>
          </p:cNvPr>
          <p:cNvSpPr>
            <a:spLocks noGrp="1"/>
          </p:cNvSpPr>
          <p:nvPr>
            <p:ph type="sldNum" idx="12"/>
          </p:nvPr>
        </p:nvSpPr>
        <p:spPr/>
        <p:txBody>
          <a:bodyPr/>
          <a:lstStyle/>
          <a:p>
            <a:pPr lvl="0"/>
            <a:fld id="{00000000-1234-1234-1234-123412341234}" type="slidenum">
              <a:rPr lang="en-US" smtClean="0"/>
              <a:pPr lvl="0"/>
              <a:t>13</a:t>
            </a:fld>
            <a:endParaRPr lang="en-US"/>
          </a:p>
        </p:txBody>
      </p:sp>
    </p:spTree>
    <p:extLst>
      <p:ext uri="{BB962C8B-B14F-4D97-AF65-F5344CB8AC3E}">
        <p14:creationId xmlns:p14="http://schemas.microsoft.com/office/powerpoint/2010/main" val="40540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046E-3087-03DD-595A-4A860394F79A}"/>
              </a:ext>
            </a:extLst>
          </p:cNvPr>
          <p:cNvSpPr>
            <a:spLocks noGrp="1"/>
          </p:cNvSpPr>
          <p:nvPr>
            <p:ph type="title"/>
          </p:nvPr>
        </p:nvSpPr>
        <p:spPr/>
        <p:txBody>
          <a:bodyPr/>
          <a:lstStyle/>
          <a:p>
            <a:r>
              <a:rPr lang="en-US" dirty="0"/>
              <a:t>Data Management</a:t>
            </a:r>
          </a:p>
        </p:txBody>
      </p:sp>
      <p:sp>
        <p:nvSpPr>
          <p:cNvPr id="3" name="Text Placeholder 2">
            <a:extLst>
              <a:ext uri="{FF2B5EF4-FFF2-40B4-BE49-F238E27FC236}">
                <a16:creationId xmlns:a16="http://schemas.microsoft.com/office/drawing/2014/main" id="{7CC1EF0F-98E5-0F2B-4708-673AF11EFD65}"/>
              </a:ext>
            </a:extLst>
          </p:cNvPr>
          <p:cNvSpPr>
            <a:spLocks noGrp="1"/>
          </p:cNvSpPr>
          <p:nvPr>
            <p:ph type="body" idx="1"/>
          </p:nvPr>
        </p:nvSpPr>
        <p:spPr>
          <a:xfrm>
            <a:off x="409566" y="1554157"/>
            <a:ext cx="6634173" cy="4589468"/>
          </a:xfrm>
        </p:spPr>
        <p:txBody>
          <a:bodyPr>
            <a:normAutofit fontScale="92500" lnSpcReduction="20000"/>
          </a:bodyPr>
          <a:lstStyle/>
          <a:p>
            <a:r>
              <a:rPr lang="en-US" dirty="0"/>
              <a:t>New Environmental, Social and Governance (ESG) reporting requirements</a:t>
            </a:r>
          </a:p>
          <a:p>
            <a:pPr lvl="1"/>
            <a:r>
              <a:rPr lang="en-US" dirty="0"/>
              <a:t>European Union</a:t>
            </a:r>
          </a:p>
          <a:p>
            <a:pPr lvl="1"/>
            <a:r>
              <a:rPr lang="en-US" dirty="0"/>
              <a:t>United States</a:t>
            </a:r>
          </a:p>
          <a:p>
            <a:pPr lvl="1"/>
            <a:r>
              <a:rPr lang="en-US" dirty="0"/>
              <a:t>… Global</a:t>
            </a:r>
          </a:p>
          <a:p>
            <a:r>
              <a:rPr lang="en-US" dirty="0"/>
              <a:t>Mandatory nonfinancial reporting requirements</a:t>
            </a:r>
          </a:p>
          <a:p>
            <a:r>
              <a:rPr lang="en-US" dirty="0"/>
              <a:t>Applicable if your enterprise is part of the value chain of an entity that is required to report</a:t>
            </a:r>
          </a:p>
          <a:p>
            <a:r>
              <a:rPr lang="en-US" dirty="0"/>
              <a:t>Organizations will be sending and receiving ESG questionnaires to gather the data necessary for their ESG reports.</a:t>
            </a:r>
          </a:p>
          <a:p>
            <a:endParaRPr lang="en-US" dirty="0"/>
          </a:p>
        </p:txBody>
      </p:sp>
      <p:sp>
        <p:nvSpPr>
          <p:cNvPr id="4" name="Slide Number Placeholder 3">
            <a:extLst>
              <a:ext uri="{FF2B5EF4-FFF2-40B4-BE49-F238E27FC236}">
                <a16:creationId xmlns:a16="http://schemas.microsoft.com/office/drawing/2014/main" id="{732D3481-D578-D0F2-D37A-EA4D75B4486C}"/>
              </a:ext>
            </a:extLst>
          </p:cNvPr>
          <p:cNvSpPr>
            <a:spLocks noGrp="1"/>
          </p:cNvSpPr>
          <p:nvPr>
            <p:ph type="sldNum" idx="12"/>
          </p:nvPr>
        </p:nvSpPr>
        <p:spPr/>
        <p:txBody>
          <a:bodyPr/>
          <a:lstStyle/>
          <a:p>
            <a:pPr lvl="0"/>
            <a:fld id="{00000000-1234-1234-1234-123412341234}" type="slidenum">
              <a:rPr lang="en-US" smtClean="0"/>
              <a:pPr lvl="0"/>
              <a:t>14</a:t>
            </a:fld>
            <a:endParaRPr lang="en-US"/>
          </a:p>
        </p:txBody>
      </p:sp>
      <p:pic>
        <p:nvPicPr>
          <p:cNvPr id="5" name="Picture 2" descr="Video Streaming vs Driving a Car: Calculating the Internet's Hidden Carbon  Footprint – The Outdoor Journal">
            <a:extLst>
              <a:ext uri="{FF2B5EF4-FFF2-40B4-BE49-F238E27FC236}">
                <a16:creationId xmlns:a16="http://schemas.microsoft.com/office/drawing/2014/main" id="{F196D1CC-85FE-912F-906C-0E5855A6E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894" y="3815967"/>
            <a:ext cx="3875540" cy="218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een Rectangular Corded Machine on Grey Wall during Daytime · Free Stock  Photo">
            <a:extLst>
              <a:ext uri="{FF2B5EF4-FFF2-40B4-BE49-F238E27FC236}">
                <a16:creationId xmlns:a16="http://schemas.microsoft.com/office/drawing/2014/main" id="{2DC7BA46-C8E4-A0B5-6130-446E93279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894" y="1750083"/>
            <a:ext cx="2583751" cy="145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48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4B4B-E541-9079-352F-C4DC4A4D2D2A}"/>
              </a:ext>
            </a:extLst>
          </p:cNvPr>
          <p:cNvSpPr>
            <a:spLocks noGrp="1"/>
          </p:cNvSpPr>
          <p:nvPr>
            <p:ph type="title"/>
          </p:nvPr>
        </p:nvSpPr>
        <p:spPr/>
        <p:txBody>
          <a:bodyPr>
            <a:normAutofit/>
          </a:bodyPr>
          <a:lstStyle/>
          <a:p>
            <a:r>
              <a:rPr lang="en-US" sz="4000" dirty="0"/>
              <a:t>Data Management (</a:t>
            </a:r>
            <a:r>
              <a:rPr lang="en-US" sz="4000" dirty="0" err="1"/>
              <a:t>Cont</a:t>
            </a:r>
            <a:r>
              <a:rPr lang="en-US" sz="4000" dirty="0"/>
              <a:t>)</a:t>
            </a:r>
          </a:p>
        </p:txBody>
      </p:sp>
      <p:sp>
        <p:nvSpPr>
          <p:cNvPr id="3" name="Text Placeholder 2">
            <a:extLst>
              <a:ext uri="{FF2B5EF4-FFF2-40B4-BE49-F238E27FC236}">
                <a16:creationId xmlns:a16="http://schemas.microsoft.com/office/drawing/2014/main" id="{1D771AAC-47FE-B177-4860-A0B70414B8A9}"/>
              </a:ext>
            </a:extLst>
          </p:cNvPr>
          <p:cNvSpPr>
            <a:spLocks noGrp="1"/>
          </p:cNvSpPr>
          <p:nvPr>
            <p:ph type="body" idx="1"/>
          </p:nvPr>
        </p:nvSpPr>
        <p:spPr>
          <a:xfrm>
            <a:off x="370113" y="1825625"/>
            <a:ext cx="7588025" cy="4351338"/>
          </a:xfrm>
        </p:spPr>
        <p:txBody>
          <a:bodyPr>
            <a:normAutofit/>
          </a:bodyPr>
          <a:lstStyle/>
          <a:p>
            <a:r>
              <a:rPr lang="en-US" dirty="0"/>
              <a:t>Retailers and DSOs:</a:t>
            </a:r>
          </a:p>
          <a:p>
            <a:pPr lvl="1"/>
            <a:r>
              <a:rPr lang="en-US" dirty="0"/>
              <a:t>Develop new business models that encourage customers to become prosumers</a:t>
            </a:r>
          </a:p>
          <a:p>
            <a:pPr lvl="1"/>
            <a:r>
              <a:rPr lang="en-US" dirty="0"/>
              <a:t>Regulatory requirements to consume energy from local green sources. </a:t>
            </a:r>
          </a:p>
          <a:p>
            <a:pPr lvl="1"/>
            <a:r>
              <a:rPr lang="en-US" dirty="0"/>
              <a:t>Integrate with energy data management &amp; billing systems using blockchain as a transactional system</a:t>
            </a:r>
          </a:p>
          <a:p>
            <a:endParaRPr lang="en-US" dirty="0"/>
          </a:p>
        </p:txBody>
      </p:sp>
      <p:sp>
        <p:nvSpPr>
          <p:cNvPr id="4" name="Slide Number Placeholder 3">
            <a:extLst>
              <a:ext uri="{FF2B5EF4-FFF2-40B4-BE49-F238E27FC236}">
                <a16:creationId xmlns:a16="http://schemas.microsoft.com/office/drawing/2014/main" id="{1197AF37-F306-BF9B-4C13-FD2EB9713A0D}"/>
              </a:ext>
            </a:extLst>
          </p:cNvPr>
          <p:cNvSpPr>
            <a:spLocks noGrp="1"/>
          </p:cNvSpPr>
          <p:nvPr>
            <p:ph type="sldNum" idx="12"/>
          </p:nvPr>
        </p:nvSpPr>
        <p:spPr/>
        <p:txBody>
          <a:bodyPr/>
          <a:lstStyle/>
          <a:p>
            <a:pPr lvl="0"/>
            <a:fld id="{00000000-1234-1234-1234-123412341234}" type="slidenum">
              <a:rPr lang="en-US" smtClean="0"/>
              <a:pPr lvl="0"/>
              <a:t>15</a:t>
            </a:fld>
            <a:endParaRPr lang="en-US" dirty="0"/>
          </a:p>
        </p:txBody>
      </p:sp>
      <p:pic>
        <p:nvPicPr>
          <p:cNvPr id="5" name="Picture 2" descr="Video Streaming vs Driving a Car: Calculating the Internet's Hidden Carbon  Footprint – The Outdoor Journal">
            <a:extLst>
              <a:ext uri="{FF2B5EF4-FFF2-40B4-BE49-F238E27FC236}">
                <a16:creationId xmlns:a16="http://schemas.microsoft.com/office/drawing/2014/main" id="{61EC3A0D-8633-9ADA-1B46-034ADFFCA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894" y="3815967"/>
            <a:ext cx="3875540" cy="218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een Rectangular Corded Machine on Grey Wall during Daytime · Free Stock  Photo">
            <a:extLst>
              <a:ext uri="{FF2B5EF4-FFF2-40B4-BE49-F238E27FC236}">
                <a16:creationId xmlns:a16="http://schemas.microsoft.com/office/drawing/2014/main" id="{D1CAD093-7B2F-01A2-F5F3-74E410866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894" y="1750083"/>
            <a:ext cx="2583751" cy="145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1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EC4C-DB3D-A963-0656-A7092D532DD4}"/>
              </a:ext>
            </a:extLst>
          </p:cNvPr>
          <p:cNvSpPr>
            <a:spLocks noGrp="1"/>
          </p:cNvSpPr>
          <p:nvPr>
            <p:ph type="title"/>
          </p:nvPr>
        </p:nvSpPr>
        <p:spPr/>
        <p:txBody>
          <a:bodyPr/>
          <a:lstStyle/>
          <a:p>
            <a:r>
              <a:rPr lang="en-US" dirty="0"/>
              <a:t>Data Management (</a:t>
            </a:r>
            <a:r>
              <a:rPr lang="en-US" dirty="0" err="1"/>
              <a:t>Cont</a:t>
            </a:r>
            <a:r>
              <a:rPr lang="en-US" dirty="0"/>
              <a:t>)</a:t>
            </a:r>
          </a:p>
        </p:txBody>
      </p:sp>
      <p:sp>
        <p:nvSpPr>
          <p:cNvPr id="3" name="Text Placeholder 2">
            <a:extLst>
              <a:ext uri="{FF2B5EF4-FFF2-40B4-BE49-F238E27FC236}">
                <a16:creationId xmlns:a16="http://schemas.microsoft.com/office/drawing/2014/main" id="{CC5392E9-AEBB-5C64-E6FC-E262A8C73FB7}"/>
              </a:ext>
            </a:extLst>
          </p:cNvPr>
          <p:cNvSpPr>
            <a:spLocks noGrp="1"/>
          </p:cNvSpPr>
          <p:nvPr>
            <p:ph type="body" idx="1"/>
          </p:nvPr>
        </p:nvSpPr>
        <p:spPr>
          <a:xfrm>
            <a:off x="838200" y="1825625"/>
            <a:ext cx="8586216" cy="4294759"/>
          </a:xfrm>
        </p:spPr>
        <p:txBody>
          <a:bodyPr>
            <a:normAutofit fontScale="92500" lnSpcReduction="20000"/>
          </a:bodyPr>
          <a:lstStyle/>
          <a:p>
            <a:r>
              <a:rPr lang="en-US" dirty="0"/>
              <a:t>Grids are become more diverse and dynamic</a:t>
            </a:r>
          </a:p>
          <a:p>
            <a:r>
              <a:rPr lang="en-US" dirty="0"/>
              <a:t>Increasing risks associated with</a:t>
            </a:r>
          </a:p>
          <a:p>
            <a:pPr lvl="1"/>
            <a:r>
              <a:rPr lang="en-US" dirty="0"/>
              <a:t>Maintaining point-to-point integrations between thousands of participants</a:t>
            </a:r>
          </a:p>
          <a:p>
            <a:pPr lvl="1"/>
            <a:r>
              <a:rPr lang="en-US" dirty="0"/>
              <a:t>Scaling existing systems to interface with an ever-increasing array of stakeholders</a:t>
            </a:r>
          </a:p>
          <a:p>
            <a:pPr lvl="2"/>
            <a:r>
              <a:rPr lang="en-US" dirty="0"/>
              <a:t>Assets to aggregators</a:t>
            </a:r>
          </a:p>
          <a:p>
            <a:pPr lvl="2"/>
            <a:r>
              <a:rPr lang="en-US" dirty="0"/>
              <a:t>Regulators</a:t>
            </a:r>
          </a:p>
          <a:p>
            <a:pPr lvl="2"/>
            <a:r>
              <a:rPr lang="en-US" dirty="0"/>
              <a:t>Retailers </a:t>
            </a:r>
          </a:p>
          <a:p>
            <a:r>
              <a:rPr lang="en-US" dirty="0"/>
              <a:t>EW Data Exchange</a:t>
            </a:r>
          </a:p>
          <a:p>
            <a:pPr lvl="1"/>
            <a:r>
              <a:rPr lang="en-US" dirty="0"/>
              <a:t>Streamlines communications and data processing between organizations without a central broker</a:t>
            </a:r>
          </a:p>
          <a:p>
            <a:pPr lvl="1"/>
            <a:r>
              <a:rPr lang="en-US" dirty="0"/>
              <a:t>Any protocol, any use case, all with a single integration</a:t>
            </a:r>
          </a:p>
        </p:txBody>
      </p:sp>
      <p:sp>
        <p:nvSpPr>
          <p:cNvPr id="4" name="Slide Number Placeholder 3">
            <a:extLst>
              <a:ext uri="{FF2B5EF4-FFF2-40B4-BE49-F238E27FC236}">
                <a16:creationId xmlns:a16="http://schemas.microsoft.com/office/drawing/2014/main" id="{348705D2-4D14-4BF8-E099-71C950D080BB}"/>
              </a:ext>
            </a:extLst>
          </p:cNvPr>
          <p:cNvSpPr>
            <a:spLocks noGrp="1"/>
          </p:cNvSpPr>
          <p:nvPr>
            <p:ph type="sldNum" idx="12"/>
          </p:nvPr>
        </p:nvSpPr>
        <p:spPr/>
        <p:txBody>
          <a:bodyPr/>
          <a:lstStyle/>
          <a:p>
            <a:pPr lvl="0"/>
            <a:fld id="{00000000-1234-1234-1234-123412341234}" type="slidenum">
              <a:rPr lang="en-US" smtClean="0"/>
              <a:pPr lvl="0"/>
              <a:t>16</a:t>
            </a:fld>
            <a:endParaRPr lang="en-US"/>
          </a:p>
        </p:txBody>
      </p:sp>
      <p:pic>
        <p:nvPicPr>
          <p:cNvPr id="6" name="Picture 2" descr="Protocol Labs and Energy Web Complete First Showcase of">
            <a:extLst>
              <a:ext uri="{FF2B5EF4-FFF2-40B4-BE49-F238E27FC236}">
                <a16:creationId xmlns:a16="http://schemas.microsoft.com/office/drawing/2014/main" id="{24F6F98D-471C-8EBB-2F93-940599219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086" y="3731094"/>
            <a:ext cx="3002779" cy="2524227"/>
          </a:xfrm>
          <a:prstGeom prst="rect">
            <a:avLst/>
          </a:prstGeom>
          <a:solidFill>
            <a:schemeClr val="bg1"/>
          </a:solidFill>
        </p:spPr>
      </p:pic>
    </p:spTree>
    <p:extLst>
      <p:ext uri="{BB962C8B-B14F-4D97-AF65-F5344CB8AC3E}">
        <p14:creationId xmlns:p14="http://schemas.microsoft.com/office/powerpoint/2010/main" val="225977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E638-4B01-810A-6E41-D244F172B389}"/>
              </a:ext>
            </a:extLst>
          </p:cNvPr>
          <p:cNvSpPr>
            <a:spLocks noGrp="1"/>
          </p:cNvSpPr>
          <p:nvPr>
            <p:ph type="title"/>
          </p:nvPr>
        </p:nvSpPr>
        <p:spPr/>
        <p:txBody>
          <a:bodyPr/>
          <a:lstStyle/>
          <a:p>
            <a:r>
              <a:rPr lang="en-US" dirty="0"/>
              <a:t>Availability &amp; Capacity Management</a:t>
            </a:r>
          </a:p>
        </p:txBody>
      </p:sp>
      <p:sp>
        <p:nvSpPr>
          <p:cNvPr id="3" name="Text Placeholder 2">
            <a:extLst>
              <a:ext uri="{FF2B5EF4-FFF2-40B4-BE49-F238E27FC236}">
                <a16:creationId xmlns:a16="http://schemas.microsoft.com/office/drawing/2014/main" id="{B0492D92-7225-7E83-51B6-8CAD6DB14628}"/>
              </a:ext>
            </a:extLst>
          </p:cNvPr>
          <p:cNvSpPr>
            <a:spLocks noGrp="1"/>
          </p:cNvSpPr>
          <p:nvPr>
            <p:ph type="body" idx="1"/>
          </p:nvPr>
        </p:nvSpPr>
        <p:spPr/>
        <p:txBody>
          <a:bodyPr/>
          <a:lstStyle/>
          <a:p>
            <a:r>
              <a:rPr lang="en-US" dirty="0"/>
              <a:t>Demand Increases</a:t>
            </a:r>
          </a:p>
          <a:p>
            <a:pPr lvl="1"/>
            <a:r>
              <a:rPr lang="en-US" dirty="0"/>
              <a:t>Technology</a:t>
            </a:r>
          </a:p>
          <a:p>
            <a:pPr lvl="2"/>
            <a:r>
              <a:rPr lang="en-US" dirty="0"/>
              <a:t>Data Centers</a:t>
            </a:r>
          </a:p>
          <a:p>
            <a:pPr lvl="2"/>
            <a:r>
              <a:rPr lang="en-US" dirty="0"/>
              <a:t>Communications</a:t>
            </a:r>
          </a:p>
          <a:p>
            <a:pPr lvl="2"/>
            <a:r>
              <a:rPr lang="en-US" dirty="0"/>
              <a:t>Games</a:t>
            </a:r>
          </a:p>
          <a:p>
            <a:pPr lvl="1"/>
            <a:r>
              <a:rPr lang="en-US" dirty="0"/>
              <a:t>Electric Vehicles</a:t>
            </a:r>
          </a:p>
          <a:p>
            <a:pPr lvl="2"/>
            <a:r>
              <a:rPr lang="en-US" dirty="0"/>
              <a:t>70 new models, tax incentives, fleet purchases explodes adoption</a:t>
            </a:r>
          </a:p>
          <a:p>
            <a:pPr lvl="3"/>
            <a:r>
              <a:rPr lang="en-US" dirty="0"/>
              <a:t>EV chargers can </a:t>
            </a:r>
            <a:r>
              <a:rPr lang="en-US" dirty="0">
                <a:hlinkClick r:id="rId2">
                  <a:extLst>
                    <a:ext uri="{A12FA001-AC4F-418D-AE19-62706E023703}">
                      <ahyp:hlinkClr xmlns:ahyp="http://schemas.microsoft.com/office/drawing/2018/hyperlinkcolor" val="tx"/>
                    </a:ext>
                  </a:extLst>
                </a:hlinkClick>
              </a:rPr>
              <a:t>increase a home’s peak load by 40% - 100%</a:t>
            </a:r>
            <a:endParaRPr lang="en-US" dirty="0"/>
          </a:p>
          <a:p>
            <a:pPr lvl="3"/>
            <a:r>
              <a:rPr lang="en-US" dirty="0"/>
              <a:t>Stresses transformers, unpredictable demand, reliability impacted</a:t>
            </a:r>
          </a:p>
          <a:p>
            <a:pPr lvl="3"/>
            <a:r>
              <a:rPr lang="en-US" dirty="0"/>
              <a:t>Grids not prepared</a:t>
            </a:r>
          </a:p>
          <a:p>
            <a:pPr lvl="3"/>
            <a:r>
              <a:rPr lang="en-US" dirty="0"/>
              <a:t>Unmanaged EV charging loads during peak periods could significantly increase power supply and infrastructure costs</a:t>
            </a:r>
          </a:p>
          <a:p>
            <a:pPr lvl="1"/>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9E215FF9-92DD-A65B-DB53-784A6E044214}"/>
              </a:ext>
            </a:extLst>
          </p:cNvPr>
          <p:cNvSpPr>
            <a:spLocks noGrp="1"/>
          </p:cNvSpPr>
          <p:nvPr>
            <p:ph type="sldNum" idx="12"/>
          </p:nvPr>
        </p:nvSpPr>
        <p:spPr/>
        <p:txBody>
          <a:bodyPr/>
          <a:lstStyle/>
          <a:p>
            <a:pPr lvl="0"/>
            <a:fld id="{00000000-1234-1234-1234-123412341234}" type="slidenum">
              <a:rPr lang="en-US" smtClean="0"/>
              <a:pPr lvl="0"/>
              <a:t>17</a:t>
            </a:fld>
            <a:endParaRPr lang="en-US"/>
          </a:p>
        </p:txBody>
      </p:sp>
    </p:spTree>
    <p:extLst>
      <p:ext uri="{BB962C8B-B14F-4D97-AF65-F5344CB8AC3E}">
        <p14:creationId xmlns:p14="http://schemas.microsoft.com/office/powerpoint/2010/main" val="403196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E638-4B01-810A-6E41-D244F172B389}"/>
              </a:ext>
            </a:extLst>
          </p:cNvPr>
          <p:cNvSpPr>
            <a:spLocks noGrp="1"/>
          </p:cNvSpPr>
          <p:nvPr>
            <p:ph type="title"/>
          </p:nvPr>
        </p:nvSpPr>
        <p:spPr/>
        <p:txBody>
          <a:bodyPr>
            <a:normAutofit/>
          </a:bodyPr>
          <a:lstStyle/>
          <a:p>
            <a:r>
              <a:rPr lang="en-US" sz="3600" dirty="0"/>
              <a:t>Availability &amp; Capacity Management (</a:t>
            </a:r>
            <a:r>
              <a:rPr lang="en-US" sz="3600" dirty="0" err="1"/>
              <a:t>Cont</a:t>
            </a:r>
            <a:r>
              <a:rPr lang="en-US" sz="3600" dirty="0"/>
              <a:t>)</a:t>
            </a:r>
          </a:p>
        </p:txBody>
      </p:sp>
      <p:sp>
        <p:nvSpPr>
          <p:cNvPr id="3" name="Text Placeholder 2">
            <a:extLst>
              <a:ext uri="{FF2B5EF4-FFF2-40B4-BE49-F238E27FC236}">
                <a16:creationId xmlns:a16="http://schemas.microsoft.com/office/drawing/2014/main" id="{B0492D92-7225-7E83-51B6-8CAD6DB14628}"/>
              </a:ext>
            </a:extLst>
          </p:cNvPr>
          <p:cNvSpPr>
            <a:spLocks noGrp="1"/>
          </p:cNvSpPr>
          <p:nvPr>
            <p:ph type="body" idx="1"/>
          </p:nvPr>
        </p:nvSpPr>
        <p:spPr/>
        <p:txBody>
          <a:bodyPr/>
          <a:lstStyle/>
          <a:p>
            <a:r>
              <a:rPr lang="en-US" dirty="0"/>
              <a:t>Limited Visibility</a:t>
            </a:r>
          </a:p>
          <a:p>
            <a:pPr lvl="1"/>
            <a:r>
              <a:rPr lang="en-US" dirty="0"/>
              <a:t>Utilities lack visibility into voltage conditions and loads at transformers and other midline equipment</a:t>
            </a:r>
          </a:p>
          <a:p>
            <a:pPr lvl="1"/>
            <a:r>
              <a:rPr lang="en-US" dirty="0"/>
              <a:t>As EV adoption and other demand changes load profiles, understanding the impact on midline equipment is crucial to ensure reliability </a:t>
            </a:r>
          </a:p>
          <a:p>
            <a:pPr lvl="1"/>
            <a:r>
              <a:rPr lang="en-US" dirty="0"/>
              <a:t>Without visibility, utilities may be forced to overspend on overly-conservative upgrades for thousands of pieces of equipment</a:t>
            </a:r>
          </a:p>
          <a:p>
            <a:pPr lvl="1"/>
            <a:endParaRPr lang="en-US" dirty="0"/>
          </a:p>
          <a:p>
            <a:pPr lvl="2"/>
            <a:endParaRPr lang="en-US" dirty="0"/>
          </a:p>
          <a:p>
            <a:pPr lvl="1"/>
            <a:endParaRPr lang="en-US" dirty="0"/>
          </a:p>
        </p:txBody>
      </p:sp>
      <p:sp>
        <p:nvSpPr>
          <p:cNvPr id="4" name="Slide Number Placeholder 3">
            <a:extLst>
              <a:ext uri="{FF2B5EF4-FFF2-40B4-BE49-F238E27FC236}">
                <a16:creationId xmlns:a16="http://schemas.microsoft.com/office/drawing/2014/main" id="{9E215FF9-92DD-A65B-DB53-784A6E044214}"/>
              </a:ext>
            </a:extLst>
          </p:cNvPr>
          <p:cNvSpPr>
            <a:spLocks noGrp="1"/>
          </p:cNvSpPr>
          <p:nvPr>
            <p:ph type="sldNum" idx="12"/>
          </p:nvPr>
        </p:nvSpPr>
        <p:spPr/>
        <p:txBody>
          <a:bodyPr/>
          <a:lstStyle/>
          <a:p>
            <a:pPr lvl="0"/>
            <a:fld id="{00000000-1234-1234-1234-123412341234}" type="slidenum">
              <a:rPr lang="en-US" smtClean="0"/>
              <a:pPr lvl="0"/>
              <a:t>18</a:t>
            </a:fld>
            <a:endParaRPr lang="en-US"/>
          </a:p>
        </p:txBody>
      </p:sp>
    </p:spTree>
    <p:extLst>
      <p:ext uri="{BB962C8B-B14F-4D97-AF65-F5344CB8AC3E}">
        <p14:creationId xmlns:p14="http://schemas.microsoft.com/office/powerpoint/2010/main" val="58090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66A5-E723-B588-8DD5-8B7F0C1ACA0B}"/>
              </a:ext>
            </a:extLst>
          </p:cNvPr>
          <p:cNvSpPr>
            <a:spLocks noGrp="1"/>
          </p:cNvSpPr>
          <p:nvPr>
            <p:ph type="title"/>
          </p:nvPr>
        </p:nvSpPr>
        <p:spPr/>
        <p:txBody>
          <a:bodyPr/>
          <a:lstStyle/>
          <a:p>
            <a:r>
              <a:rPr lang="en-US" dirty="0"/>
              <a:t>Decentralized Electricity Distribution</a:t>
            </a:r>
          </a:p>
        </p:txBody>
      </p:sp>
      <p:sp>
        <p:nvSpPr>
          <p:cNvPr id="3" name="Text Placeholder 2">
            <a:extLst>
              <a:ext uri="{FF2B5EF4-FFF2-40B4-BE49-F238E27FC236}">
                <a16:creationId xmlns:a16="http://schemas.microsoft.com/office/drawing/2014/main" id="{BC5422CA-9D42-C943-29FA-537D4F36450B}"/>
              </a:ext>
            </a:extLst>
          </p:cNvPr>
          <p:cNvSpPr>
            <a:spLocks noGrp="1"/>
          </p:cNvSpPr>
          <p:nvPr>
            <p:ph type="body" idx="1"/>
          </p:nvPr>
        </p:nvSpPr>
        <p:spPr/>
        <p:txBody>
          <a:bodyPr>
            <a:normAutofit/>
          </a:bodyPr>
          <a:lstStyle/>
          <a:p>
            <a:r>
              <a:rPr lang="en-US" dirty="0"/>
              <a:t>Challenge: Connecting end-users with the grid directly</a:t>
            </a:r>
          </a:p>
          <a:p>
            <a:pPr lvl="1"/>
            <a:r>
              <a:rPr lang="en-US" dirty="0"/>
              <a:t>Blockchain technologies</a:t>
            </a:r>
          </a:p>
          <a:p>
            <a:pPr lvl="1"/>
            <a:r>
              <a:rPr lang="en-US" dirty="0"/>
              <a:t>IoT devices </a:t>
            </a:r>
          </a:p>
          <a:p>
            <a:r>
              <a:rPr lang="en-US" dirty="0"/>
              <a:t>Solution: enable consumers to trade and purchase energy directly from the grid rather than from retailers</a:t>
            </a:r>
          </a:p>
          <a:p>
            <a:r>
              <a:rPr lang="en-US" dirty="0" err="1"/>
              <a:t>Powerledger</a:t>
            </a:r>
            <a:r>
              <a:rPr lang="en-US" dirty="0"/>
              <a:t> develops software solutions for the tracking, tracing and trading of renewable energy</a:t>
            </a:r>
          </a:p>
          <a:p>
            <a:endParaRPr lang="en-US" dirty="0"/>
          </a:p>
          <a:p>
            <a:endParaRPr lang="en-US" dirty="0"/>
          </a:p>
        </p:txBody>
      </p:sp>
      <p:sp>
        <p:nvSpPr>
          <p:cNvPr id="4" name="Slide Number Placeholder 3">
            <a:extLst>
              <a:ext uri="{FF2B5EF4-FFF2-40B4-BE49-F238E27FC236}">
                <a16:creationId xmlns:a16="http://schemas.microsoft.com/office/drawing/2014/main" id="{EC681A75-D761-3210-E6F6-97FAC1D793D2}"/>
              </a:ext>
            </a:extLst>
          </p:cNvPr>
          <p:cNvSpPr>
            <a:spLocks noGrp="1"/>
          </p:cNvSpPr>
          <p:nvPr>
            <p:ph type="sldNum" idx="12"/>
          </p:nvPr>
        </p:nvSpPr>
        <p:spPr/>
        <p:txBody>
          <a:bodyPr/>
          <a:lstStyle/>
          <a:p>
            <a:pPr lvl="0"/>
            <a:fld id="{00000000-1234-1234-1234-123412341234}" type="slidenum">
              <a:rPr lang="en-US" smtClean="0"/>
              <a:pPr lvl="0"/>
              <a:t>19</a:t>
            </a:fld>
            <a:endParaRPr lang="en-US"/>
          </a:p>
        </p:txBody>
      </p:sp>
      <p:pic>
        <p:nvPicPr>
          <p:cNvPr id="8" name="Picture 6" descr="BABLE - Powerledger">
            <a:extLst>
              <a:ext uri="{FF2B5EF4-FFF2-40B4-BE49-F238E27FC236}">
                <a16:creationId xmlns:a16="http://schemas.microsoft.com/office/drawing/2014/main" id="{38BE6824-B495-93F0-ED33-F9EFFC704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675" y="4002943"/>
            <a:ext cx="4294238" cy="2191851"/>
          </a:xfrm>
          <a:prstGeom prst="rect">
            <a:avLst/>
          </a:prstGeom>
          <a:solidFill>
            <a:schemeClr val="bg1"/>
          </a:solidFill>
        </p:spPr>
      </p:pic>
    </p:spTree>
    <p:extLst>
      <p:ext uri="{BB962C8B-B14F-4D97-AF65-F5344CB8AC3E}">
        <p14:creationId xmlns:p14="http://schemas.microsoft.com/office/powerpoint/2010/main" val="37434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p:txBody>
          <a:bodyPr/>
          <a:lstStyle/>
          <a:p>
            <a:pPr lvl="0"/>
            <a:r>
              <a:rPr lang="en-US" dirty="0"/>
              <a:t>Introduction - GBA</a:t>
            </a:r>
          </a:p>
        </p:txBody>
      </p:sp>
      <p:sp>
        <p:nvSpPr>
          <p:cNvPr id="114" name="Google Shape;114;p3"/>
          <p:cNvSpPr txBox="1">
            <a:spLocks noGrp="1"/>
          </p:cNvSpPr>
          <p:nvPr>
            <p:ph type="body" idx="1"/>
          </p:nvPr>
        </p:nvSpPr>
        <p:spPr>
          <a:xfrm>
            <a:off x="209536" y="1825625"/>
            <a:ext cx="5434027" cy="4351338"/>
          </a:xfrm>
        </p:spPr>
        <p:txBody>
          <a:bodyPr>
            <a:normAutofit/>
          </a:bodyPr>
          <a:lstStyle/>
          <a:p>
            <a:r>
              <a:rPr lang="en-US" sz="2400" dirty="0"/>
              <a:t>Non-Profit Membership Organization</a:t>
            </a:r>
          </a:p>
          <a:p>
            <a:r>
              <a:rPr lang="en-US" sz="2400" dirty="0"/>
              <a:t>Membership includes:</a:t>
            </a:r>
          </a:p>
          <a:p>
            <a:pPr lvl="1"/>
            <a:r>
              <a:rPr lang="en-US" sz="2000" dirty="0"/>
              <a:t>Civil servants in over 500 government offices globally</a:t>
            </a:r>
          </a:p>
          <a:p>
            <a:pPr lvl="1"/>
            <a:r>
              <a:rPr lang="en-US" sz="2000" dirty="0"/>
              <a:t>Private sector companies of all sizes</a:t>
            </a:r>
          </a:p>
          <a:p>
            <a:pPr lvl="1"/>
            <a:r>
              <a:rPr lang="en-US" sz="2000" dirty="0"/>
              <a:t>Professional members</a:t>
            </a:r>
          </a:p>
          <a:p>
            <a:pPr lvl="1"/>
            <a:r>
              <a:rPr lang="en-US" sz="2000" dirty="0"/>
              <a:t>Student members</a:t>
            </a:r>
          </a:p>
          <a:p>
            <a:r>
              <a:rPr lang="en-US" sz="2400" dirty="0"/>
              <a:t>Over 50 working groups</a:t>
            </a:r>
          </a:p>
          <a:p>
            <a:pPr lvl="1"/>
            <a:r>
              <a:rPr lang="en-US" sz="2000" dirty="0"/>
              <a:t>Consisting of world-renowned experts</a:t>
            </a:r>
          </a:p>
          <a:p>
            <a:pPr lvl="1"/>
            <a:r>
              <a:rPr lang="en-US" sz="2000" dirty="0"/>
              <a:t>Creating opportunities for all members to</a:t>
            </a:r>
          </a:p>
          <a:p>
            <a:pPr lvl="1"/>
            <a:r>
              <a:rPr lang="en-US" sz="2000" dirty="0"/>
              <a:t>Connect, Communicate and Collaborate</a:t>
            </a:r>
          </a:p>
        </p:txBody>
      </p:sp>
      <p:sp>
        <p:nvSpPr>
          <p:cNvPr id="115" name="Google Shape;115;p3"/>
          <p:cNvSpPr txBox="1">
            <a:spLocks noGrp="1"/>
          </p:cNvSpPr>
          <p:nvPr>
            <p:ph type="ftr" idx="11"/>
          </p:nvPr>
        </p:nvSpPr>
        <p:spPr/>
        <p:txBody>
          <a:bodyPr/>
          <a:lstStyle/>
          <a:p>
            <a:pPr lvl="0"/>
            <a:r>
              <a:rPr lang="en-US"/>
              <a:t>www.GBAglobal.org</a:t>
            </a:r>
          </a:p>
        </p:txBody>
      </p:sp>
      <p:sp>
        <p:nvSpPr>
          <p:cNvPr id="116" name="Google Shape;116;p3"/>
          <p:cNvSpPr txBox="1">
            <a:spLocks noGrp="1"/>
          </p:cNvSpPr>
          <p:nvPr>
            <p:ph type="sldNum" idx="12"/>
          </p:nvPr>
        </p:nvSpPr>
        <p:spPr/>
        <p:txBody>
          <a:bodyPr/>
          <a:lstStyle/>
          <a:p>
            <a:pPr lvl="0"/>
            <a:fld id="{00000000-1234-1234-1234-123412341234}" type="slidenum">
              <a:rPr lang="en-US"/>
              <a:pPr lvl="0"/>
              <a:t>2</a:t>
            </a:fld>
            <a:endParaRPr lang="en-US"/>
          </a:p>
        </p:txBody>
      </p:sp>
      <p:pic>
        <p:nvPicPr>
          <p:cNvPr id="7" name="Picture 6" descr="A collage of people&#10;&#10;Description automatically generated with low confidence">
            <a:extLst>
              <a:ext uri="{FF2B5EF4-FFF2-40B4-BE49-F238E27FC236}">
                <a16:creationId xmlns:a16="http://schemas.microsoft.com/office/drawing/2014/main" id="{CAEA7F67-35B7-D5D7-8063-E18218C77E45}"/>
              </a:ext>
            </a:extLst>
          </p:cNvPr>
          <p:cNvPicPr>
            <a:picLocks noChangeAspect="1"/>
          </p:cNvPicPr>
          <p:nvPr/>
        </p:nvPicPr>
        <p:blipFill rotWithShape="1">
          <a:blip r:embed="rId3"/>
          <a:srcRect b="6206"/>
          <a:stretch/>
        </p:blipFill>
        <p:spPr>
          <a:xfrm>
            <a:off x="5643563" y="2217248"/>
            <a:ext cx="6548437" cy="34548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B102-6B54-A88F-5944-C7C80C2917E2}"/>
              </a:ext>
            </a:extLst>
          </p:cNvPr>
          <p:cNvSpPr>
            <a:spLocks noGrp="1"/>
          </p:cNvSpPr>
          <p:nvPr>
            <p:ph type="title"/>
          </p:nvPr>
        </p:nvSpPr>
        <p:spPr/>
        <p:txBody>
          <a:bodyPr/>
          <a:lstStyle/>
          <a:p>
            <a:r>
              <a:rPr lang="en-US" dirty="0"/>
              <a:t>Summary –Energy Supply Chain</a:t>
            </a:r>
          </a:p>
        </p:txBody>
      </p:sp>
      <p:sp>
        <p:nvSpPr>
          <p:cNvPr id="7" name="Text Placeholder 6">
            <a:extLst>
              <a:ext uri="{FF2B5EF4-FFF2-40B4-BE49-F238E27FC236}">
                <a16:creationId xmlns:a16="http://schemas.microsoft.com/office/drawing/2014/main" id="{768D347D-667E-DF14-EE93-7A4591DA6EB9}"/>
              </a:ext>
            </a:extLst>
          </p:cNvPr>
          <p:cNvSpPr>
            <a:spLocks noGrp="1"/>
          </p:cNvSpPr>
          <p:nvPr>
            <p:ph type="body" idx="1"/>
          </p:nvPr>
        </p:nvSpPr>
        <p:spPr/>
        <p:txBody>
          <a:bodyPr>
            <a:normAutofit fontScale="92500" lnSpcReduction="20000"/>
          </a:bodyPr>
          <a:lstStyle/>
          <a:p>
            <a:r>
              <a:rPr lang="en-US" dirty="0"/>
              <a:t>The supply chain starts with the extraction or capture of natural resources and includes the process to transform them into the multiple final products or sell products to end users (i.e., gas stations). </a:t>
            </a:r>
          </a:p>
          <a:p>
            <a:r>
              <a:rPr lang="en-US" dirty="0"/>
              <a:t>Energy products are directed towards different customers, have different environmental regulations, and require various methods of transportation</a:t>
            </a:r>
          </a:p>
          <a:p>
            <a:r>
              <a:rPr lang="en-US" dirty="0"/>
              <a:t>Blockchain-enabled supply chains optimize wide-scale and multi-product coordination </a:t>
            </a:r>
          </a:p>
          <a:p>
            <a:r>
              <a:rPr lang="en-US" dirty="0"/>
              <a:t>The ability of a blockchain technology platform to record and track supply chains could stop an immense amount of waste. </a:t>
            </a:r>
          </a:p>
          <a:p>
            <a:r>
              <a:rPr lang="en-US" dirty="0"/>
              <a:t>Platforms that utilizes smart legal contracts can replace time, energy, and money currently required by all involved energy companies would save time and money by minimizing loss and theft..</a:t>
            </a:r>
          </a:p>
          <a:p>
            <a:endParaRPr lang="en-US" dirty="0"/>
          </a:p>
        </p:txBody>
      </p:sp>
      <p:sp>
        <p:nvSpPr>
          <p:cNvPr id="4" name="Slide Number Placeholder 3">
            <a:extLst>
              <a:ext uri="{FF2B5EF4-FFF2-40B4-BE49-F238E27FC236}">
                <a16:creationId xmlns:a16="http://schemas.microsoft.com/office/drawing/2014/main" id="{A754C214-78D0-D5A9-6326-A1DFC8D3A985}"/>
              </a:ext>
            </a:extLst>
          </p:cNvPr>
          <p:cNvSpPr>
            <a:spLocks noGrp="1"/>
          </p:cNvSpPr>
          <p:nvPr>
            <p:ph type="sldNum" idx="12"/>
          </p:nvPr>
        </p:nvSpPr>
        <p:spPr/>
        <p:txBody>
          <a:bodyPr/>
          <a:lstStyle/>
          <a:p>
            <a:pPr lvl="0"/>
            <a:fld id="{00000000-1234-1234-1234-123412341234}" type="slidenum">
              <a:rPr lang="en-US" smtClean="0"/>
              <a:pPr lvl="0"/>
              <a:t>20</a:t>
            </a:fld>
            <a:endParaRPr lang="en-US"/>
          </a:p>
        </p:txBody>
      </p:sp>
    </p:spTree>
    <p:extLst>
      <p:ext uri="{BB962C8B-B14F-4D97-AF65-F5344CB8AC3E}">
        <p14:creationId xmlns:p14="http://schemas.microsoft.com/office/powerpoint/2010/main" val="119663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617E-B235-CC6D-E0CB-EAA0573AE8C8}"/>
              </a:ext>
            </a:extLst>
          </p:cNvPr>
          <p:cNvSpPr>
            <a:spLocks noGrp="1"/>
          </p:cNvSpPr>
          <p:nvPr>
            <p:ph type="title"/>
          </p:nvPr>
        </p:nvSpPr>
        <p:spPr/>
        <p:txBody>
          <a:bodyPr/>
          <a:lstStyle/>
          <a:p>
            <a:r>
              <a:rPr lang="en-US" dirty="0"/>
              <a:t>Where do we go from here?</a:t>
            </a:r>
          </a:p>
        </p:txBody>
      </p:sp>
      <p:sp>
        <p:nvSpPr>
          <p:cNvPr id="3" name="Slide Number Placeholder 2">
            <a:extLst>
              <a:ext uri="{FF2B5EF4-FFF2-40B4-BE49-F238E27FC236}">
                <a16:creationId xmlns:a16="http://schemas.microsoft.com/office/drawing/2014/main" id="{2BF39A9E-2417-FF97-11EC-FABD0C6781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87926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49FC-6937-872A-151D-86B0C9707F79}"/>
              </a:ext>
            </a:extLst>
          </p:cNvPr>
          <p:cNvSpPr>
            <a:spLocks noGrp="1"/>
          </p:cNvSpPr>
          <p:nvPr>
            <p:ph type="title"/>
          </p:nvPr>
        </p:nvSpPr>
        <p:spPr/>
        <p:txBody>
          <a:bodyPr/>
          <a:lstStyle/>
          <a:p>
            <a:r>
              <a:rPr lang="en-US" dirty="0"/>
              <a:t>Decentralization – New Paradigm</a:t>
            </a:r>
          </a:p>
        </p:txBody>
      </p:sp>
      <p:sp>
        <p:nvSpPr>
          <p:cNvPr id="3" name="Text Placeholder 2">
            <a:extLst>
              <a:ext uri="{FF2B5EF4-FFF2-40B4-BE49-F238E27FC236}">
                <a16:creationId xmlns:a16="http://schemas.microsoft.com/office/drawing/2014/main" id="{67729200-2A33-BEF1-8CF5-5FA7AB1DDC8A}"/>
              </a:ext>
            </a:extLst>
          </p:cNvPr>
          <p:cNvSpPr>
            <a:spLocks noGrp="1"/>
          </p:cNvSpPr>
          <p:nvPr>
            <p:ph type="body" idx="1"/>
          </p:nvPr>
        </p:nvSpPr>
        <p:spPr/>
        <p:txBody>
          <a:bodyPr>
            <a:normAutofit/>
          </a:bodyPr>
          <a:lstStyle/>
          <a:p>
            <a:pPr marL="114300" indent="0">
              <a:buNone/>
            </a:pPr>
            <a:r>
              <a:rPr lang="en-US" dirty="0"/>
              <a:t>New paradigms require new responses:</a:t>
            </a:r>
          </a:p>
          <a:p>
            <a:r>
              <a:rPr lang="en-US" dirty="0"/>
              <a:t>New vocabularies</a:t>
            </a:r>
          </a:p>
          <a:p>
            <a:r>
              <a:rPr lang="en-US" dirty="0"/>
              <a:t>New technologies</a:t>
            </a:r>
          </a:p>
          <a:p>
            <a:r>
              <a:rPr lang="en-US" dirty="0"/>
              <a:t>New relationships</a:t>
            </a:r>
          </a:p>
          <a:p>
            <a:r>
              <a:rPr lang="en-US" dirty="0"/>
              <a:t>New standards</a:t>
            </a:r>
          </a:p>
          <a:p>
            <a:endParaRPr lang="en-US" dirty="0"/>
          </a:p>
          <a:p>
            <a:pPr lvl="1"/>
            <a:endParaRPr lang="en-US" dirty="0"/>
          </a:p>
        </p:txBody>
      </p:sp>
      <p:sp>
        <p:nvSpPr>
          <p:cNvPr id="4" name="Slide Number Placeholder 3">
            <a:extLst>
              <a:ext uri="{FF2B5EF4-FFF2-40B4-BE49-F238E27FC236}">
                <a16:creationId xmlns:a16="http://schemas.microsoft.com/office/drawing/2014/main" id="{57AEA96F-BDD1-D1ED-A455-8D18FCDD25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1026" name="Picture 2" descr="The New Paradigm Shift: Why Business As Usual Won't Cut It Anymore For  Consumers And Employees">
            <a:extLst>
              <a:ext uri="{FF2B5EF4-FFF2-40B4-BE49-F238E27FC236}">
                <a16:creationId xmlns:a16="http://schemas.microsoft.com/office/drawing/2014/main" id="{ACBC977F-2B7B-2700-FB1A-57D9030BA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2638425"/>
            <a:ext cx="5510212"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4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524000" y="1671638"/>
            <a:ext cx="7562850" cy="18383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3600" dirty="0"/>
              <a:t>Blockchain Maturity Model (BMM) Course</a:t>
            </a:r>
            <a:endParaRPr sz="3600" dirty="0"/>
          </a:p>
        </p:txBody>
      </p:sp>
      <p:sp>
        <p:nvSpPr>
          <p:cNvPr id="97" name="Google Shape;97;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www.GBAglobal.org</a:t>
            </a:r>
            <a:endParaRPr/>
          </a:p>
        </p:txBody>
      </p:sp>
      <p:sp>
        <p:nvSpPr>
          <p:cNvPr id="98" name="Google Shape;98;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99" name="Google Shape;99;p1" descr="Text&#10;&#10;Description automatically generated with medium confidence"/>
          <p:cNvPicPr preferRelativeResize="0"/>
          <p:nvPr/>
        </p:nvPicPr>
        <p:blipFill rotWithShape="1">
          <a:blip r:embed="rId3">
            <a:alphaModFix/>
          </a:blip>
          <a:srcRect/>
          <a:stretch/>
        </p:blipFill>
        <p:spPr>
          <a:xfrm>
            <a:off x="14288" y="0"/>
            <a:ext cx="12192000"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title"/>
          </p:nvPr>
        </p:nvSpPr>
        <p:spPr>
          <a:xfrm>
            <a:off x="838200" y="379413"/>
            <a:ext cx="10515600" cy="1325563"/>
          </a:xfrm>
          <a:prstGeom prst="rect">
            <a:avLst/>
          </a:prstGeom>
          <a:noFill/>
          <a:ln>
            <a:noFill/>
          </a:ln>
        </p:spPr>
        <p:txBody>
          <a:bodyPr spcFirstLastPara="1" wrap="square" lIns="121900" tIns="121900" rIns="121900" bIns="121900" anchor="ctr" anchorCtr="0">
            <a:normAutofit/>
          </a:bodyPr>
          <a:lstStyle/>
          <a:p>
            <a:pPr marL="0" lvl="0" indent="0" algn="l" rtl="0">
              <a:lnSpc>
                <a:spcPct val="90000"/>
              </a:lnSpc>
              <a:spcBef>
                <a:spcPts val="0"/>
              </a:spcBef>
              <a:spcAft>
                <a:spcPts val="0"/>
              </a:spcAft>
              <a:buClr>
                <a:schemeClr val="lt1"/>
              </a:buClr>
              <a:buSzPts val="4444"/>
              <a:buFont typeface="Calibri"/>
              <a:buNone/>
            </a:pPr>
            <a:r>
              <a:rPr lang="en-US" sz="4000"/>
              <a:t>  Blockchain Maturity Model Elements</a:t>
            </a:r>
            <a:endParaRPr sz="4000"/>
          </a:p>
        </p:txBody>
      </p:sp>
      <p:sp>
        <p:nvSpPr>
          <p:cNvPr id="286" name="Google Shape;2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grpSp>
        <p:nvGrpSpPr>
          <p:cNvPr id="287" name="Google Shape;287;p21"/>
          <p:cNvGrpSpPr/>
          <p:nvPr/>
        </p:nvGrpSpPr>
        <p:grpSpPr>
          <a:xfrm>
            <a:off x="1174034" y="2053266"/>
            <a:ext cx="4547111" cy="4135596"/>
            <a:chOff x="0" y="377412"/>
            <a:chExt cx="2637535" cy="2476800"/>
          </a:xfrm>
        </p:grpSpPr>
        <p:sp>
          <p:nvSpPr>
            <p:cNvPr id="288" name="Google Shape;288;p21"/>
            <p:cNvSpPr/>
            <p:nvPr/>
          </p:nvSpPr>
          <p:spPr>
            <a:xfrm>
              <a:off x="0" y="37741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89" name="Google Shape;289;p21"/>
            <p:cNvSpPr txBox="1"/>
            <p:nvPr/>
          </p:nvSpPr>
          <p:spPr>
            <a:xfrm>
              <a:off x="18277" y="425566"/>
              <a:ext cx="2601000" cy="337800"/>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Distribution</a:t>
              </a:r>
              <a:endParaRPr sz="2800">
                <a:solidFill>
                  <a:schemeClr val="dk1"/>
                </a:solidFill>
                <a:latin typeface="Arial"/>
                <a:ea typeface="Arial"/>
                <a:cs typeface="Arial"/>
                <a:sym typeface="Arial"/>
              </a:endParaRPr>
            </a:p>
          </p:txBody>
        </p:sp>
        <p:sp>
          <p:nvSpPr>
            <p:cNvPr id="290" name="Google Shape;290;p21"/>
            <p:cNvSpPr/>
            <p:nvPr/>
          </p:nvSpPr>
          <p:spPr>
            <a:xfrm>
              <a:off x="0" y="79789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91" name="Google Shape;291;p21"/>
            <p:cNvSpPr txBox="1"/>
            <p:nvPr/>
          </p:nvSpPr>
          <p:spPr>
            <a:xfrm>
              <a:off x="18277" y="816169"/>
              <a:ext cx="2600981"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Governance</a:t>
              </a:r>
              <a:endParaRPr sz="2800">
                <a:solidFill>
                  <a:schemeClr val="dk1"/>
                </a:solidFill>
                <a:latin typeface="Arial"/>
                <a:ea typeface="Arial"/>
                <a:cs typeface="Arial"/>
                <a:sym typeface="Arial"/>
              </a:endParaRPr>
            </a:p>
          </p:txBody>
        </p:sp>
        <p:sp>
          <p:nvSpPr>
            <p:cNvPr id="292" name="Google Shape;292;p21"/>
            <p:cNvSpPr/>
            <p:nvPr/>
          </p:nvSpPr>
          <p:spPr>
            <a:xfrm>
              <a:off x="0" y="121837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93" name="Google Shape;293;p21"/>
            <p:cNvSpPr txBox="1"/>
            <p:nvPr/>
          </p:nvSpPr>
          <p:spPr>
            <a:xfrm>
              <a:off x="18287" y="1236649"/>
              <a:ext cx="2601000" cy="337800"/>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Identity Management</a:t>
              </a:r>
              <a:endParaRPr sz="2800">
                <a:solidFill>
                  <a:schemeClr val="dk1"/>
                </a:solidFill>
                <a:latin typeface="Arial"/>
                <a:ea typeface="Arial"/>
                <a:cs typeface="Arial"/>
                <a:sym typeface="Arial"/>
              </a:endParaRPr>
            </a:p>
          </p:txBody>
        </p:sp>
        <p:sp>
          <p:nvSpPr>
            <p:cNvPr id="294" name="Google Shape;294;p21"/>
            <p:cNvSpPr/>
            <p:nvPr/>
          </p:nvSpPr>
          <p:spPr>
            <a:xfrm>
              <a:off x="0" y="163885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95" name="Google Shape;295;p21"/>
            <p:cNvSpPr txBox="1"/>
            <p:nvPr/>
          </p:nvSpPr>
          <p:spPr>
            <a:xfrm>
              <a:off x="18277" y="1657129"/>
              <a:ext cx="2601000" cy="337800"/>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Infrastructure Sustainability</a:t>
              </a:r>
              <a:endParaRPr sz="2800">
                <a:solidFill>
                  <a:schemeClr val="dk1"/>
                </a:solidFill>
                <a:latin typeface="Arial"/>
                <a:ea typeface="Arial"/>
                <a:cs typeface="Arial"/>
                <a:sym typeface="Arial"/>
              </a:endParaRPr>
            </a:p>
          </p:txBody>
        </p:sp>
        <p:sp>
          <p:nvSpPr>
            <p:cNvPr id="296" name="Google Shape;296;p21"/>
            <p:cNvSpPr/>
            <p:nvPr/>
          </p:nvSpPr>
          <p:spPr>
            <a:xfrm>
              <a:off x="0" y="205933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97" name="Google Shape;297;p21"/>
            <p:cNvSpPr txBox="1"/>
            <p:nvPr/>
          </p:nvSpPr>
          <p:spPr>
            <a:xfrm>
              <a:off x="18277" y="2077609"/>
              <a:ext cx="2600981"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Interoperability </a:t>
              </a:r>
              <a:endParaRPr sz="2800">
                <a:solidFill>
                  <a:schemeClr val="dk1"/>
                </a:solidFill>
                <a:latin typeface="Arial"/>
                <a:ea typeface="Arial"/>
                <a:cs typeface="Arial"/>
                <a:sym typeface="Arial"/>
              </a:endParaRPr>
            </a:p>
          </p:txBody>
        </p:sp>
        <p:sp>
          <p:nvSpPr>
            <p:cNvPr id="298" name="Google Shape;298;p21"/>
            <p:cNvSpPr/>
            <p:nvPr/>
          </p:nvSpPr>
          <p:spPr>
            <a:xfrm>
              <a:off x="0" y="2479812"/>
              <a:ext cx="2637535"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99" name="Google Shape;299;p21"/>
            <p:cNvSpPr txBox="1"/>
            <p:nvPr/>
          </p:nvSpPr>
          <p:spPr>
            <a:xfrm>
              <a:off x="18277" y="2498089"/>
              <a:ext cx="2601000" cy="337800"/>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Performance</a:t>
              </a:r>
              <a:endParaRPr sz="2800">
                <a:solidFill>
                  <a:schemeClr val="dk1"/>
                </a:solidFill>
                <a:latin typeface="Arial"/>
                <a:ea typeface="Arial"/>
                <a:cs typeface="Arial"/>
                <a:sym typeface="Arial"/>
              </a:endParaRPr>
            </a:p>
          </p:txBody>
        </p:sp>
      </p:grpSp>
      <p:grpSp>
        <p:nvGrpSpPr>
          <p:cNvPr id="300" name="Google Shape;300;p21"/>
          <p:cNvGrpSpPr/>
          <p:nvPr/>
        </p:nvGrpSpPr>
        <p:grpSpPr>
          <a:xfrm>
            <a:off x="5800700" y="1981309"/>
            <a:ext cx="5217475" cy="4207505"/>
            <a:chOff x="0" y="61771"/>
            <a:chExt cx="2767206" cy="2056320"/>
          </a:xfrm>
        </p:grpSpPr>
        <p:sp>
          <p:nvSpPr>
            <p:cNvPr id="301" name="Google Shape;301;p21"/>
            <p:cNvSpPr/>
            <p:nvPr/>
          </p:nvSpPr>
          <p:spPr>
            <a:xfrm>
              <a:off x="0" y="61771"/>
              <a:ext cx="2767206"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02" name="Google Shape;302;p21"/>
            <p:cNvSpPr txBox="1"/>
            <p:nvPr/>
          </p:nvSpPr>
          <p:spPr>
            <a:xfrm>
              <a:off x="18277" y="80048"/>
              <a:ext cx="2730652"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Privacy</a:t>
              </a:r>
              <a:endParaRPr sz="2800">
                <a:solidFill>
                  <a:schemeClr val="dk1"/>
                </a:solidFill>
                <a:latin typeface="Arial"/>
                <a:ea typeface="Arial"/>
                <a:cs typeface="Arial"/>
                <a:sym typeface="Arial"/>
              </a:endParaRPr>
            </a:p>
          </p:txBody>
        </p:sp>
        <p:sp>
          <p:nvSpPr>
            <p:cNvPr id="303" name="Google Shape;303;p21"/>
            <p:cNvSpPr/>
            <p:nvPr/>
          </p:nvSpPr>
          <p:spPr>
            <a:xfrm>
              <a:off x="0" y="482251"/>
              <a:ext cx="2767206"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04" name="Google Shape;304;p21"/>
            <p:cNvSpPr txBox="1"/>
            <p:nvPr/>
          </p:nvSpPr>
          <p:spPr>
            <a:xfrm>
              <a:off x="18277" y="500528"/>
              <a:ext cx="2730652"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Reliability</a:t>
              </a:r>
              <a:endParaRPr sz="2800">
                <a:solidFill>
                  <a:schemeClr val="dk1"/>
                </a:solidFill>
                <a:latin typeface="Arial"/>
                <a:ea typeface="Arial"/>
                <a:cs typeface="Arial"/>
                <a:sym typeface="Arial"/>
              </a:endParaRPr>
            </a:p>
          </p:txBody>
        </p:sp>
        <p:sp>
          <p:nvSpPr>
            <p:cNvPr id="305" name="Google Shape;305;p21"/>
            <p:cNvSpPr/>
            <p:nvPr/>
          </p:nvSpPr>
          <p:spPr>
            <a:xfrm>
              <a:off x="0" y="902731"/>
              <a:ext cx="2767206"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06" name="Google Shape;306;p21"/>
            <p:cNvSpPr txBox="1"/>
            <p:nvPr/>
          </p:nvSpPr>
          <p:spPr>
            <a:xfrm>
              <a:off x="18277" y="921008"/>
              <a:ext cx="2730652"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Resilience</a:t>
              </a:r>
              <a:endParaRPr sz="2800">
                <a:solidFill>
                  <a:schemeClr val="dk1"/>
                </a:solidFill>
                <a:latin typeface="Arial"/>
                <a:ea typeface="Arial"/>
                <a:cs typeface="Arial"/>
                <a:sym typeface="Arial"/>
              </a:endParaRPr>
            </a:p>
          </p:txBody>
        </p:sp>
        <p:sp>
          <p:nvSpPr>
            <p:cNvPr id="307" name="Google Shape;307;p21"/>
            <p:cNvSpPr/>
            <p:nvPr/>
          </p:nvSpPr>
          <p:spPr>
            <a:xfrm>
              <a:off x="0" y="1323211"/>
              <a:ext cx="2767206"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08" name="Google Shape;308;p21"/>
            <p:cNvSpPr txBox="1"/>
            <p:nvPr/>
          </p:nvSpPr>
          <p:spPr>
            <a:xfrm>
              <a:off x="18277" y="1341488"/>
              <a:ext cx="2730652"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Security</a:t>
              </a:r>
              <a:endParaRPr sz="2800">
                <a:solidFill>
                  <a:schemeClr val="dk1"/>
                </a:solidFill>
                <a:latin typeface="Arial"/>
                <a:ea typeface="Arial"/>
                <a:cs typeface="Arial"/>
                <a:sym typeface="Arial"/>
              </a:endParaRPr>
            </a:p>
          </p:txBody>
        </p:sp>
        <p:sp>
          <p:nvSpPr>
            <p:cNvPr id="309" name="Google Shape;309;p21"/>
            <p:cNvSpPr/>
            <p:nvPr/>
          </p:nvSpPr>
          <p:spPr>
            <a:xfrm>
              <a:off x="0" y="1743691"/>
              <a:ext cx="2767206" cy="374400"/>
            </a:xfrm>
            <a:prstGeom prst="roundRect">
              <a:avLst>
                <a:gd name="adj" fmla="val 16667"/>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10" name="Google Shape;310;p21"/>
            <p:cNvSpPr txBox="1"/>
            <p:nvPr/>
          </p:nvSpPr>
          <p:spPr>
            <a:xfrm>
              <a:off x="18277" y="1761968"/>
              <a:ext cx="2730652" cy="337846"/>
            </a:xfrm>
            <a:prstGeom prst="rect">
              <a:avLst/>
            </a:prstGeom>
            <a:noFill/>
            <a:ln>
              <a:noFill/>
            </a:ln>
          </p:spPr>
          <p:txBody>
            <a:bodyPr spcFirstLastPara="1" wrap="square" lIns="81250" tIns="81250" rIns="81250" bIns="81250" anchor="ctr" anchorCtr="0">
              <a:noAutofit/>
            </a:bodyPr>
            <a:lstStyle/>
            <a:p>
              <a:pPr marL="0" marR="0" lvl="0" indent="0" algn="ctr" rtl="0">
                <a:lnSpc>
                  <a:spcPct val="90000"/>
                </a:lnSpc>
                <a:spcBef>
                  <a:spcPts val="0"/>
                </a:spcBef>
                <a:spcAft>
                  <a:spcPts val="0"/>
                </a:spcAft>
                <a:buNone/>
              </a:pPr>
              <a:r>
                <a:rPr lang="en-US" sz="2800">
                  <a:solidFill>
                    <a:schemeClr val="dk1"/>
                  </a:solidFill>
                  <a:latin typeface="Arial"/>
                  <a:ea typeface="Arial"/>
                  <a:cs typeface="Arial"/>
                  <a:sym typeface="Arial"/>
                </a:rPr>
                <a:t>Synchronization</a:t>
              </a:r>
              <a:endParaRPr sz="2800">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A7847-6797-8D78-E34D-82EF5B8A4A2D}"/>
              </a:ext>
            </a:extLst>
          </p:cNvPr>
          <p:cNvSpPr>
            <a:spLocks noGrp="1"/>
          </p:cNvSpPr>
          <p:nvPr>
            <p:ph type="title"/>
          </p:nvPr>
        </p:nvSpPr>
        <p:spPr/>
        <p:txBody>
          <a:bodyPr/>
          <a:lstStyle/>
          <a:p>
            <a:r>
              <a:rPr lang="en-US" dirty="0"/>
              <a:t>BMM Supplements</a:t>
            </a:r>
          </a:p>
        </p:txBody>
      </p:sp>
      <p:sp>
        <p:nvSpPr>
          <p:cNvPr id="7" name="Text Placeholder 6">
            <a:extLst>
              <a:ext uri="{FF2B5EF4-FFF2-40B4-BE49-F238E27FC236}">
                <a16:creationId xmlns:a16="http://schemas.microsoft.com/office/drawing/2014/main" id="{5624F950-7A61-C7C3-072A-5585CC1A512E}"/>
              </a:ext>
            </a:extLst>
          </p:cNvPr>
          <p:cNvSpPr>
            <a:spLocks noGrp="1"/>
          </p:cNvSpPr>
          <p:nvPr>
            <p:ph type="body" idx="1"/>
          </p:nvPr>
        </p:nvSpPr>
        <p:spPr/>
        <p:txBody>
          <a:bodyPr/>
          <a:lstStyle/>
          <a:p>
            <a:r>
              <a:rPr lang="en-US" dirty="0"/>
              <a:t>Banking &amp; Finance</a:t>
            </a:r>
          </a:p>
          <a:p>
            <a:r>
              <a:rPr lang="en-US" dirty="0"/>
              <a:t>Healthcare</a:t>
            </a:r>
          </a:p>
          <a:p>
            <a:r>
              <a:rPr lang="en-US" dirty="0"/>
              <a:t>Voting</a:t>
            </a:r>
          </a:p>
          <a:p>
            <a:r>
              <a:rPr lang="en-US" dirty="0"/>
              <a:t>Gaming</a:t>
            </a:r>
          </a:p>
        </p:txBody>
      </p:sp>
      <p:sp>
        <p:nvSpPr>
          <p:cNvPr id="8" name="Text Placeholder 7">
            <a:extLst>
              <a:ext uri="{FF2B5EF4-FFF2-40B4-BE49-F238E27FC236}">
                <a16:creationId xmlns:a16="http://schemas.microsoft.com/office/drawing/2014/main" id="{C1FFF968-7D6A-A324-672E-DB3223120602}"/>
              </a:ext>
            </a:extLst>
          </p:cNvPr>
          <p:cNvSpPr>
            <a:spLocks noGrp="1"/>
          </p:cNvSpPr>
          <p:nvPr>
            <p:ph type="body" idx="2"/>
          </p:nvPr>
        </p:nvSpPr>
        <p:spPr>
          <a:xfrm>
            <a:off x="5815013" y="1825625"/>
            <a:ext cx="5986461" cy="4351338"/>
          </a:xfrm>
        </p:spPr>
        <p:txBody>
          <a:bodyPr/>
          <a:lstStyle/>
          <a:p>
            <a:r>
              <a:rPr lang="en-US" sz="3600" b="1" dirty="0">
                <a:solidFill>
                  <a:srgbClr val="FFFF00"/>
                </a:solidFill>
              </a:rPr>
              <a:t>Next Project:</a:t>
            </a:r>
          </a:p>
          <a:p>
            <a:pPr lvl="1"/>
            <a:r>
              <a:rPr lang="en-US" sz="3200" b="1" dirty="0">
                <a:solidFill>
                  <a:srgbClr val="FFFF00"/>
                </a:solidFill>
              </a:rPr>
              <a:t>Energy BMM Supplement</a:t>
            </a:r>
          </a:p>
          <a:p>
            <a:pPr lvl="1"/>
            <a:endParaRPr lang="en-US" dirty="0"/>
          </a:p>
          <a:p>
            <a:r>
              <a:rPr lang="en-US" dirty="0"/>
              <a:t>Project Team Forming now</a:t>
            </a:r>
          </a:p>
          <a:p>
            <a:endParaRPr lang="en-US" dirty="0"/>
          </a:p>
        </p:txBody>
      </p:sp>
      <p:sp>
        <p:nvSpPr>
          <p:cNvPr id="5" name="Slide Number Placeholder 4">
            <a:extLst>
              <a:ext uri="{FF2B5EF4-FFF2-40B4-BE49-F238E27FC236}">
                <a16:creationId xmlns:a16="http://schemas.microsoft.com/office/drawing/2014/main" id="{48CA9508-3558-8808-4893-07BD908971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95451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D195-4503-5B34-0D2F-79581B669606}"/>
              </a:ext>
            </a:extLst>
          </p:cNvPr>
          <p:cNvSpPr>
            <a:spLocks noGrp="1"/>
          </p:cNvSpPr>
          <p:nvPr>
            <p:ph type="title"/>
          </p:nvPr>
        </p:nvSpPr>
        <p:spPr/>
        <p:txBody>
          <a:bodyPr/>
          <a:lstStyle/>
          <a:p>
            <a:r>
              <a:rPr lang="en-US" dirty="0"/>
              <a:t>Join Us &amp; Work With Us</a:t>
            </a:r>
          </a:p>
        </p:txBody>
      </p:sp>
      <p:sp>
        <p:nvSpPr>
          <p:cNvPr id="3" name="Text Placeholder 2">
            <a:extLst>
              <a:ext uri="{FF2B5EF4-FFF2-40B4-BE49-F238E27FC236}">
                <a16:creationId xmlns:a16="http://schemas.microsoft.com/office/drawing/2014/main" id="{91254DE2-20F8-9EA3-634F-B708A0E8069C}"/>
              </a:ext>
            </a:extLst>
          </p:cNvPr>
          <p:cNvSpPr>
            <a:spLocks noGrp="1"/>
          </p:cNvSpPr>
          <p:nvPr>
            <p:ph type="body" idx="1"/>
          </p:nvPr>
        </p:nvSpPr>
        <p:spPr/>
        <p:txBody>
          <a:bodyPr/>
          <a:lstStyle/>
          <a:p>
            <a:r>
              <a:rPr lang="en-US" dirty="0"/>
              <a:t>Energy Working Group Participation</a:t>
            </a:r>
          </a:p>
          <a:p>
            <a:pPr lvl="1"/>
            <a:r>
              <a:rPr lang="en-US" dirty="0"/>
              <a:t>Work with industry leaders from organizations including:</a:t>
            </a:r>
          </a:p>
          <a:p>
            <a:pPr lvl="2"/>
            <a:r>
              <a:rPr lang="en-US" dirty="0"/>
              <a:t>Clean Energy Buyers Association</a:t>
            </a:r>
          </a:p>
          <a:p>
            <a:pPr lvl="2"/>
            <a:r>
              <a:rPr lang="en-US" dirty="0" err="1"/>
              <a:t>Powerledger</a:t>
            </a:r>
            <a:endParaRPr lang="en-US" dirty="0"/>
          </a:p>
          <a:p>
            <a:pPr lvl="2"/>
            <a:r>
              <a:rPr lang="en-US" dirty="0"/>
              <a:t>US Department of Energy</a:t>
            </a:r>
          </a:p>
          <a:p>
            <a:pPr lvl="2"/>
            <a:r>
              <a:rPr lang="en-US" dirty="0" err="1"/>
              <a:t>Taqanal</a:t>
            </a:r>
            <a:r>
              <a:rPr lang="en-US" dirty="0"/>
              <a:t> Energy</a:t>
            </a:r>
          </a:p>
          <a:p>
            <a:pPr lvl="2"/>
            <a:r>
              <a:rPr lang="en-US" dirty="0" err="1"/>
              <a:t>CarbonMeta</a:t>
            </a:r>
            <a:r>
              <a:rPr lang="en-US" dirty="0"/>
              <a:t> Technologies, Inc.</a:t>
            </a:r>
          </a:p>
          <a:p>
            <a:pPr lvl="2"/>
            <a:r>
              <a:rPr lang="en-US" dirty="0"/>
              <a:t>GRN Energy</a:t>
            </a:r>
          </a:p>
          <a:p>
            <a:pPr lvl="2"/>
            <a:r>
              <a:rPr lang="en-US" dirty="0"/>
              <a:t>Energy Web</a:t>
            </a:r>
          </a:p>
          <a:p>
            <a:pPr lvl="1"/>
            <a:r>
              <a:rPr lang="en-US" dirty="0"/>
              <a:t>Patriciate in projects &amp; gain valuable experience</a:t>
            </a:r>
          </a:p>
        </p:txBody>
      </p:sp>
      <p:sp>
        <p:nvSpPr>
          <p:cNvPr id="4" name="Slide Number Placeholder 3">
            <a:extLst>
              <a:ext uri="{FF2B5EF4-FFF2-40B4-BE49-F238E27FC236}">
                <a16:creationId xmlns:a16="http://schemas.microsoft.com/office/drawing/2014/main" id="{105BE07F-FD81-D1FF-8B39-5AC5A233E059}"/>
              </a:ext>
            </a:extLst>
          </p:cNvPr>
          <p:cNvSpPr>
            <a:spLocks noGrp="1"/>
          </p:cNvSpPr>
          <p:nvPr>
            <p:ph type="sldNum" idx="12"/>
          </p:nvPr>
        </p:nvSpPr>
        <p:spPr/>
        <p:txBody>
          <a:bodyPr/>
          <a:lstStyle/>
          <a:p>
            <a:pPr lvl="0"/>
            <a:fld id="{00000000-1234-1234-1234-123412341234}" type="slidenum">
              <a:rPr lang="en-US" smtClean="0"/>
              <a:pPr lvl="0"/>
              <a:t>26</a:t>
            </a:fld>
            <a:endParaRPr lang="en-US"/>
          </a:p>
        </p:txBody>
      </p:sp>
    </p:spTree>
    <p:extLst>
      <p:ext uri="{BB962C8B-B14F-4D97-AF65-F5344CB8AC3E}">
        <p14:creationId xmlns:p14="http://schemas.microsoft.com/office/powerpoint/2010/main" val="76325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95B8-AB9D-9F74-5D73-42622B8298C5}"/>
              </a:ext>
            </a:extLst>
          </p:cNvPr>
          <p:cNvSpPr>
            <a:spLocks noGrp="1"/>
          </p:cNvSpPr>
          <p:nvPr>
            <p:ph type="title"/>
          </p:nvPr>
        </p:nvSpPr>
        <p:spPr/>
        <p:txBody>
          <a:bodyPr/>
          <a:lstStyle/>
          <a:p>
            <a:r>
              <a:rPr lang="en-US" dirty="0"/>
              <a:t>For More Information</a:t>
            </a:r>
          </a:p>
        </p:txBody>
      </p:sp>
      <p:sp>
        <p:nvSpPr>
          <p:cNvPr id="3" name="Text Placeholder 2">
            <a:extLst>
              <a:ext uri="{FF2B5EF4-FFF2-40B4-BE49-F238E27FC236}">
                <a16:creationId xmlns:a16="http://schemas.microsoft.com/office/drawing/2014/main" id="{8BF11C90-832B-350F-D2D4-0EB5EA6A5005}"/>
              </a:ext>
            </a:extLst>
          </p:cNvPr>
          <p:cNvSpPr>
            <a:spLocks noGrp="1"/>
          </p:cNvSpPr>
          <p:nvPr>
            <p:ph type="body" idx="1"/>
          </p:nvPr>
        </p:nvSpPr>
        <p:spPr>
          <a:xfrm>
            <a:off x="838200" y="1825625"/>
            <a:ext cx="4705350" cy="4351338"/>
          </a:xfrm>
        </p:spPr>
        <p:txBody>
          <a:bodyPr/>
          <a:lstStyle/>
          <a:p>
            <a:pPr marL="0" lvl="1" indent="0" algn="ctr">
              <a:buNone/>
            </a:pPr>
            <a:r>
              <a:rPr lang="en-US" dirty="0"/>
              <a:t>Gerard Dache</a:t>
            </a:r>
          </a:p>
          <a:p>
            <a:pPr marL="0" lvl="1" indent="0" algn="ctr">
              <a:buNone/>
            </a:pPr>
            <a:r>
              <a:rPr lang="en-US" dirty="0"/>
              <a:t>Executive Director</a:t>
            </a:r>
          </a:p>
          <a:p>
            <a:pPr marL="0" lvl="1" indent="0" algn="ctr">
              <a:buNone/>
            </a:pPr>
            <a:r>
              <a:rPr lang="en-US" dirty="0"/>
              <a:t>Government Blockchain Association</a:t>
            </a:r>
          </a:p>
          <a:p>
            <a:pPr marL="0" lvl="1" indent="0" algn="ctr">
              <a:buNone/>
            </a:pPr>
            <a:r>
              <a:rPr lang="en-US" dirty="0">
                <a:solidFill>
                  <a:schemeClr val="bg1"/>
                </a:solidFill>
                <a:hlinkClick r:id="rId2">
                  <a:extLst>
                    <a:ext uri="{A12FA001-AC4F-418D-AE19-62706E023703}">
                      <ahyp:hlinkClr xmlns:ahyp="http://schemas.microsoft.com/office/drawing/2018/hyperlinkcolor" val="tx"/>
                    </a:ext>
                  </a:extLst>
                </a:hlinkClick>
              </a:rPr>
              <a:t>gerard.dache@GBAglobal.org</a:t>
            </a:r>
            <a:endParaRPr lang="en-US" dirty="0">
              <a:solidFill>
                <a:schemeClr val="bg1"/>
              </a:solidFill>
            </a:endParaRPr>
          </a:p>
          <a:p>
            <a:pPr marL="0" lvl="1" indent="0" algn="ctr">
              <a:buNone/>
            </a:pPr>
            <a:endParaRPr lang="en-US" dirty="0"/>
          </a:p>
          <a:p>
            <a:pPr marL="0" lvl="1" indent="0" algn="ctr">
              <a:buNone/>
            </a:pPr>
            <a:r>
              <a:rPr lang="en-US" dirty="0"/>
              <a:t>www.GBAglobal.org</a:t>
            </a:r>
          </a:p>
          <a:p>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F7F7EA1A-AB1F-D23D-7DB6-CACA9C348997}"/>
              </a:ext>
            </a:extLst>
          </p:cNvPr>
          <p:cNvSpPr>
            <a:spLocks noGrp="1"/>
          </p:cNvSpPr>
          <p:nvPr>
            <p:ph type="sldNum" idx="12"/>
          </p:nvPr>
        </p:nvSpPr>
        <p:spPr/>
        <p:txBody>
          <a:bodyPr/>
          <a:lstStyle/>
          <a:p>
            <a:pPr lvl="0"/>
            <a:fld id="{00000000-1234-1234-1234-123412341234}" type="slidenum">
              <a:rPr lang="en-US" smtClean="0"/>
              <a:pPr lvl="0"/>
              <a:t>27</a:t>
            </a:fld>
            <a:endParaRPr lang="en-US"/>
          </a:p>
        </p:txBody>
      </p:sp>
      <p:sp>
        <p:nvSpPr>
          <p:cNvPr id="5" name="TextBox 4">
            <a:extLst>
              <a:ext uri="{FF2B5EF4-FFF2-40B4-BE49-F238E27FC236}">
                <a16:creationId xmlns:a16="http://schemas.microsoft.com/office/drawing/2014/main" id="{895DD9F3-D00B-BB9F-4EC0-7E2E09D7D2FB}"/>
              </a:ext>
            </a:extLst>
          </p:cNvPr>
          <p:cNvSpPr txBox="1"/>
          <p:nvPr/>
        </p:nvSpPr>
        <p:spPr>
          <a:xfrm>
            <a:off x="6196012" y="1574205"/>
            <a:ext cx="4705349" cy="584775"/>
          </a:xfrm>
          <a:prstGeom prst="rect">
            <a:avLst/>
          </a:prstGeom>
          <a:noFill/>
        </p:spPr>
        <p:txBody>
          <a:bodyPr wrap="square" rtlCol="0">
            <a:spAutoFit/>
          </a:bodyPr>
          <a:lstStyle/>
          <a:p>
            <a:pPr algn="ctr"/>
            <a:r>
              <a:rPr lang="en-US" sz="3200" dirty="0">
                <a:solidFill>
                  <a:schemeClr val="bg1"/>
                </a:solidFill>
              </a:rPr>
              <a:t>https://bit.ly/bc-energy-1</a:t>
            </a:r>
          </a:p>
        </p:txBody>
      </p:sp>
      <p:pic>
        <p:nvPicPr>
          <p:cNvPr id="7" name="Picture 6" descr="Qr code&#10;&#10;Description automatically generated">
            <a:extLst>
              <a:ext uri="{FF2B5EF4-FFF2-40B4-BE49-F238E27FC236}">
                <a16:creationId xmlns:a16="http://schemas.microsoft.com/office/drawing/2014/main" id="{C96B1587-DE26-A1A2-F6FE-AAC71FC0B28B}"/>
              </a:ext>
            </a:extLst>
          </p:cNvPr>
          <p:cNvPicPr>
            <a:picLocks noChangeAspect="1"/>
          </p:cNvPicPr>
          <p:nvPr/>
        </p:nvPicPr>
        <p:blipFill>
          <a:blip r:embed="rId3"/>
          <a:stretch>
            <a:fillRect/>
          </a:stretch>
        </p:blipFill>
        <p:spPr>
          <a:xfrm>
            <a:off x="6196012" y="2159006"/>
            <a:ext cx="4705349" cy="4705349"/>
          </a:xfrm>
          <a:prstGeom prst="rect">
            <a:avLst/>
          </a:prstGeom>
        </p:spPr>
      </p:pic>
    </p:spTree>
    <p:extLst>
      <p:ext uri="{BB962C8B-B14F-4D97-AF65-F5344CB8AC3E}">
        <p14:creationId xmlns:p14="http://schemas.microsoft.com/office/powerpoint/2010/main" val="164112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2FE1-1291-5CF5-1CC8-AF6B13A2E9A2}"/>
              </a:ext>
            </a:extLst>
          </p:cNvPr>
          <p:cNvSpPr>
            <a:spLocks noGrp="1"/>
          </p:cNvSpPr>
          <p:nvPr>
            <p:ph type="title"/>
          </p:nvPr>
        </p:nvSpPr>
        <p:spPr/>
        <p:txBody>
          <a:bodyPr/>
          <a:lstStyle/>
          <a:p>
            <a:r>
              <a:rPr lang="en-US" dirty="0"/>
              <a:t>Introduction – GBA </a:t>
            </a:r>
            <a:r>
              <a:rPr lang="en-US" sz="2000" dirty="0"/>
              <a:t>(Continued)</a:t>
            </a:r>
            <a:endParaRPr lang="en-US" dirty="0"/>
          </a:p>
        </p:txBody>
      </p:sp>
      <p:sp>
        <p:nvSpPr>
          <p:cNvPr id="3" name="Text Placeholder 2">
            <a:extLst>
              <a:ext uri="{FF2B5EF4-FFF2-40B4-BE49-F238E27FC236}">
                <a16:creationId xmlns:a16="http://schemas.microsoft.com/office/drawing/2014/main" id="{7CC5F831-E201-06E7-2FF9-833A84CF220B}"/>
              </a:ext>
            </a:extLst>
          </p:cNvPr>
          <p:cNvSpPr>
            <a:spLocks noGrp="1"/>
          </p:cNvSpPr>
          <p:nvPr>
            <p:ph type="body" idx="1"/>
          </p:nvPr>
        </p:nvSpPr>
        <p:spPr>
          <a:xfrm>
            <a:off x="0" y="1539875"/>
            <a:ext cx="10515600" cy="4351338"/>
          </a:xfrm>
        </p:spPr>
        <p:txBody>
          <a:bodyPr>
            <a:normAutofit fontScale="92500" lnSpcReduction="10000"/>
          </a:bodyPr>
          <a:lstStyle/>
          <a:p>
            <a:r>
              <a:rPr lang="en-US" dirty="0"/>
              <a:t>Over 50 Energy Relegated Posts including:</a:t>
            </a:r>
          </a:p>
          <a:p>
            <a:pPr lvl="1"/>
            <a:r>
              <a:rPr lang="en-US" dirty="0"/>
              <a:t>Five Ways that Blockchain is Reshaping the Energy Industry</a:t>
            </a:r>
          </a:p>
          <a:p>
            <a:pPr lvl="1"/>
            <a:r>
              <a:rPr lang="en-US" dirty="0"/>
              <a:t>Blockchain in Carbon Credit Space: Is Blockchain the savior?</a:t>
            </a:r>
          </a:p>
          <a:p>
            <a:r>
              <a:rPr lang="en-US" dirty="0"/>
              <a:t>Over 280 Videos in our free online video library including:</a:t>
            </a:r>
          </a:p>
          <a:p>
            <a:pPr lvl="1"/>
            <a:r>
              <a:rPr lang="en-US" dirty="0"/>
              <a:t>Doug Miller - Energy Blockchain Use Cases - Blockchain &amp; Infrastructure</a:t>
            </a:r>
          </a:p>
          <a:p>
            <a:pPr lvl="1"/>
            <a:r>
              <a:rPr lang="en-US" dirty="0"/>
              <a:t>Derek Khanna – Head of Policy, Bitcoin Advocacy Project</a:t>
            </a:r>
          </a:p>
          <a:p>
            <a:pPr lvl="1"/>
            <a:r>
              <a:rPr lang="en-US" dirty="0"/>
              <a:t>Decentralized solar and internet project</a:t>
            </a:r>
          </a:p>
          <a:p>
            <a:r>
              <a:rPr lang="en-US" dirty="0"/>
              <a:t>Events</a:t>
            </a:r>
          </a:p>
          <a:p>
            <a:pPr lvl="1"/>
            <a:r>
              <a:rPr lang="en-US" dirty="0"/>
              <a:t>Weekly &amp; Monthly Online Events</a:t>
            </a:r>
          </a:p>
          <a:p>
            <a:pPr lvl="2"/>
            <a:r>
              <a:rPr lang="en-US" dirty="0"/>
              <a:t>Blockchain &amp; Crypto for State &amp; Local</a:t>
            </a:r>
          </a:p>
          <a:p>
            <a:pPr lvl="2"/>
            <a:r>
              <a:rPr lang="en-US" dirty="0"/>
              <a:t>The State of Cryptocurrency</a:t>
            </a:r>
          </a:p>
          <a:p>
            <a:pPr lvl="2"/>
            <a:r>
              <a:rPr lang="en-US" dirty="0"/>
              <a:t>Government Blockchain Public Forum</a:t>
            </a:r>
          </a:p>
        </p:txBody>
      </p:sp>
      <p:sp>
        <p:nvSpPr>
          <p:cNvPr id="4" name="Slide Number Placeholder 3">
            <a:extLst>
              <a:ext uri="{FF2B5EF4-FFF2-40B4-BE49-F238E27FC236}">
                <a16:creationId xmlns:a16="http://schemas.microsoft.com/office/drawing/2014/main" id="{CAD5D75A-E342-6F80-7F0B-E1C462EC7978}"/>
              </a:ext>
            </a:extLst>
          </p:cNvPr>
          <p:cNvSpPr>
            <a:spLocks noGrp="1"/>
          </p:cNvSpPr>
          <p:nvPr>
            <p:ph type="sldNum" idx="12"/>
          </p:nvPr>
        </p:nvSpPr>
        <p:spPr/>
        <p:txBody>
          <a:bodyPr/>
          <a:lstStyle/>
          <a:p>
            <a:pPr lvl="0"/>
            <a:fld id="{00000000-1234-1234-1234-123412341234}" type="slidenum">
              <a:rPr lang="en-US" smtClean="0"/>
              <a:pPr lvl="0"/>
              <a:t>3</a:t>
            </a:fld>
            <a:endParaRPr lang="en-US"/>
          </a:p>
        </p:txBody>
      </p:sp>
      <p:pic>
        <p:nvPicPr>
          <p:cNvPr id="11" name="Picture 10" descr="A picture containing text, person, different, suit&#10;&#10;Description automatically generated">
            <a:extLst>
              <a:ext uri="{FF2B5EF4-FFF2-40B4-BE49-F238E27FC236}">
                <a16:creationId xmlns:a16="http://schemas.microsoft.com/office/drawing/2014/main" id="{DBA28F5C-BB4B-69A1-9E83-8D13837C2618}"/>
              </a:ext>
            </a:extLst>
          </p:cNvPr>
          <p:cNvPicPr>
            <a:picLocks noChangeAspect="1"/>
          </p:cNvPicPr>
          <p:nvPr/>
        </p:nvPicPr>
        <p:blipFill>
          <a:blip r:embed="rId3"/>
          <a:stretch>
            <a:fillRect/>
          </a:stretch>
        </p:blipFill>
        <p:spPr>
          <a:xfrm>
            <a:off x="6119813" y="3846066"/>
            <a:ext cx="5233987" cy="2944118"/>
          </a:xfrm>
          <a:prstGeom prst="rect">
            <a:avLst/>
          </a:prstGeom>
        </p:spPr>
      </p:pic>
    </p:spTree>
    <p:extLst>
      <p:ext uri="{BB962C8B-B14F-4D97-AF65-F5344CB8AC3E}">
        <p14:creationId xmlns:p14="http://schemas.microsoft.com/office/powerpoint/2010/main" val="7552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552B-A720-A8B4-119B-80E153D0AA2D}"/>
              </a:ext>
            </a:extLst>
          </p:cNvPr>
          <p:cNvSpPr>
            <a:spLocks noGrp="1"/>
          </p:cNvSpPr>
          <p:nvPr>
            <p:ph type="title"/>
          </p:nvPr>
        </p:nvSpPr>
        <p:spPr/>
        <p:txBody>
          <a:bodyPr/>
          <a:lstStyle/>
          <a:p>
            <a:r>
              <a:rPr lang="en-US" dirty="0"/>
              <a:t>Energy Industry Challenges &amp; Solutions</a:t>
            </a:r>
          </a:p>
        </p:txBody>
      </p:sp>
      <p:sp>
        <p:nvSpPr>
          <p:cNvPr id="4" name="Slide Number Placeholder 3">
            <a:extLst>
              <a:ext uri="{FF2B5EF4-FFF2-40B4-BE49-F238E27FC236}">
                <a16:creationId xmlns:a16="http://schemas.microsoft.com/office/drawing/2014/main" id="{D4A480EA-BDE6-D1CC-6AA0-CCD28B0937AE}"/>
              </a:ext>
            </a:extLst>
          </p:cNvPr>
          <p:cNvSpPr>
            <a:spLocks noGrp="1"/>
          </p:cNvSpPr>
          <p:nvPr>
            <p:ph type="sldNum" idx="12"/>
          </p:nvPr>
        </p:nvSpPr>
        <p:spPr/>
        <p:txBody>
          <a:bodyPr/>
          <a:lstStyle/>
          <a:p>
            <a:pPr lvl="0"/>
            <a:fld id="{00000000-1234-1234-1234-123412341234}" type="slidenum">
              <a:rPr lang="en-US" smtClean="0"/>
              <a:pPr lvl="0"/>
              <a:t>4</a:t>
            </a:fld>
            <a:endParaRPr lang="en-US"/>
          </a:p>
        </p:txBody>
      </p:sp>
    </p:spTree>
    <p:extLst>
      <p:ext uri="{BB962C8B-B14F-4D97-AF65-F5344CB8AC3E}">
        <p14:creationId xmlns:p14="http://schemas.microsoft.com/office/powerpoint/2010/main" val="9312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E6EA-6695-E7A4-5DE6-CFAA167244B9}"/>
              </a:ext>
            </a:extLst>
          </p:cNvPr>
          <p:cNvSpPr>
            <a:spLocks noGrp="1"/>
          </p:cNvSpPr>
          <p:nvPr>
            <p:ph type="title"/>
          </p:nvPr>
        </p:nvSpPr>
        <p:spPr/>
        <p:txBody>
          <a:bodyPr/>
          <a:lstStyle/>
          <a:p>
            <a:r>
              <a:rPr lang="en-US" dirty="0"/>
              <a:t>Distributed Energy Resources (DERs)</a:t>
            </a:r>
          </a:p>
        </p:txBody>
      </p:sp>
      <p:sp>
        <p:nvSpPr>
          <p:cNvPr id="3" name="Text Placeholder 2">
            <a:extLst>
              <a:ext uri="{FF2B5EF4-FFF2-40B4-BE49-F238E27FC236}">
                <a16:creationId xmlns:a16="http://schemas.microsoft.com/office/drawing/2014/main" id="{5B6C1A8E-4940-0566-0105-71F1B9924A44}"/>
              </a:ext>
            </a:extLst>
          </p:cNvPr>
          <p:cNvSpPr>
            <a:spLocks noGrp="1"/>
          </p:cNvSpPr>
          <p:nvPr>
            <p:ph type="body" idx="1"/>
          </p:nvPr>
        </p:nvSpPr>
        <p:spPr>
          <a:xfrm>
            <a:off x="838200" y="1825625"/>
            <a:ext cx="5855208" cy="3220940"/>
          </a:xfrm>
        </p:spPr>
        <p:txBody>
          <a:bodyPr/>
          <a:lstStyle/>
          <a:p>
            <a:r>
              <a:rPr lang="en-US" dirty="0"/>
              <a:t>Demand Side Management (DSM) </a:t>
            </a:r>
          </a:p>
          <a:p>
            <a:r>
              <a:rPr lang="en-US" dirty="0"/>
              <a:t>Distributed Generation (DG) </a:t>
            </a:r>
          </a:p>
          <a:p>
            <a:r>
              <a:rPr lang="en-US" dirty="0"/>
              <a:t>Distributed storage (DS)</a:t>
            </a:r>
          </a:p>
          <a:p>
            <a:endParaRPr lang="en-US" dirty="0"/>
          </a:p>
          <a:p>
            <a:r>
              <a:rPr lang="en-US" dirty="0"/>
              <a:t>DER Aggregation</a:t>
            </a:r>
          </a:p>
          <a:p>
            <a:endParaRPr lang="en-US" dirty="0"/>
          </a:p>
          <a:p>
            <a:endParaRPr lang="en-US" dirty="0"/>
          </a:p>
        </p:txBody>
      </p:sp>
      <p:sp>
        <p:nvSpPr>
          <p:cNvPr id="4" name="Slide Number Placeholder 3">
            <a:extLst>
              <a:ext uri="{FF2B5EF4-FFF2-40B4-BE49-F238E27FC236}">
                <a16:creationId xmlns:a16="http://schemas.microsoft.com/office/drawing/2014/main" id="{2CAE127B-A47E-D9C0-E57B-A8CE0C20D6A4}"/>
              </a:ext>
            </a:extLst>
          </p:cNvPr>
          <p:cNvSpPr>
            <a:spLocks noGrp="1"/>
          </p:cNvSpPr>
          <p:nvPr>
            <p:ph type="sldNum" idx="12"/>
          </p:nvPr>
        </p:nvSpPr>
        <p:spPr/>
        <p:txBody>
          <a:bodyPr/>
          <a:lstStyle/>
          <a:p>
            <a:pPr lvl="0"/>
            <a:fld id="{00000000-1234-1234-1234-123412341234}" type="slidenum">
              <a:rPr lang="en-US" smtClean="0"/>
              <a:pPr lvl="0"/>
              <a:t>5</a:t>
            </a:fld>
            <a:endParaRPr lang="en-US"/>
          </a:p>
        </p:txBody>
      </p:sp>
      <p:pic>
        <p:nvPicPr>
          <p:cNvPr id="2052" name="Picture 4">
            <a:extLst>
              <a:ext uri="{FF2B5EF4-FFF2-40B4-BE49-F238E27FC236}">
                <a16:creationId xmlns:a16="http://schemas.microsoft.com/office/drawing/2014/main" id="{50B71937-0DAA-EAAA-8645-469E442CA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1" t="15730" r="6425"/>
          <a:stretch/>
        </p:blipFill>
        <p:spPr bwMode="auto">
          <a:xfrm>
            <a:off x="5144811" y="3072384"/>
            <a:ext cx="7071573" cy="378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5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4318-59B0-DA70-DD8A-10B35F1F6842}"/>
              </a:ext>
            </a:extLst>
          </p:cNvPr>
          <p:cNvSpPr>
            <a:spLocks noGrp="1"/>
          </p:cNvSpPr>
          <p:nvPr>
            <p:ph type="title"/>
          </p:nvPr>
        </p:nvSpPr>
        <p:spPr>
          <a:xfrm>
            <a:off x="838200" y="365126"/>
            <a:ext cx="10515600" cy="1021932"/>
          </a:xfrm>
        </p:spPr>
        <p:txBody>
          <a:bodyPr/>
          <a:lstStyle/>
          <a:p>
            <a:r>
              <a:rPr lang="en-US" dirty="0"/>
              <a:t>System Operator Models</a:t>
            </a:r>
          </a:p>
        </p:txBody>
      </p:sp>
      <p:sp>
        <p:nvSpPr>
          <p:cNvPr id="4" name="Slide Number Placeholder 3">
            <a:extLst>
              <a:ext uri="{FF2B5EF4-FFF2-40B4-BE49-F238E27FC236}">
                <a16:creationId xmlns:a16="http://schemas.microsoft.com/office/drawing/2014/main" id="{E8F073A5-C12E-5856-8EC2-C9088CB5DC9D}"/>
              </a:ext>
            </a:extLst>
          </p:cNvPr>
          <p:cNvSpPr>
            <a:spLocks noGrp="1"/>
          </p:cNvSpPr>
          <p:nvPr>
            <p:ph type="sldNum" idx="12"/>
          </p:nvPr>
        </p:nvSpPr>
        <p:spPr/>
        <p:txBody>
          <a:bodyPr/>
          <a:lstStyle/>
          <a:p>
            <a:pPr lvl="0"/>
            <a:fld id="{00000000-1234-1234-1234-123412341234}" type="slidenum">
              <a:rPr lang="en-US" smtClean="0"/>
              <a:pPr lvl="0"/>
              <a:t>6</a:t>
            </a:fld>
            <a:endParaRPr lang="en-US"/>
          </a:p>
        </p:txBody>
      </p:sp>
      <p:pic>
        <p:nvPicPr>
          <p:cNvPr id="1026" name="Picture 2" descr="distribution system operator">
            <a:extLst>
              <a:ext uri="{FF2B5EF4-FFF2-40B4-BE49-F238E27FC236}">
                <a16:creationId xmlns:a16="http://schemas.microsoft.com/office/drawing/2014/main" id="{4C665BAE-F1C1-0F9A-5B22-904AB8A0F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7057"/>
            <a:ext cx="12192000" cy="496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1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F680-9D01-CDA7-254C-32147A039C16}"/>
              </a:ext>
            </a:extLst>
          </p:cNvPr>
          <p:cNvSpPr>
            <a:spLocks noGrp="1"/>
          </p:cNvSpPr>
          <p:nvPr>
            <p:ph type="title"/>
          </p:nvPr>
        </p:nvSpPr>
        <p:spPr/>
        <p:txBody>
          <a:bodyPr/>
          <a:lstStyle/>
          <a:p>
            <a:r>
              <a:rPr lang="en-US" dirty="0"/>
              <a:t>Changing Times -Decentralization</a:t>
            </a:r>
          </a:p>
        </p:txBody>
      </p:sp>
      <p:sp>
        <p:nvSpPr>
          <p:cNvPr id="3" name="Text Placeholder 2">
            <a:extLst>
              <a:ext uri="{FF2B5EF4-FFF2-40B4-BE49-F238E27FC236}">
                <a16:creationId xmlns:a16="http://schemas.microsoft.com/office/drawing/2014/main" id="{F14313F9-C98A-DDF4-D79B-E99B2E21790C}"/>
              </a:ext>
            </a:extLst>
          </p:cNvPr>
          <p:cNvSpPr>
            <a:spLocks noGrp="1"/>
          </p:cNvSpPr>
          <p:nvPr>
            <p:ph type="body" idx="1"/>
          </p:nvPr>
        </p:nvSpPr>
        <p:spPr/>
        <p:txBody>
          <a:bodyPr>
            <a:normAutofit fontScale="85000" lnSpcReduction="20000"/>
          </a:bodyPr>
          <a:lstStyle/>
          <a:p>
            <a:pPr>
              <a:lnSpc>
                <a:spcPct val="120000"/>
              </a:lnSpc>
              <a:spcBef>
                <a:spcPts val="600"/>
              </a:spcBef>
            </a:pPr>
            <a:r>
              <a:rPr lang="en-US" dirty="0"/>
              <a:t>Distributed energy resource aggregators are exploring how local energy devices can participate in  power systems and earn compensation</a:t>
            </a:r>
          </a:p>
          <a:p>
            <a:pPr>
              <a:lnSpc>
                <a:spcPct val="120000"/>
              </a:lnSpc>
              <a:spcBef>
                <a:spcPts val="600"/>
              </a:spcBef>
            </a:pPr>
            <a:r>
              <a:rPr lang="en-US" dirty="0"/>
              <a:t>Utilities are facing a meaningful shift as consumers become partners (Prosumers)</a:t>
            </a:r>
          </a:p>
          <a:p>
            <a:pPr>
              <a:lnSpc>
                <a:spcPct val="120000"/>
              </a:lnSpc>
              <a:spcBef>
                <a:spcPts val="600"/>
              </a:spcBef>
            </a:pPr>
            <a:r>
              <a:rPr lang="en-US" sz="2900" dirty="0"/>
              <a:t>The </a:t>
            </a:r>
            <a:r>
              <a:rPr lang="en-US" dirty="0"/>
              <a:t>Distribution System Operator (DSO) model will drive how utilities can manage more distributed and participatory systems</a:t>
            </a:r>
          </a:p>
          <a:p>
            <a:pPr>
              <a:lnSpc>
                <a:spcPct val="120000"/>
              </a:lnSpc>
              <a:spcBef>
                <a:spcPts val="600"/>
              </a:spcBef>
            </a:pPr>
            <a:r>
              <a:rPr lang="en-US" dirty="0"/>
              <a:t>Utilities are looking for ways that local energy resources can offer services to wholesale markets as well as to support the distribution system.</a:t>
            </a:r>
          </a:p>
          <a:p>
            <a:pPr>
              <a:lnSpc>
                <a:spcPct val="120000"/>
              </a:lnSpc>
              <a:spcBef>
                <a:spcPts val="600"/>
              </a:spcBef>
            </a:pPr>
            <a:r>
              <a:rPr lang="en-US" dirty="0"/>
              <a:t>Utilities focusing on a DSO future must invest in technologies and programs that can evolve alongside the role of the consumer</a:t>
            </a:r>
          </a:p>
        </p:txBody>
      </p:sp>
      <p:sp>
        <p:nvSpPr>
          <p:cNvPr id="4" name="Slide Number Placeholder 3">
            <a:extLst>
              <a:ext uri="{FF2B5EF4-FFF2-40B4-BE49-F238E27FC236}">
                <a16:creationId xmlns:a16="http://schemas.microsoft.com/office/drawing/2014/main" id="{ED221160-F686-ACC5-2F43-66E2F9752DEB}"/>
              </a:ext>
            </a:extLst>
          </p:cNvPr>
          <p:cNvSpPr>
            <a:spLocks noGrp="1"/>
          </p:cNvSpPr>
          <p:nvPr>
            <p:ph type="sldNum" idx="12"/>
          </p:nvPr>
        </p:nvSpPr>
        <p:spPr/>
        <p:txBody>
          <a:bodyPr/>
          <a:lstStyle/>
          <a:p>
            <a:pPr lvl="0"/>
            <a:fld id="{00000000-1234-1234-1234-123412341234}" type="slidenum">
              <a:rPr lang="en-US" smtClean="0"/>
              <a:pPr lvl="0"/>
              <a:t>7</a:t>
            </a:fld>
            <a:endParaRPr lang="en-US"/>
          </a:p>
        </p:txBody>
      </p:sp>
    </p:spTree>
    <p:extLst>
      <p:ext uri="{BB962C8B-B14F-4D97-AF65-F5344CB8AC3E}">
        <p14:creationId xmlns:p14="http://schemas.microsoft.com/office/powerpoint/2010/main" val="256678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7726-02F8-CEBF-2BC3-2482223B6569}"/>
              </a:ext>
            </a:extLst>
          </p:cNvPr>
          <p:cNvSpPr>
            <a:spLocks noGrp="1"/>
          </p:cNvSpPr>
          <p:nvPr>
            <p:ph type="title"/>
          </p:nvPr>
        </p:nvSpPr>
        <p:spPr/>
        <p:txBody>
          <a:bodyPr/>
          <a:lstStyle/>
          <a:p>
            <a:r>
              <a:rPr lang="en-US" dirty="0"/>
              <a:t>Affordability (10% Increase in 2023)</a:t>
            </a:r>
          </a:p>
        </p:txBody>
      </p:sp>
      <p:sp>
        <p:nvSpPr>
          <p:cNvPr id="3" name="Text Placeholder 2">
            <a:extLst>
              <a:ext uri="{FF2B5EF4-FFF2-40B4-BE49-F238E27FC236}">
                <a16:creationId xmlns:a16="http://schemas.microsoft.com/office/drawing/2014/main" id="{AE42E588-A103-7110-C9BF-697AA5D0E166}"/>
              </a:ext>
            </a:extLst>
          </p:cNvPr>
          <p:cNvSpPr>
            <a:spLocks noGrp="1"/>
          </p:cNvSpPr>
          <p:nvPr>
            <p:ph type="body" idx="1"/>
          </p:nvPr>
        </p:nvSpPr>
        <p:spPr/>
        <p:txBody>
          <a:bodyPr/>
          <a:lstStyle/>
          <a:p>
            <a:r>
              <a:rPr lang="en-US" dirty="0"/>
              <a:t>Driven by</a:t>
            </a:r>
          </a:p>
          <a:p>
            <a:pPr lvl="1"/>
            <a:r>
              <a:rPr lang="en-US" dirty="0"/>
              <a:t>Higher natural gas prices</a:t>
            </a:r>
          </a:p>
          <a:p>
            <a:pPr lvl="1"/>
            <a:r>
              <a:rPr lang="en-US" dirty="0"/>
              <a:t>Supply &amp; demand</a:t>
            </a:r>
          </a:p>
          <a:p>
            <a:pPr lvl="1"/>
            <a:r>
              <a:rPr lang="en-US" dirty="0"/>
              <a:t>Provisioning costs</a:t>
            </a:r>
          </a:p>
          <a:p>
            <a:pPr lvl="1"/>
            <a:r>
              <a:rPr lang="en-US" dirty="0"/>
              <a:t>Market disruptions (Ukraine)</a:t>
            </a:r>
          </a:p>
          <a:p>
            <a:r>
              <a:rPr lang="en-US" dirty="0"/>
              <a:t>Trade off – </a:t>
            </a:r>
          </a:p>
          <a:p>
            <a:pPr lvl="1"/>
            <a:r>
              <a:rPr lang="en-US" dirty="0"/>
              <a:t>Capital investment</a:t>
            </a:r>
          </a:p>
          <a:p>
            <a:pPr lvl="1"/>
            <a:r>
              <a:rPr lang="en-US" dirty="0"/>
              <a:t>Lower consumer prices</a:t>
            </a:r>
          </a:p>
          <a:p>
            <a:pPr lvl="1"/>
            <a:endParaRPr lang="en-US" dirty="0"/>
          </a:p>
        </p:txBody>
      </p:sp>
      <p:sp>
        <p:nvSpPr>
          <p:cNvPr id="4" name="Slide Number Placeholder 3">
            <a:extLst>
              <a:ext uri="{FF2B5EF4-FFF2-40B4-BE49-F238E27FC236}">
                <a16:creationId xmlns:a16="http://schemas.microsoft.com/office/drawing/2014/main" id="{CFC62125-14CD-2AA6-15BD-E300D9B1508C}"/>
              </a:ext>
            </a:extLst>
          </p:cNvPr>
          <p:cNvSpPr>
            <a:spLocks noGrp="1"/>
          </p:cNvSpPr>
          <p:nvPr>
            <p:ph type="sldNum" idx="12"/>
          </p:nvPr>
        </p:nvSpPr>
        <p:spPr/>
        <p:txBody>
          <a:bodyPr/>
          <a:lstStyle/>
          <a:p>
            <a:pPr lvl="0"/>
            <a:fld id="{00000000-1234-1234-1234-123412341234}" type="slidenum">
              <a:rPr lang="en-US" smtClean="0"/>
              <a:pPr lvl="0"/>
              <a:t>8</a:t>
            </a:fld>
            <a:endParaRPr lang="en-US"/>
          </a:p>
        </p:txBody>
      </p:sp>
      <p:pic>
        <p:nvPicPr>
          <p:cNvPr id="2050" name="Picture 2" descr="Graph of Energy Prices on a black chalkboard | 🇩🇪Professio… | Flickr">
            <a:extLst>
              <a:ext uri="{FF2B5EF4-FFF2-40B4-BE49-F238E27FC236}">
                <a16:creationId xmlns:a16="http://schemas.microsoft.com/office/drawing/2014/main" id="{7FB3255C-FDF0-9938-1911-A9B82C2C9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03810"/>
            <a:ext cx="5858359" cy="387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C96F-C709-46E1-CBD8-36C4A0E0E4CC}"/>
              </a:ext>
            </a:extLst>
          </p:cNvPr>
          <p:cNvSpPr>
            <a:spLocks noGrp="1"/>
          </p:cNvSpPr>
          <p:nvPr>
            <p:ph type="title"/>
          </p:nvPr>
        </p:nvSpPr>
        <p:spPr/>
        <p:txBody>
          <a:bodyPr/>
          <a:lstStyle/>
          <a:p>
            <a:r>
              <a:rPr lang="en-US" dirty="0"/>
              <a:t>Blockchain Uses to Reduces Costs</a:t>
            </a:r>
          </a:p>
        </p:txBody>
      </p:sp>
      <p:sp>
        <p:nvSpPr>
          <p:cNvPr id="3" name="Text Placeholder 2">
            <a:extLst>
              <a:ext uri="{FF2B5EF4-FFF2-40B4-BE49-F238E27FC236}">
                <a16:creationId xmlns:a16="http://schemas.microsoft.com/office/drawing/2014/main" id="{5410DA59-E419-5616-FC6B-99BD86792A8A}"/>
              </a:ext>
            </a:extLst>
          </p:cNvPr>
          <p:cNvSpPr>
            <a:spLocks noGrp="1"/>
          </p:cNvSpPr>
          <p:nvPr>
            <p:ph type="body" idx="1"/>
          </p:nvPr>
        </p:nvSpPr>
        <p:spPr/>
        <p:txBody>
          <a:bodyPr>
            <a:normAutofit fontScale="92500" lnSpcReduction="20000"/>
          </a:bodyPr>
          <a:lstStyle/>
          <a:p>
            <a:r>
              <a:rPr lang="en-US" dirty="0"/>
              <a:t>Provisioning Costs</a:t>
            </a:r>
          </a:p>
          <a:p>
            <a:pPr lvl="1"/>
            <a:r>
              <a:rPr lang="en-US" dirty="0"/>
              <a:t>Proof of Concept - tracking equipment and building materials through their chain of custody. </a:t>
            </a:r>
          </a:p>
          <a:p>
            <a:pPr lvl="1"/>
            <a:endParaRPr lang="en-US" dirty="0"/>
          </a:p>
          <a:p>
            <a:pPr lvl="1"/>
            <a:r>
              <a:rPr lang="en-US" dirty="0"/>
              <a:t>Energy Web Asset Management</a:t>
            </a:r>
          </a:p>
          <a:p>
            <a:pPr lvl="2"/>
            <a:r>
              <a:rPr lang="en-US" dirty="0"/>
              <a:t>Customizable solution that packages</a:t>
            </a:r>
          </a:p>
          <a:p>
            <a:pPr lvl="3"/>
            <a:r>
              <a:rPr lang="en-US" dirty="0"/>
              <a:t>Self-sovereign identity and access management tools all types of resources </a:t>
            </a:r>
          </a:p>
          <a:p>
            <a:pPr lvl="1"/>
            <a:endParaRPr lang="en-US" dirty="0"/>
          </a:p>
          <a:p>
            <a:r>
              <a:rPr lang="en-US" dirty="0"/>
              <a:t>Trading System Maintenance</a:t>
            </a:r>
          </a:p>
          <a:p>
            <a:pPr lvl="1"/>
            <a:r>
              <a:rPr lang="en-US" dirty="0"/>
              <a:t>ENI, BP, Wein </a:t>
            </a:r>
            <a:r>
              <a:rPr lang="en-US" dirty="0" err="1"/>
              <a:t>Energie</a:t>
            </a:r>
            <a:r>
              <a:rPr lang="en-US" dirty="0"/>
              <a:t> pilot</a:t>
            </a:r>
          </a:p>
          <a:p>
            <a:pPr lvl="1"/>
            <a:r>
              <a:rPr lang="en-US" dirty="0"/>
              <a:t>Yielded a 30-40% cost reduction in gas trades</a:t>
            </a:r>
          </a:p>
          <a:p>
            <a:pPr lvl="1"/>
            <a:r>
              <a:rPr lang="en-US" dirty="0"/>
              <a:t>Labor, data management, data visibility, settlement delays, and intra-system communications</a:t>
            </a:r>
          </a:p>
          <a:p>
            <a:endParaRPr lang="en-US" dirty="0"/>
          </a:p>
        </p:txBody>
      </p:sp>
      <p:sp>
        <p:nvSpPr>
          <p:cNvPr id="4" name="Slide Number Placeholder 3">
            <a:extLst>
              <a:ext uri="{FF2B5EF4-FFF2-40B4-BE49-F238E27FC236}">
                <a16:creationId xmlns:a16="http://schemas.microsoft.com/office/drawing/2014/main" id="{EFD5488F-61F6-4A0B-0676-444942D53201}"/>
              </a:ext>
            </a:extLst>
          </p:cNvPr>
          <p:cNvSpPr>
            <a:spLocks noGrp="1"/>
          </p:cNvSpPr>
          <p:nvPr>
            <p:ph type="sldNum" idx="12"/>
          </p:nvPr>
        </p:nvSpPr>
        <p:spPr/>
        <p:txBody>
          <a:bodyPr/>
          <a:lstStyle/>
          <a:p>
            <a:pPr lvl="0"/>
            <a:fld id="{00000000-1234-1234-1234-123412341234}" type="slidenum">
              <a:rPr lang="en-US" smtClean="0"/>
              <a:pPr lvl="0"/>
              <a:t>9</a:t>
            </a:fld>
            <a:endParaRPr lang="en-US"/>
          </a:p>
        </p:txBody>
      </p:sp>
      <p:grpSp>
        <p:nvGrpSpPr>
          <p:cNvPr id="5" name="Group 4">
            <a:extLst>
              <a:ext uri="{FF2B5EF4-FFF2-40B4-BE49-F238E27FC236}">
                <a16:creationId xmlns:a16="http://schemas.microsoft.com/office/drawing/2014/main" id="{53F80CDE-035D-3E65-76F5-CC798B490A1E}"/>
              </a:ext>
            </a:extLst>
          </p:cNvPr>
          <p:cNvGrpSpPr/>
          <p:nvPr/>
        </p:nvGrpSpPr>
        <p:grpSpPr>
          <a:xfrm>
            <a:off x="8610600" y="1"/>
            <a:ext cx="3581400" cy="2147804"/>
            <a:chOff x="3397339" y="1248032"/>
            <a:chExt cx="6858000" cy="3904736"/>
          </a:xfrm>
        </p:grpSpPr>
        <p:pic>
          <p:nvPicPr>
            <p:cNvPr id="6" name="Picture 8" descr="This new transmission line will help unleash wind energy in the Great  Plains. One down, dozens to go. - Vox">
              <a:extLst>
                <a:ext uri="{FF2B5EF4-FFF2-40B4-BE49-F238E27FC236}">
                  <a16:creationId xmlns:a16="http://schemas.microsoft.com/office/drawing/2014/main" id="{0EB6AE70-CE74-952A-5B71-E916B2C942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98" b="24865"/>
            <a:stretch/>
          </p:blipFill>
          <p:spPr bwMode="auto">
            <a:xfrm>
              <a:off x="3397339" y="1248032"/>
              <a:ext cx="6858000" cy="3904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BA Global – Government Blockchain Association">
              <a:extLst>
                <a:ext uri="{FF2B5EF4-FFF2-40B4-BE49-F238E27FC236}">
                  <a16:creationId xmlns:a16="http://schemas.microsoft.com/office/drawing/2014/main" id="{DB314591-7058-83ED-6413-8B092B1D0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253" y="2421925"/>
              <a:ext cx="4687909" cy="167434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Protocol Labs and Energy Web Complete First Showcase of">
            <a:extLst>
              <a:ext uri="{FF2B5EF4-FFF2-40B4-BE49-F238E27FC236}">
                <a16:creationId xmlns:a16="http://schemas.microsoft.com/office/drawing/2014/main" id="{9BAF9AA0-D718-3D12-3815-3E31CFA4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952" y="3045450"/>
            <a:ext cx="2274113" cy="1911688"/>
          </a:xfrm>
          <a:prstGeom prst="rect">
            <a:avLst/>
          </a:prstGeom>
          <a:solidFill>
            <a:schemeClr val="bg1"/>
          </a:solidFill>
        </p:spPr>
      </p:pic>
    </p:spTree>
    <p:extLst>
      <p:ext uri="{BB962C8B-B14F-4D97-AF65-F5344CB8AC3E}">
        <p14:creationId xmlns:p14="http://schemas.microsoft.com/office/powerpoint/2010/main" val="15125945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1858</Words>
  <Application>Microsoft Office PowerPoint</Application>
  <PresentationFormat>Widescreen</PresentationFormat>
  <Paragraphs>275</Paragraphs>
  <Slides>27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Roboto</vt:lpstr>
      <vt:lpstr>Raleway</vt:lpstr>
      <vt:lpstr>Office Theme</vt:lpstr>
      <vt:lpstr>Blockchain &amp; Energy Building Resilient Global Infrastructure</vt:lpstr>
      <vt:lpstr>Introduction - GBA</vt:lpstr>
      <vt:lpstr>Introduction – GBA (Continued)</vt:lpstr>
      <vt:lpstr>Energy Industry Challenges &amp; Solutions</vt:lpstr>
      <vt:lpstr>Distributed Energy Resources (DERs)</vt:lpstr>
      <vt:lpstr>System Operator Models</vt:lpstr>
      <vt:lpstr>Changing Times -Decentralization</vt:lpstr>
      <vt:lpstr>Affordability (10% Increase in 2023)</vt:lpstr>
      <vt:lpstr>Blockchain Uses to Reduces Costs</vt:lpstr>
      <vt:lpstr>Blockchain Uses to Reduces Costs (Cont)</vt:lpstr>
      <vt:lpstr>Data Management</vt:lpstr>
      <vt:lpstr>Grid Resilience</vt:lpstr>
      <vt:lpstr>Grid Resilience (Continued)</vt:lpstr>
      <vt:lpstr>Data Management</vt:lpstr>
      <vt:lpstr>Data Management (Cont)</vt:lpstr>
      <vt:lpstr>Data Management (Cont)</vt:lpstr>
      <vt:lpstr>Availability &amp; Capacity Management</vt:lpstr>
      <vt:lpstr>Availability &amp; Capacity Management (Cont)</vt:lpstr>
      <vt:lpstr>Decentralized Electricity Distribution</vt:lpstr>
      <vt:lpstr>Summary –Energy Supply Chain</vt:lpstr>
      <vt:lpstr>Where do we go from here?</vt:lpstr>
      <vt:lpstr>Decentralization – New Paradigm</vt:lpstr>
      <vt:lpstr>Blockchain Maturity Model (BMM) Course</vt:lpstr>
      <vt:lpstr>  Blockchain Maturity Model Elements</vt:lpstr>
      <vt:lpstr>BMM Supplements</vt:lpstr>
      <vt:lpstr>Join Us &amp; Work With Us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Maturity Model (BMM) Course</dc:title>
  <dc:creator>Gerard Dache</dc:creator>
  <cp:lastModifiedBy>Gerard Dache</cp:lastModifiedBy>
  <cp:revision>222</cp:revision>
  <dcterms:created xsi:type="dcterms:W3CDTF">2022-11-29T00:09:29Z</dcterms:created>
  <dcterms:modified xsi:type="dcterms:W3CDTF">2023-01-08T22:08:20Z</dcterms:modified>
</cp:coreProperties>
</file>