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97" r:id="rId4"/>
    <p:sldId id="296" r:id="rId5"/>
    <p:sldId id="318" r:id="rId6"/>
    <p:sldId id="258" r:id="rId7"/>
    <p:sldId id="317" r:id="rId8"/>
    <p:sldId id="259" r:id="rId9"/>
    <p:sldId id="283" r:id="rId10"/>
    <p:sldId id="264" r:id="rId11"/>
    <p:sldId id="320" r:id="rId12"/>
    <p:sldId id="265" r:id="rId13"/>
    <p:sldId id="266" r:id="rId14"/>
    <p:sldId id="319" r:id="rId15"/>
    <p:sldId id="267" r:id="rId16"/>
    <p:sldId id="268" r:id="rId17"/>
    <p:sldId id="285" r:id="rId18"/>
    <p:sldId id="286" r:id="rId19"/>
    <p:sldId id="287" r:id="rId20"/>
    <p:sldId id="288" r:id="rId21"/>
    <p:sldId id="289" r:id="rId22"/>
    <p:sldId id="290"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291" r:id="rId37"/>
    <p:sldId id="292" r:id="rId38"/>
    <p:sldId id="293" r:id="rId39"/>
    <p:sldId id="29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34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15" autoAdjust="0"/>
  </p:normalViewPr>
  <p:slideViewPr>
    <p:cSldViewPr snapToGrid="0">
      <p:cViewPr varScale="1">
        <p:scale>
          <a:sx n="76" d="100"/>
          <a:sy n="76" d="100"/>
        </p:scale>
        <p:origin x="19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C5866-E344-4D75-81CF-FA26E164DE21}"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C6844-B467-4F26-AB32-065AA0F23EB3}" type="slidenum">
              <a:rPr lang="en-US" smtClean="0"/>
              <a:t>‹#›</a:t>
            </a:fld>
            <a:endParaRPr lang="en-US"/>
          </a:p>
        </p:txBody>
      </p:sp>
    </p:spTree>
    <p:extLst>
      <p:ext uri="{BB962C8B-B14F-4D97-AF65-F5344CB8AC3E}">
        <p14:creationId xmlns:p14="http://schemas.microsoft.com/office/powerpoint/2010/main" val="420849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PwC Global states:</a:t>
            </a:r>
            <a:r>
              <a:rPr lang="en-US" dirty="0"/>
              <a:t> In PwC’s 2018 survey of 600 executives from 15 territories, </a:t>
            </a:r>
            <a:r>
              <a:rPr lang="en-US" b="1" dirty="0"/>
              <a:t>84% say their organizations have at least some involvement with blockchain technology.</a:t>
            </a:r>
            <a:r>
              <a:rPr lang="en-US" dirty="0"/>
              <a:t> </a:t>
            </a:r>
          </a:p>
          <a:p>
            <a:pPr fontAlgn="base"/>
            <a:endParaRPr lang="en-US" dirty="0"/>
          </a:p>
          <a:p>
            <a:pPr fontAlgn="base"/>
            <a:r>
              <a:rPr lang="en-US" dirty="0"/>
              <a:t>Everyone is talking about blockchain, and no one wants to be left behind.</a:t>
            </a:r>
          </a:p>
          <a:p>
            <a:pPr fontAlgn="base"/>
            <a:endParaRPr lang="en-US" dirty="0"/>
          </a:p>
          <a:p>
            <a:pPr fontAlgn="base"/>
            <a:r>
              <a:rPr lang="en-US" dirty="0"/>
              <a:t>It’s easy to see why. As a distributed, tamperproof ledger, a well-designed blockchain doesn’t just cut out intermediaries, reduce costs, and increase speed and reach. It also offers greater transparency and traceability for many business processes. </a:t>
            </a:r>
          </a:p>
          <a:p>
            <a:pPr fontAlgn="base"/>
            <a:endParaRPr lang="en-US" dirty="0"/>
          </a:p>
          <a:p>
            <a:pPr fontAlgn="base"/>
            <a:r>
              <a:rPr lang="en-US" dirty="0"/>
              <a:t>Gartner forecasts that blockchain will generate an annual business value of more than US $3 trillion by 2030</a:t>
            </a:r>
            <a:r>
              <a:rPr lang="en-US" b="1" dirty="0"/>
              <a:t>. It’s possible to imagine that 10% to 20% of global economic infrastructure will be running on blockchain-based systems by that same year.</a:t>
            </a:r>
            <a:endParaRPr lang="en-US" dirty="0"/>
          </a:p>
          <a:p>
            <a:pPr fontAlgn="base"/>
            <a:r>
              <a:rPr lang="en-US" dirty="0"/>
              <a:t> </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3</a:t>
            </a:fld>
            <a:endParaRPr lang="en-US"/>
          </a:p>
        </p:txBody>
      </p:sp>
    </p:spTree>
    <p:extLst>
      <p:ext uri="{BB962C8B-B14F-4D97-AF65-F5344CB8AC3E}">
        <p14:creationId xmlns:p14="http://schemas.microsoft.com/office/powerpoint/2010/main" val="523548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Professional development is the key. Healthcare leaders must take steps to assess, develop and fine tune key personal and professional skills to remain proficient (Northouse, 2013). Most training initiatives, per Dunn (1995) remain centered around “traditional clinical interview with its focus on acute illness,” but healthcare providers will be challenged to change that dynamic. The future will require healthcare leaders to take more of a hands-off approach; involve patients more in personal care; offer alternatives to current practice and make themselves and staff available to forms of communicating with the patient without a trip into the office (Gomes, 2016).</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15</a:t>
            </a:fld>
            <a:endParaRPr lang="en-US"/>
          </a:p>
        </p:txBody>
      </p:sp>
    </p:spTree>
    <p:extLst>
      <p:ext uri="{BB962C8B-B14F-4D97-AF65-F5344CB8AC3E}">
        <p14:creationId xmlns:p14="http://schemas.microsoft.com/office/powerpoint/2010/main" val="3792759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Ethical challenges in healthcare is a big deal. Recent news stories support this claim with headlines about ethical violations of healthcare providers. In 2016 the British Broadcast Center (BBC) reports Dr. Paolo </a:t>
            </a:r>
            <a:r>
              <a:rPr lang="en-US" dirty="0" err="1"/>
              <a:t>Macchiarini</a:t>
            </a:r>
            <a:r>
              <a:rPr lang="en-US" dirty="0"/>
              <a:t>, was accused of providing misleading medical research which led to the deaths of seven patients (Kremer, 2016). More recently an Olympics Physical Therapy doctor, Larry Nassar was found guilty and sentenced for sexual misconduct. These incidents hurt the character and trust of the medical leaders. In addition, it creates legal costs and rise in malpractice insurance coverage for the agency.</a:t>
            </a:r>
          </a:p>
          <a:p>
            <a:endParaRPr lang="en-US" dirty="0"/>
          </a:p>
          <a:p>
            <a:r>
              <a:rPr lang="en-US" dirty="0"/>
              <a:t>Giving the very serious ramifications, healthcare leaders must ensure their behavior and their employees are above reproach. </a:t>
            </a:r>
            <a:r>
              <a:rPr lang="en-US" dirty="0" err="1"/>
              <a:t>Bruning</a:t>
            </a:r>
            <a:r>
              <a:rPr lang="en-US" dirty="0"/>
              <a:t> and </a:t>
            </a:r>
            <a:r>
              <a:rPr lang="en-US" dirty="0" err="1"/>
              <a:t>Baghurst</a:t>
            </a:r>
            <a:r>
              <a:rPr lang="en-US" dirty="0"/>
              <a:t> (2013) suggest “reform requires ethical decision-making from leaders” because these leaders influence “various relationships” and “creates fundamental successful changes in healthcare.” Sound “ethical principles to transformational leadership improves healthcare relationships and alleviates stress and tension produced by change” (</a:t>
            </a:r>
            <a:r>
              <a:rPr lang="en-US" dirty="0" err="1"/>
              <a:t>Bruning</a:t>
            </a:r>
            <a:r>
              <a:rPr lang="en-US" dirty="0"/>
              <a:t> &amp; </a:t>
            </a:r>
            <a:r>
              <a:rPr lang="en-US" dirty="0" err="1"/>
              <a:t>Baghurst</a:t>
            </a:r>
            <a:r>
              <a:rPr lang="en-US" dirty="0"/>
              <a:t>, 2013). Leaders must understand the success of the organization; heavily rely on their ethical behavior. Building trust earns money and funding and reduces unnecessary liability costs for the agency.</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16</a:t>
            </a:fld>
            <a:endParaRPr lang="en-US"/>
          </a:p>
        </p:txBody>
      </p:sp>
    </p:spTree>
    <p:extLst>
      <p:ext uri="{BB962C8B-B14F-4D97-AF65-F5344CB8AC3E}">
        <p14:creationId xmlns:p14="http://schemas.microsoft.com/office/powerpoint/2010/main" val="3667315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17</a:t>
            </a:fld>
            <a:endParaRPr lang="en-US"/>
          </a:p>
        </p:txBody>
      </p:sp>
    </p:spTree>
    <p:extLst>
      <p:ext uri="{BB962C8B-B14F-4D97-AF65-F5344CB8AC3E}">
        <p14:creationId xmlns:p14="http://schemas.microsoft.com/office/powerpoint/2010/main" val="164546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19</a:t>
            </a:fld>
            <a:endParaRPr lang="en-US"/>
          </a:p>
        </p:txBody>
      </p:sp>
    </p:spTree>
    <p:extLst>
      <p:ext uri="{BB962C8B-B14F-4D97-AF65-F5344CB8AC3E}">
        <p14:creationId xmlns:p14="http://schemas.microsoft.com/office/powerpoint/2010/main" val="2924069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32</a:t>
            </a:fld>
            <a:endParaRPr lang="en-US"/>
          </a:p>
        </p:txBody>
      </p:sp>
    </p:spTree>
    <p:extLst>
      <p:ext uri="{BB962C8B-B14F-4D97-AF65-F5344CB8AC3E}">
        <p14:creationId xmlns:p14="http://schemas.microsoft.com/office/powerpoint/2010/main" val="4036829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39</a:t>
            </a:fld>
            <a:endParaRPr lang="en-US"/>
          </a:p>
        </p:txBody>
      </p:sp>
    </p:spTree>
    <p:extLst>
      <p:ext uri="{BB962C8B-B14F-4D97-AF65-F5344CB8AC3E}">
        <p14:creationId xmlns:p14="http://schemas.microsoft.com/office/powerpoint/2010/main" val="192063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Megatrends</a:t>
            </a:r>
          </a:p>
          <a:p>
            <a:r>
              <a:rPr lang="en-US" dirty="0"/>
              <a:t>Blockchain promises to put privacy and control of data back in the hands of citizens. Trust and integrity will be established without reliance on third-party intermediaries.</a:t>
            </a:r>
          </a:p>
          <a:p>
            <a:r>
              <a:rPr lang="en-US" b="1" dirty="0"/>
              <a:t>What does this mean for Healthcare?</a:t>
            </a:r>
          </a:p>
          <a:p>
            <a:r>
              <a:rPr lang="en-US" dirty="0"/>
              <a:t> </a:t>
            </a:r>
            <a:endParaRPr lang="en-US" b="1" dirty="0"/>
          </a:p>
          <a:p>
            <a:r>
              <a:rPr lang="en-US" b="1" dirty="0"/>
              <a:t>Healthcare sits at the intersection of several Megatrends.</a:t>
            </a:r>
          </a:p>
          <a:p>
            <a:endParaRPr lang="en-US" b="1" dirty="0"/>
          </a:p>
          <a:p>
            <a:r>
              <a:rPr lang="en-US" dirty="0"/>
              <a:t>Megatrends are sustained, global, social, economic, political, environmental or technological changes. These trends will make a considerable and durable impact on the healthcare environment by creating new opportunities, challenges and risks.</a:t>
            </a:r>
          </a:p>
          <a:p>
            <a:r>
              <a:rPr lang="en-US" dirty="0"/>
              <a:t>Blockchain, AI IoT, Genomics Data, Wearable Devices, Culture, and the immense collection of DATA.</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4</a:t>
            </a:fld>
            <a:endParaRPr lang="en-US"/>
          </a:p>
        </p:txBody>
      </p:sp>
    </p:spTree>
    <p:extLst>
      <p:ext uri="{BB962C8B-B14F-4D97-AF65-F5344CB8AC3E}">
        <p14:creationId xmlns:p14="http://schemas.microsoft.com/office/powerpoint/2010/main" val="95332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Megatrends</a:t>
            </a:r>
          </a:p>
          <a:p>
            <a:r>
              <a:rPr lang="en-US" dirty="0"/>
              <a:t>Blockchain promises to put privacy and control of data back in the hands of citizens. Trust and integrity will be established without reliance on third-party intermediaries.</a:t>
            </a:r>
          </a:p>
          <a:p>
            <a:r>
              <a:rPr lang="en-US" b="1" dirty="0"/>
              <a:t>What does this mean for Healthcare?</a:t>
            </a:r>
          </a:p>
          <a:p>
            <a:r>
              <a:rPr lang="en-US" dirty="0"/>
              <a:t> </a:t>
            </a:r>
            <a:endParaRPr lang="en-US" b="1" dirty="0"/>
          </a:p>
          <a:p>
            <a:r>
              <a:rPr lang="en-US" b="1" dirty="0"/>
              <a:t>Healthcare sits at the intersection of several Megatrends.</a:t>
            </a:r>
          </a:p>
          <a:p>
            <a:endParaRPr lang="en-US" b="1" dirty="0"/>
          </a:p>
          <a:p>
            <a:r>
              <a:rPr lang="en-US" dirty="0"/>
              <a:t>Megatrends are sustained, global, social, economic, political, environmental or technological changes. These trends will make a considerable and durable impact on the healthcare environment by creating new opportunities, challenges and risks.</a:t>
            </a:r>
          </a:p>
          <a:p>
            <a:r>
              <a:rPr lang="en-US" dirty="0"/>
              <a:t>Blockchain, AI IoT, Genomics Data, Wearable Devices, Culture, and the immense collection of DATA.</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5</a:t>
            </a:fld>
            <a:endParaRPr lang="en-US"/>
          </a:p>
        </p:txBody>
      </p:sp>
    </p:spTree>
    <p:extLst>
      <p:ext uri="{BB962C8B-B14F-4D97-AF65-F5344CB8AC3E}">
        <p14:creationId xmlns:p14="http://schemas.microsoft.com/office/powerpoint/2010/main" val="145120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spcBef>
                <a:spcPts val="0"/>
              </a:spcBef>
              <a:spcAft>
                <a:spcPts val="600"/>
              </a:spcAft>
            </a:pPr>
            <a:r>
              <a:rPr lang="en-US" sz="4000" dirty="0"/>
              <a:t>1)  Chronically sick patients, such as those with diabetes, must receive greater attention. The disease is a population health crisis that is very costly for providers.</a:t>
            </a:r>
          </a:p>
          <a:p>
            <a:pPr lvl="0">
              <a:lnSpc>
                <a:spcPct val="120000"/>
              </a:lnSpc>
              <a:spcBef>
                <a:spcPts val="0"/>
              </a:spcBef>
              <a:spcAft>
                <a:spcPts val="600"/>
              </a:spcAft>
            </a:pPr>
            <a:endParaRPr lang="en-US" sz="4000" dirty="0"/>
          </a:p>
          <a:p>
            <a:pPr lvl="0">
              <a:lnSpc>
                <a:spcPct val="120000"/>
              </a:lnSpc>
              <a:spcBef>
                <a:spcPts val="0"/>
              </a:spcBef>
              <a:spcAft>
                <a:spcPts val="600"/>
              </a:spcAft>
            </a:pPr>
            <a:r>
              <a:rPr lang="en-US" sz="4000" dirty="0"/>
              <a:t>2)  Aging baby-boomers and millennials are demanding more from their providers. Demand for talent in fields such as nursing far outpaces the supply, and this problem will only grow more exaggerated unless providers take action.</a:t>
            </a:r>
          </a:p>
          <a:p>
            <a:pPr lvl="0">
              <a:lnSpc>
                <a:spcPct val="120000"/>
              </a:lnSpc>
              <a:spcBef>
                <a:spcPts val="0"/>
              </a:spcBef>
              <a:spcAft>
                <a:spcPts val="600"/>
              </a:spcAft>
            </a:pPr>
            <a:endParaRPr lang="en-US" sz="4000" dirty="0"/>
          </a:p>
          <a:p>
            <a:pPr lvl="0">
              <a:lnSpc>
                <a:spcPct val="120000"/>
              </a:lnSpc>
              <a:spcBef>
                <a:spcPts val="0"/>
              </a:spcBef>
              <a:spcAft>
                <a:spcPts val="600"/>
              </a:spcAft>
            </a:pPr>
            <a:r>
              <a:rPr lang="en-US" sz="4000" dirty="0"/>
              <a:t>3)  With increased digitization, providers must harness the power of predictive analytics. Providers have never before had access to this level of patient information and using it can not only revolutionize care but also patient education.</a:t>
            </a:r>
          </a:p>
          <a:p>
            <a:pPr lvl="0">
              <a:lnSpc>
                <a:spcPct val="120000"/>
              </a:lnSpc>
              <a:spcBef>
                <a:spcPts val="0"/>
              </a:spcBef>
              <a:spcAft>
                <a:spcPts val="600"/>
              </a:spcAft>
            </a:pPr>
            <a:endParaRPr lang="en-US" sz="4000" dirty="0"/>
          </a:p>
          <a:p>
            <a:pPr lvl="0">
              <a:lnSpc>
                <a:spcPct val="120000"/>
              </a:lnSpc>
              <a:spcBef>
                <a:spcPts val="0"/>
              </a:spcBef>
              <a:spcAft>
                <a:spcPts val="600"/>
              </a:spcAft>
            </a:pPr>
            <a:r>
              <a:rPr lang="en-US" sz="4000" dirty="0"/>
              <a:t>4)  Technological and biological fusion will have a dramatic impact on patient care. This means that all sorts of tech companies will now be entering the healthcare space, greatly changing the environmental makeup of the industry.</a:t>
            </a:r>
          </a:p>
          <a:p>
            <a:pPr lvl="0">
              <a:lnSpc>
                <a:spcPct val="120000"/>
              </a:lnSpc>
              <a:spcBef>
                <a:spcPts val="0"/>
              </a:spcBef>
              <a:spcAft>
                <a:spcPts val="600"/>
              </a:spcAft>
            </a:pPr>
            <a:endParaRPr lang="en-US" sz="4000" dirty="0"/>
          </a:p>
          <a:p>
            <a:pPr lvl="0">
              <a:lnSpc>
                <a:spcPct val="120000"/>
              </a:lnSpc>
              <a:spcBef>
                <a:spcPts val="0"/>
              </a:spcBef>
              <a:spcAft>
                <a:spcPts val="600"/>
              </a:spcAft>
            </a:pPr>
            <a:r>
              <a:rPr lang="en-US" sz="4000" dirty="0"/>
              <a:t>5)  Workforce disruptions, aggravated by mergers and acquisitions, are taking a dramatic toll on employee engagement. Cultural changes that come from merging with a new system can greatly disconnect clinicians from their organization, which systems must be mindful of moving forward. </a:t>
            </a:r>
            <a:endParaRPr lang="en-US" sz="2800" dirty="0"/>
          </a:p>
          <a:p>
            <a:r>
              <a:rPr lang="en-US" dirty="0"/>
              <a:t>Source:  https://bit.ly/2Bx4vLs</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8</a:t>
            </a:fld>
            <a:endParaRPr lang="en-US"/>
          </a:p>
        </p:txBody>
      </p:sp>
    </p:spTree>
    <p:extLst>
      <p:ext uri="{BB962C8B-B14F-4D97-AF65-F5344CB8AC3E}">
        <p14:creationId xmlns:p14="http://schemas.microsoft.com/office/powerpoint/2010/main" val="252932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more people strive to live longer, healthier and more active lifestyles, healthcare concerns increase and so does the costs. Research reveal healthcare costs and spending often rise at rates exceeding inflation, and is expected to increase in the future. The Society for Human Resource Management present that the Office of “1 the Actuary at the Centers for Medicare and Medicaid Services estimates that aggregate health care spending in the United States will grow at an average annual rate of 5.8 percent from 2015 through 2025, or 1.3 percentage points higher than the expected annual increase in the gross domestic product.” This causes a huge concern for leaders as they seek to provide coverage for their employees.</a:t>
            </a:r>
          </a:p>
          <a:p>
            <a:endParaRPr lang="en-US" dirty="0"/>
          </a:p>
          <a:p>
            <a:r>
              <a:rPr lang="en-US" dirty="0"/>
              <a:t>Leaders must find alternative methods to combat the rising costs of care. They must do the research to find funding, grants and contributors to help them conduct research, set up programs and implement processes at the pace of change. The Health Services Research Information Central (HSRIC) provides a list of “grants, funding and fellowships” leaders might consider helping them train staff members, open up public information sites or labs for processing paperwork and other initiatives.</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10</a:t>
            </a:fld>
            <a:endParaRPr lang="en-US"/>
          </a:p>
        </p:txBody>
      </p:sp>
    </p:spTree>
    <p:extLst>
      <p:ext uri="{BB962C8B-B14F-4D97-AF65-F5344CB8AC3E}">
        <p14:creationId xmlns:p14="http://schemas.microsoft.com/office/powerpoint/2010/main" val="157976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has taken center stage in the political arena under the Trump administration. As tension and uncertainties mound regarding Trump’s threats to repeal and replace Obamacare, insurance and medical executives scramble to determine “what business is going to look like in the years ahead” (Gomes, 2016). Larry Levitt, a senior executive with the Kaiser Family Foundation emphasized any transition from one program to the next will require time for insurers to adjust to the “reverse disruption” and “overhaul to how individuals buy policies” (Gomes, 2016). Healthcare leaders must inform themselves, and staff on how to handle the changes in coverage. Currently, there is a “noticeable gap between the belief that change is necessary and actual support for specific reform plans designed to achieve that change” (Wood, 2011). Leaders will be challenged to counter frustration and confusion from Americans, once deemed otherwise uninsurable, who have formed a sense of security their current coverage, argues Wood (2011).</a:t>
            </a:r>
          </a:p>
          <a:p>
            <a:endParaRPr lang="en-US" dirty="0"/>
          </a:p>
          <a:p>
            <a:r>
              <a:rPr lang="en-US" dirty="0"/>
              <a:t>Regulatory challenges drive up the cost of providing services and care. As the Trump administration strive to regulate Medicare and Medicaid eligible healthcare providers are overwhelmed by regulated “changes and new reporting requirements” (Brown, n.d.). Research provide that healthcare leaders are further burdened to comply with a variety of newly revised standards including the Health Insurance Portability and Accountability Act (HIPAA), Centers for Medicare and Medicaid Services (CMS), and Joint Commission on Accreditation of Healthcare Organizations (JCAHO). To combat these challenges, the healthcare provider needs actively engage in awareness and information sharing regularly. Studies suggest leaders must implement document control programs, compliance training, routine audits and address non-conformance incidents immediately utilizing integrated healthcare platforms.</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11</a:t>
            </a:fld>
            <a:endParaRPr lang="en-US"/>
          </a:p>
        </p:txBody>
      </p:sp>
    </p:spTree>
    <p:extLst>
      <p:ext uri="{BB962C8B-B14F-4D97-AF65-F5344CB8AC3E}">
        <p14:creationId xmlns:p14="http://schemas.microsoft.com/office/powerpoint/2010/main" val="180769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has taken center stage in the political arena under the Trump administration. As tension and uncertainties mound regarding Trump’s threats to repeal and replace Obamacare, insurance and medical executives scramble to determine “what business is going to look like in the years ahead” (Gomes, 2016). Larry Levitt, a senior executive with the Kaiser Family Foundation emphasized any transition from one program to the next will require time for insurers to adjust to the “reverse disruption” and “overhaul to how individuals buy policies” (Gomes, 2016). Healthcare leaders must inform themselves, and staff on how to handle the changes in coverage. Currently, there is a “noticeable gap between the belief that change is necessary and actual support for specific reform plans designed to achieve that change” (Wood, 2011). Leaders will be challenged to counter frustration and confusion from Americans, once deemed otherwise uninsurable, who have formed a sense of security their current coverage, argues Wood (2011).</a:t>
            </a:r>
          </a:p>
          <a:p>
            <a:endParaRPr lang="en-US" dirty="0"/>
          </a:p>
          <a:p>
            <a:r>
              <a:rPr lang="en-US" dirty="0"/>
              <a:t>Regulatory challenges drive up the cost of providing services and care. As the Trump administration strive to regulate Medicare and Medicaid eligible healthcare providers are overwhelmed by regulated “changes and new reporting requirements” (Brown, n.d.). Research provide that healthcare leaders are further burdened to comply with a variety of newly revised standards including the Health Insurance Portability and Accountability Act (HIPAA), Centers for Medicare and Medicaid Services (CMS), and Joint Commission on Accreditation of Healthcare Organizations (JCAHO). To combat these challenges, the healthcare provider needs actively engage in awareness and information sharing regularly. Studies suggest leaders must implement document control programs, compliance training, routine audits and address non-conformance incidents immediately utilizing integrated healthcare platforms.</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12</a:t>
            </a:fld>
            <a:endParaRPr lang="en-US"/>
          </a:p>
        </p:txBody>
      </p:sp>
    </p:spTree>
    <p:extLst>
      <p:ext uri="{BB962C8B-B14F-4D97-AF65-F5344CB8AC3E}">
        <p14:creationId xmlns:p14="http://schemas.microsoft.com/office/powerpoint/2010/main" val="227323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practice of medicine and technology has created opportunity and challenges in the way providers practice medicine today and in the future. Today’s health organizations are facing physician shortages and need “low-cost alternatives to office visits” and in-patient care (Austin, </a:t>
            </a:r>
            <a:r>
              <a:rPr lang="en-US" dirty="0" err="1"/>
              <a:t>Bentkover</a:t>
            </a:r>
            <a:r>
              <a:rPr lang="en-US" dirty="0"/>
              <a:t>, &amp; Chait, 2016). Five to ten years from now, leaders can expect more of a shift from the traditional office visits and prescreening in favor of virtual and cyber doctor patient interactions. </a:t>
            </a:r>
            <a:r>
              <a:rPr lang="en-US" dirty="0" err="1"/>
              <a:t>Sanicola</a:t>
            </a:r>
            <a:r>
              <a:rPr lang="en-US" dirty="0"/>
              <a:t> (2016) argue “telemedicine” – the use of “electronic communication” such as “two-way video, phone, email, wireless tools, and other forms of telecommunications technology.” Telemedicine “works well for treating common conditions such as colds, flu, pink eye and sprains” and “more easily manages patient care for chronic illnesses that require daily interventions” adds </a:t>
            </a:r>
            <a:r>
              <a:rPr lang="en-US" dirty="0" err="1"/>
              <a:t>Sanicola</a:t>
            </a:r>
            <a:r>
              <a:rPr lang="en-US" dirty="0"/>
              <a:t> (2016). The rapid change requires leaders to acquire and develop methods for maintaining and accessing private sessions and data of patients.</a:t>
            </a:r>
          </a:p>
          <a:p>
            <a:endParaRPr lang="en-US" dirty="0"/>
          </a:p>
          <a:p>
            <a:r>
              <a:rPr lang="en-US" dirty="0" err="1"/>
              <a:t>Saslow</a:t>
            </a:r>
            <a:r>
              <a:rPr lang="en-US" dirty="0"/>
              <a:t> (2016) argue the pressure and “growing influx of patient data, legal requirements for strict privacy and security, rapidly advancing clinical technology increases costs, and other factors. At a minimum, leaders should explore innovative ways to manage and store the information adequately adds </a:t>
            </a:r>
            <a:r>
              <a:rPr lang="en-US" dirty="0" err="1"/>
              <a:t>Saslow</a:t>
            </a:r>
            <a:r>
              <a:rPr lang="en-US" dirty="0"/>
              <a:t> (2016). Heathfield, </a:t>
            </a:r>
            <a:r>
              <a:rPr lang="en-US" dirty="0" err="1"/>
              <a:t>Pitty</a:t>
            </a:r>
            <a:r>
              <a:rPr lang="en-US" dirty="0"/>
              <a:t> and </a:t>
            </a:r>
            <a:r>
              <a:rPr lang="en-US" dirty="0" err="1"/>
              <a:t>Hanka</a:t>
            </a:r>
            <a:r>
              <a:rPr lang="en-US" dirty="0"/>
              <a:t> (1998) posit leaders must “understand and predict the behavior of systems and provide important knowledge to inform further developments.” Once the leader understands the system, they can prepare training strategies for the staff and the patient. The leader’s training efforts must be a continuous initiative to keep up with the continual change of technology and medicine in the future.</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13</a:t>
            </a:fld>
            <a:endParaRPr lang="en-US"/>
          </a:p>
        </p:txBody>
      </p:sp>
    </p:spTree>
    <p:extLst>
      <p:ext uri="{BB962C8B-B14F-4D97-AF65-F5344CB8AC3E}">
        <p14:creationId xmlns:p14="http://schemas.microsoft.com/office/powerpoint/2010/main" val="114573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practice of medicine and technology has created opportunity and challenges in the way providers practice medicine today and in the future. Today’s health organizations are facing physician shortages and need “low-cost alternatives to office visits” and in-patient care (Austin, </a:t>
            </a:r>
            <a:r>
              <a:rPr lang="en-US" dirty="0" err="1"/>
              <a:t>Bentkover</a:t>
            </a:r>
            <a:r>
              <a:rPr lang="en-US" dirty="0"/>
              <a:t>, &amp; Chait, 2016). Five to ten years from now, leaders can expect more of a shift from the traditional office visits and prescreening in favor of virtual and cyber doctor patient interactions. </a:t>
            </a:r>
            <a:r>
              <a:rPr lang="en-US" dirty="0" err="1"/>
              <a:t>Sanicola</a:t>
            </a:r>
            <a:r>
              <a:rPr lang="en-US" dirty="0"/>
              <a:t> (2016) argue “telemedicine” – the use of “electronic communication” such as “two-way video, phone, email, wireless tools, and other forms of telecommunications technology.” Telemedicine “works well for treating common conditions such as colds, flu, pink eye and sprains” and “more easily manages patient care for chronic illnesses that require daily interventions” adds </a:t>
            </a:r>
            <a:r>
              <a:rPr lang="en-US" dirty="0" err="1"/>
              <a:t>Sanicola</a:t>
            </a:r>
            <a:r>
              <a:rPr lang="en-US" dirty="0"/>
              <a:t> (2016). The rapid change requires leaders to acquire and develop methods for maintaining and accessing private sessions and data of patients.</a:t>
            </a:r>
          </a:p>
          <a:p>
            <a:endParaRPr lang="en-US" dirty="0"/>
          </a:p>
          <a:p>
            <a:r>
              <a:rPr lang="en-US" dirty="0" err="1"/>
              <a:t>Saslow</a:t>
            </a:r>
            <a:r>
              <a:rPr lang="en-US" dirty="0"/>
              <a:t> (2016) argue the pressure and “growing influx of patient data, legal requirements for strict privacy and security, rapidly advancing clinical technology increases costs, and other factors. At a minimum, leaders should explore innovative ways to manage and store the information adequately adds </a:t>
            </a:r>
            <a:r>
              <a:rPr lang="en-US" dirty="0" err="1"/>
              <a:t>Saslow</a:t>
            </a:r>
            <a:r>
              <a:rPr lang="en-US" dirty="0"/>
              <a:t> (2016). Heathfield, </a:t>
            </a:r>
            <a:r>
              <a:rPr lang="en-US" dirty="0" err="1"/>
              <a:t>Pitty</a:t>
            </a:r>
            <a:r>
              <a:rPr lang="en-US" dirty="0"/>
              <a:t> and </a:t>
            </a:r>
            <a:r>
              <a:rPr lang="en-US" dirty="0" err="1"/>
              <a:t>Hanka</a:t>
            </a:r>
            <a:r>
              <a:rPr lang="en-US" dirty="0"/>
              <a:t> (1998) posit leaders must “understand and predict the behavior of systems and provide important knowledge to inform further developments.” Once the leader understands the system, they can prepare training strategies for the staff and the patient. The leader’s training efforts must be a continuous initiative to keep up with the continual change of technology and medicine in the future.</a:t>
            </a:r>
          </a:p>
          <a:p>
            <a:endParaRPr lang="en-US" dirty="0"/>
          </a:p>
        </p:txBody>
      </p:sp>
      <p:sp>
        <p:nvSpPr>
          <p:cNvPr id="4" name="Slide Number Placeholder 3"/>
          <p:cNvSpPr>
            <a:spLocks noGrp="1"/>
          </p:cNvSpPr>
          <p:nvPr>
            <p:ph type="sldNum" sz="quarter" idx="5"/>
          </p:nvPr>
        </p:nvSpPr>
        <p:spPr/>
        <p:txBody>
          <a:bodyPr/>
          <a:lstStyle/>
          <a:p>
            <a:fld id="{3A7C6844-B467-4F26-AB32-065AA0F23EB3}" type="slidenum">
              <a:rPr lang="en-US" smtClean="0"/>
              <a:t>14</a:t>
            </a:fld>
            <a:endParaRPr lang="en-US"/>
          </a:p>
        </p:txBody>
      </p:sp>
    </p:spTree>
    <p:extLst>
      <p:ext uri="{BB962C8B-B14F-4D97-AF65-F5344CB8AC3E}">
        <p14:creationId xmlns:p14="http://schemas.microsoft.com/office/powerpoint/2010/main" val="64008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EE09-FD65-433B-AC08-EAE5974DFE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F6C461-93EB-4639-AC98-B44C54D31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EBA7D-0314-412F-9B76-C3DA85FFC3B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774C499-A4D8-4525-9A87-BA66489260E1}"/>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BDEB86AB-4F9E-4E56-94FF-B5DFD622CAC1}"/>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1158796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3390-884F-40C5-973B-B257D8EAE3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6C72E-B1FD-4E57-BC0A-3C1441F917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35C3C-0627-45C7-B401-185197D5365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54909E2-EFF2-4329-A240-2C8442E2BC46}"/>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BAC6ADCC-483D-460D-B69A-43AA655A8DE9}"/>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142036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0F6CD0-926C-44E5-8908-0BAF4A9F25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F0553D-F97E-4FCD-8CDA-16DC6FB9E4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0F1B0-8B6A-4EBD-A01E-A6C8D419B17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1164A7B-3D14-4A63-ABC0-D4B7D9C5A3F5}"/>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3A44BD1D-B62E-4965-B55D-5735844B42E9}"/>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46786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F15E-3C22-4C00-8E77-3FF5ED4DF5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2B4A5-2D5A-4D36-946C-8FCDA892B9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91ABEFD-BAF7-443D-8CE2-32D2B5E4A0DD}"/>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EFD061F9-DE82-4739-9631-40062D450524}"/>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35916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2196-2139-4A59-B53C-14C12D6456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C87B64-90BD-49D8-8152-9AD9297699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C1D5D5-93CD-4D44-BC7D-FAE5392A4BB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A5C482A-BF41-4311-AC8A-99E42E550850}"/>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8D0009BB-3ED1-48C8-BBF9-93AA7AFD9D9C}"/>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376946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78CA-432E-4B61-A029-BE175A352A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3789A8-E60B-41F5-A35E-FDED3428977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03BEC5-F3B5-4126-A8BB-4E164E84EF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C76081-CE6C-4FEA-BAD7-876A6077574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ECEDB8F-CB9C-48C3-8B61-1BE9CCF90558}"/>
              </a:ext>
            </a:extLst>
          </p:cNvPr>
          <p:cNvSpPr>
            <a:spLocks noGrp="1"/>
          </p:cNvSpPr>
          <p:nvPr>
            <p:ph type="ftr" sz="quarter" idx="11"/>
          </p:nvPr>
        </p:nvSpPr>
        <p:spPr/>
        <p:txBody>
          <a:bodyPr/>
          <a:lstStyle/>
          <a:p>
            <a:r>
              <a:rPr lang="en-US" dirty="0"/>
              <a:t>www.GBAglobal.org</a:t>
            </a:r>
          </a:p>
        </p:txBody>
      </p:sp>
      <p:sp>
        <p:nvSpPr>
          <p:cNvPr id="7" name="Slide Number Placeholder 6">
            <a:extLst>
              <a:ext uri="{FF2B5EF4-FFF2-40B4-BE49-F238E27FC236}">
                <a16:creationId xmlns:a16="http://schemas.microsoft.com/office/drawing/2014/main" id="{A1F5ECC5-A189-464F-B658-B09AF7AADE66}"/>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132706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55C9-482A-45A9-94EA-325CBE106CBB}"/>
              </a:ext>
            </a:extLst>
          </p:cNvPr>
          <p:cNvSpPr>
            <a:spLocks noGrp="1"/>
          </p:cNvSpPr>
          <p:nvPr>
            <p:ph type="title"/>
          </p:nvPr>
        </p:nvSpPr>
        <p:spPr>
          <a:xfrm>
            <a:off x="839788" y="365125"/>
            <a:ext cx="858888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75D0FB-C66D-42FF-888D-B79C31EBDB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EE410F-6654-4445-AA83-D914ADA814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3083B8-64A7-4898-8DA9-7D55D6217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29A7FCF-6229-4B50-84E3-4417562A31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CEEC72-1279-4BA5-BA41-8540D3C6A8C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F2129A6-EF68-41F0-B5E0-118D166BE3E7}"/>
              </a:ext>
            </a:extLst>
          </p:cNvPr>
          <p:cNvSpPr>
            <a:spLocks noGrp="1"/>
          </p:cNvSpPr>
          <p:nvPr>
            <p:ph type="ftr" sz="quarter" idx="11"/>
          </p:nvPr>
        </p:nvSpPr>
        <p:spPr/>
        <p:txBody>
          <a:bodyPr/>
          <a:lstStyle/>
          <a:p>
            <a:r>
              <a:rPr lang="en-US" dirty="0"/>
              <a:t>www.GBAglobal.org</a:t>
            </a:r>
          </a:p>
        </p:txBody>
      </p:sp>
      <p:sp>
        <p:nvSpPr>
          <p:cNvPr id="9" name="Slide Number Placeholder 8">
            <a:extLst>
              <a:ext uri="{FF2B5EF4-FFF2-40B4-BE49-F238E27FC236}">
                <a16:creationId xmlns:a16="http://schemas.microsoft.com/office/drawing/2014/main" id="{00F1C36E-163C-4BFF-9390-97A608579718}"/>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417999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A44B-92FD-4388-9FDF-24CF728A38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665FA7-711E-4D6E-982A-5DA526E61C3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A7838F9-C340-461D-BEEC-3733F6570A58}"/>
              </a:ext>
            </a:extLst>
          </p:cNvPr>
          <p:cNvSpPr>
            <a:spLocks noGrp="1"/>
          </p:cNvSpPr>
          <p:nvPr>
            <p:ph type="ftr" sz="quarter" idx="11"/>
          </p:nvPr>
        </p:nvSpPr>
        <p:spPr/>
        <p:txBody>
          <a:bodyPr/>
          <a:lstStyle/>
          <a:p>
            <a:r>
              <a:rPr lang="en-US" dirty="0"/>
              <a:t>www.GBAglobal.org</a:t>
            </a:r>
          </a:p>
        </p:txBody>
      </p:sp>
      <p:sp>
        <p:nvSpPr>
          <p:cNvPr id="5" name="Slide Number Placeholder 4">
            <a:extLst>
              <a:ext uri="{FF2B5EF4-FFF2-40B4-BE49-F238E27FC236}">
                <a16:creationId xmlns:a16="http://schemas.microsoft.com/office/drawing/2014/main" id="{2A23D769-C2BE-4938-AE3C-3550D56788D7}"/>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204061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01D6C-E7F8-4329-B7D5-A34738A3488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53A68D2E-11C1-4EDD-A850-DC33FA0EEA1E}"/>
              </a:ext>
            </a:extLst>
          </p:cNvPr>
          <p:cNvSpPr>
            <a:spLocks noGrp="1"/>
          </p:cNvSpPr>
          <p:nvPr>
            <p:ph type="ftr" sz="quarter" idx="11"/>
          </p:nvPr>
        </p:nvSpPr>
        <p:spPr/>
        <p:txBody>
          <a:bodyPr/>
          <a:lstStyle/>
          <a:p>
            <a:r>
              <a:rPr lang="en-US" dirty="0"/>
              <a:t>www.GBAglobal.org</a:t>
            </a:r>
          </a:p>
        </p:txBody>
      </p:sp>
      <p:sp>
        <p:nvSpPr>
          <p:cNvPr id="4" name="Slide Number Placeholder 3">
            <a:extLst>
              <a:ext uri="{FF2B5EF4-FFF2-40B4-BE49-F238E27FC236}">
                <a16:creationId xmlns:a16="http://schemas.microsoft.com/office/drawing/2014/main" id="{ACFB9900-4A5F-43EC-9B30-748C5D9093C1}"/>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281573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B713-324A-4494-B1F7-40BB2C2282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C7C56B-8175-4BBD-AAB7-2FD4909D9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4E0B15-5BD5-4A60-B18E-48F557DEF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C75203-23FA-44C4-833F-1C6100E6BEE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D18FBF9-EF70-4C81-992C-C9592BD463B1}"/>
              </a:ext>
            </a:extLst>
          </p:cNvPr>
          <p:cNvSpPr>
            <a:spLocks noGrp="1"/>
          </p:cNvSpPr>
          <p:nvPr>
            <p:ph type="ftr" sz="quarter" idx="11"/>
          </p:nvPr>
        </p:nvSpPr>
        <p:spPr/>
        <p:txBody>
          <a:bodyPr/>
          <a:lstStyle/>
          <a:p>
            <a:r>
              <a:rPr lang="en-US" dirty="0"/>
              <a:t>www.GBAglobal.org</a:t>
            </a:r>
          </a:p>
        </p:txBody>
      </p:sp>
      <p:sp>
        <p:nvSpPr>
          <p:cNvPr id="7" name="Slide Number Placeholder 6">
            <a:extLst>
              <a:ext uri="{FF2B5EF4-FFF2-40B4-BE49-F238E27FC236}">
                <a16:creationId xmlns:a16="http://schemas.microsoft.com/office/drawing/2014/main" id="{51317DEF-14CF-4993-AAEA-B5A42F37CD59}"/>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361952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1C4B-A4D2-4395-9071-E244DC4574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2E26A4-71CD-4510-BAA2-57D5AFAE9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3CD3F0-A183-44BC-BC54-39ED5D60D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F3459-41D5-47BB-82D8-0EED16E64A8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AB5A55B-725E-41B7-8E09-407DF71E5F99}"/>
              </a:ext>
            </a:extLst>
          </p:cNvPr>
          <p:cNvSpPr>
            <a:spLocks noGrp="1"/>
          </p:cNvSpPr>
          <p:nvPr>
            <p:ph type="ftr" sz="quarter" idx="11"/>
          </p:nvPr>
        </p:nvSpPr>
        <p:spPr/>
        <p:txBody>
          <a:bodyPr/>
          <a:lstStyle/>
          <a:p>
            <a:r>
              <a:rPr lang="en-US" dirty="0"/>
              <a:t>www.GBAglobal.org</a:t>
            </a:r>
          </a:p>
        </p:txBody>
      </p:sp>
      <p:sp>
        <p:nvSpPr>
          <p:cNvPr id="7" name="Slide Number Placeholder 6">
            <a:extLst>
              <a:ext uri="{FF2B5EF4-FFF2-40B4-BE49-F238E27FC236}">
                <a16:creationId xmlns:a16="http://schemas.microsoft.com/office/drawing/2014/main" id="{7EF43E98-AC45-48E1-B617-769F1362A9A2}"/>
              </a:ext>
            </a:extLst>
          </p:cNvPr>
          <p:cNvSpPr>
            <a:spLocks noGrp="1"/>
          </p:cNvSpPr>
          <p:nvPr>
            <p:ph type="sldNum" sz="quarter" idx="12"/>
          </p:nvPr>
        </p:nvSpPr>
        <p:spPr/>
        <p:txBody>
          <a:bodyPr/>
          <a:lstStyle/>
          <a:p>
            <a:fld id="{FC8F1843-268D-449B-998B-AE11B666F32B}" type="slidenum">
              <a:rPr lang="en-US" smtClean="0"/>
              <a:t>‹#›</a:t>
            </a:fld>
            <a:endParaRPr lang="en-US"/>
          </a:p>
        </p:txBody>
      </p:sp>
    </p:spTree>
    <p:extLst>
      <p:ext uri="{BB962C8B-B14F-4D97-AF65-F5344CB8AC3E}">
        <p14:creationId xmlns:p14="http://schemas.microsoft.com/office/powerpoint/2010/main" val="116385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1253CA-9CC5-4380-B16B-6C5B8DEA3376}"/>
              </a:ext>
            </a:extLst>
          </p:cNvPr>
          <p:cNvSpPr>
            <a:spLocks noGrp="1"/>
          </p:cNvSpPr>
          <p:nvPr>
            <p:ph type="title"/>
          </p:nvPr>
        </p:nvSpPr>
        <p:spPr>
          <a:xfrm>
            <a:off x="838200" y="365125"/>
            <a:ext cx="8564592" cy="90418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F48C8B-DC82-4C9B-9B34-29294D5C24E8}"/>
              </a:ext>
            </a:extLst>
          </p:cNvPr>
          <p:cNvSpPr>
            <a:spLocks noGrp="1"/>
          </p:cNvSpPr>
          <p:nvPr>
            <p:ph type="body" idx="1"/>
          </p:nvPr>
        </p:nvSpPr>
        <p:spPr>
          <a:xfrm>
            <a:off x="838200" y="1388853"/>
            <a:ext cx="10515600" cy="46668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6B018D75-15AF-4044-A438-CE7D356C5E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www.GBAglobal.org</a:t>
            </a:r>
          </a:p>
        </p:txBody>
      </p:sp>
      <p:sp>
        <p:nvSpPr>
          <p:cNvPr id="6" name="Slide Number Placeholder 5">
            <a:extLst>
              <a:ext uri="{FF2B5EF4-FFF2-40B4-BE49-F238E27FC236}">
                <a16:creationId xmlns:a16="http://schemas.microsoft.com/office/drawing/2014/main" id="{C920CE1A-527C-487D-8B27-1FF324EFE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F1843-268D-449B-998B-AE11B666F32B}" type="slidenum">
              <a:rPr lang="en-US" smtClean="0"/>
              <a:t>‹#›</a:t>
            </a:fld>
            <a:endParaRPr lang="en-US"/>
          </a:p>
        </p:txBody>
      </p:sp>
      <p:pic>
        <p:nvPicPr>
          <p:cNvPr id="8" name="Picture 7">
            <a:extLst>
              <a:ext uri="{FF2B5EF4-FFF2-40B4-BE49-F238E27FC236}">
                <a16:creationId xmlns:a16="http://schemas.microsoft.com/office/drawing/2014/main" id="{B5D2FED1-D3BB-4A18-97BC-1D0FD828CCE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92097" y="483900"/>
            <a:ext cx="1846059" cy="666633"/>
          </a:xfrm>
          <a:prstGeom prst="rect">
            <a:avLst/>
          </a:prstGeom>
        </p:spPr>
      </p:pic>
      <p:sp>
        <p:nvSpPr>
          <p:cNvPr id="4" name="TextBox 3">
            <a:extLst>
              <a:ext uri="{FF2B5EF4-FFF2-40B4-BE49-F238E27FC236}">
                <a16:creationId xmlns:a16="http://schemas.microsoft.com/office/drawing/2014/main" id="{13E1F452-CF25-478D-A870-11255EB45E95}"/>
              </a:ext>
            </a:extLst>
          </p:cNvPr>
          <p:cNvSpPr txBox="1"/>
          <p:nvPr userDrawn="1"/>
        </p:nvSpPr>
        <p:spPr>
          <a:xfrm>
            <a:off x="838200" y="6356350"/>
            <a:ext cx="2743200" cy="276999"/>
          </a:xfrm>
          <a:prstGeom prst="rect">
            <a:avLst/>
          </a:prstGeom>
          <a:noFill/>
        </p:spPr>
        <p:txBody>
          <a:bodyPr wrap="square" rtlCol="0">
            <a:spAutoFit/>
          </a:bodyPr>
          <a:lstStyle/>
          <a:p>
            <a:r>
              <a:rPr lang="en-US" sz="1200" dirty="0"/>
              <a:t>Healthcare Foundations v0.1</a:t>
            </a:r>
          </a:p>
        </p:txBody>
      </p:sp>
    </p:spTree>
    <p:extLst>
      <p:ext uri="{BB962C8B-B14F-4D97-AF65-F5344CB8AC3E}">
        <p14:creationId xmlns:p14="http://schemas.microsoft.com/office/powerpoint/2010/main" val="193193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mckinsey.com/industries/high-tech/our-insights/how-blockchains-could-change-the-worl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hitconsultant.net/tag/artificial-intelligence-in-healthcar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www.medishares.org/" TargetMode="External"/><Relationship Id="rId7" Type="http://schemas.openxmlformats.org/officeDocument/2006/relationships/image" Target="../media/image27.jpg"/><Relationship Id="rId2" Type="http://schemas.openxmlformats.org/officeDocument/2006/relationships/hyperlink" Target="https://dentacoin.com/" TargetMode="External"/><Relationship Id="rId1" Type="http://schemas.openxmlformats.org/officeDocument/2006/relationships/slideLayout" Target="../slideLayouts/slideLayout2.xml"/><Relationship Id="rId6" Type="http://schemas.openxmlformats.org/officeDocument/2006/relationships/hyperlink" Target="https://medicalchain.com/en/" TargetMode="External"/><Relationship Id="rId11" Type="http://schemas.openxmlformats.org/officeDocument/2006/relationships/image" Target="../media/image31.jpg"/><Relationship Id="rId5" Type="http://schemas.openxmlformats.org/officeDocument/2006/relationships/hyperlink" Target="https://coinmarketcap.com/currencies/medx/#charts" TargetMode="External"/><Relationship Id="rId10" Type="http://schemas.openxmlformats.org/officeDocument/2006/relationships/image" Target="../media/image30.jpg"/><Relationship Id="rId4" Type="http://schemas.openxmlformats.org/officeDocument/2006/relationships/hyperlink" Target="https://timicoin.io/" TargetMode="External"/><Relationship Id="rId9"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hyperlink" Target="https://www.openfinance.io/" TargetMode="External"/><Relationship Id="rId2" Type="http://schemas.openxmlformats.org/officeDocument/2006/relationships/hyperlink" Target="https://coincentral.com/what-is-polymath-beginners-guide/" TargetMode="Externa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hyperlink" Target="https://www.tradetemplum.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dium.com/crypto-oracle/the-good-the-bad-and-the-ugly-in-cryptohealth-solutions-e18a84fef807" TargetMode="External"/><Relationship Id="rId2" Type="http://schemas.openxmlformats.org/officeDocument/2006/relationships/hyperlink" Target="https://www.coinschedule.com/stats.html" TargetMode="Externa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archsecurity.techtarget.com/definition/Secure-Sockets-Layer-SS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weforum.org/" TargetMode="Externa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www.ptsdunited.org/ptsd-statistics-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ww.google.com/search?rlz=1C1GGRV_enUS751US752&amp;q=Patient+Protection+and+Affordable+Care+Act&amp;stick=H4sIAAAAAAAAAONgVuLSz9U3sEw3LygsBgCbwIAcDgAAAA&amp;sa=X&amp;ved=2ahUKEwiqnYinyKrfAhUMxVkKHeXLBIwQmxMoATAjegQICBAS" TargetMode="External"/><Relationship Id="rId7" Type="http://schemas.openxmlformats.org/officeDocument/2006/relationships/hyperlink" Target="https://www.google.com/search?rlz=1C1GGRV_enUS751US752&amp;q=Public+Health+Service+Act&amp;stick=H4sIAAAAAAAAAONgVuLUz9U3SDItrKoEAD6aGKYNAAAA&amp;sa=X&amp;ved=2ahUKEwiqnYinyKrfAhUMxVkKHeXLBIwQmxMoBTAjegQICBAW" TargetMode="External"/><Relationship Id="rId2" Type="http://schemas.openxmlformats.org/officeDocument/2006/relationships/hyperlink" Target="https://www.google.com/search?rlz=1C1GGRV_enUS751US752&amp;q=american+health+care+act+of+2017+acts+affected&amp;sa=X&amp;ved=2ahUKEwiqnYinyKrfAhUMxVkKHeXLBIwQ6BMoADAjegQICBAR" TargetMode="External"/><Relationship Id="rId1" Type="http://schemas.openxmlformats.org/officeDocument/2006/relationships/slideLayout" Target="../slideLayouts/slideLayout2.xml"/><Relationship Id="rId6" Type="http://schemas.openxmlformats.org/officeDocument/2006/relationships/hyperlink" Target="https://www.google.com/search?rlz=1C1GGRV_enUS751US752&amp;q=Balanced+Budget+and+Emergency+Deficit+Control+Act+of+1985&amp;stick=H4sIAAAAAAAAAONgVuLQz9U3SMswzQMAcUkV2QwAAAA&amp;sa=X&amp;ved=2ahUKEwiqnYinyKrfAhUMxVkKHeXLBIwQmxMoBDAjegQICBAV" TargetMode="External"/><Relationship Id="rId5" Type="http://schemas.openxmlformats.org/officeDocument/2006/relationships/hyperlink" Target="https://www.google.com/search?rlz=1C1GGRV_enUS751US752&amp;q=Social+Security+Act&amp;stick=H4sIAAAAAAAAAONgVuLSz9U3yCjKqDCJBwDUmvlRDgAAAA&amp;sa=X&amp;ved=2ahUKEwiqnYinyKrfAhUMxVkKHeXLBIwQmxMoAzAjegQICBAU" TargetMode="External"/><Relationship Id="rId4" Type="http://schemas.openxmlformats.org/officeDocument/2006/relationships/hyperlink" Target="https://www.google.com/search?rlz=1C1GGRV_enUS751US752&amp;q=Medicare+Access+and+CHIP+Reauthorization+Act+of+2015&amp;stick=H4sIAAAAAAAAAONgVuLWz9U3MDQ2yUiPNwYAsr3Rxg8AAAA&amp;sa=X&amp;ved=2ahUKEwiqnYinyKrfAhUMxVkKHeXLBIwQmxMoAjAjegQICBAT"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bit.ly/2Bx4vL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207CC6-EAA1-4BFF-A48A-DECAD8972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
            <a:extLst>
              <a:ext uri="{FF2B5EF4-FFF2-40B4-BE49-F238E27FC236}">
                <a16:creationId xmlns:a16="http://schemas.microsoft.com/office/drawing/2014/main" id="{B234A3DD-923D-4166-8B19-7DD58990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6">
            <a:extLst>
              <a:ext uri="{FF2B5EF4-FFF2-40B4-BE49-F238E27FC236}">
                <a16:creationId xmlns:a16="http://schemas.microsoft.com/office/drawing/2014/main" id="{F6ACA5AC-3C5D-4994-B40F-FC8349E4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7E3F5-FF44-44A2-B9C5-81DBEBC0E735}"/>
              </a:ext>
            </a:extLst>
          </p:cNvPr>
          <p:cNvSpPr>
            <a:spLocks noGrp="1"/>
          </p:cNvSpPr>
          <p:nvPr>
            <p:ph type="ctrTitle"/>
          </p:nvPr>
        </p:nvSpPr>
        <p:spPr>
          <a:xfrm>
            <a:off x="804671" y="1956855"/>
            <a:ext cx="6405753" cy="3277961"/>
          </a:xfrm>
        </p:spPr>
        <p:txBody>
          <a:bodyPr anchor="t">
            <a:normAutofit/>
          </a:bodyPr>
          <a:lstStyle/>
          <a:p>
            <a:pPr algn="l"/>
            <a:r>
              <a:rPr lang="en-US" sz="2800" b="1" dirty="0"/>
              <a:t>Government</a:t>
            </a:r>
            <a:r>
              <a:rPr lang="en-US" sz="2800" dirty="0"/>
              <a:t> </a:t>
            </a:r>
            <a:r>
              <a:rPr lang="en-US" sz="2800" b="1" dirty="0"/>
              <a:t>Blockchain   Association (GBA)</a:t>
            </a:r>
            <a:br>
              <a:rPr lang="en-US" sz="2800" b="1" dirty="0"/>
            </a:br>
            <a:r>
              <a:rPr lang="en-US" sz="2800" b="1" dirty="0"/>
              <a:t>Healthcare Specialist Program</a:t>
            </a:r>
            <a:br>
              <a:rPr lang="en-US" sz="3800" dirty="0"/>
            </a:br>
            <a:br>
              <a:rPr lang="en-US" sz="3800" dirty="0"/>
            </a:br>
            <a:r>
              <a:rPr lang="en-GB" sz="3800" b="1" dirty="0"/>
              <a:t>Healthcare Megatrends &amp; </a:t>
            </a:r>
            <a:br>
              <a:rPr lang="en-GB" sz="3800" b="1" dirty="0"/>
            </a:br>
            <a:r>
              <a:rPr lang="en-GB" sz="3800" b="1" dirty="0"/>
              <a:t>Intro to Blockchain</a:t>
            </a:r>
            <a:endParaRPr lang="en-US" sz="3800" b="1" dirty="0"/>
          </a:p>
        </p:txBody>
      </p:sp>
      <p:sp>
        <p:nvSpPr>
          <p:cNvPr id="3" name="Subtitle 2">
            <a:extLst>
              <a:ext uri="{FF2B5EF4-FFF2-40B4-BE49-F238E27FC236}">
                <a16:creationId xmlns:a16="http://schemas.microsoft.com/office/drawing/2014/main" id="{EB80C0A2-56DF-49CF-8BA9-3E36E9F1EB07}"/>
              </a:ext>
            </a:extLst>
          </p:cNvPr>
          <p:cNvSpPr>
            <a:spLocks noGrp="1"/>
          </p:cNvSpPr>
          <p:nvPr>
            <p:ph type="subTitle" idx="1"/>
          </p:nvPr>
        </p:nvSpPr>
        <p:spPr>
          <a:xfrm>
            <a:off x="959361" y="4634855"/>
            <a:ext cx="4167376" cy="1155525"/>
          </a:xfrm>
        </p:spPr>
        <p:txBody>
          <a:bodyPr anchor="b">
            <a:normAutofit/>
          </a:bodyPr>
          <a:lstStyle/>
          <a:p>
            <a:pPr algn="l"/>
            <a:r>
              <a:rPr lang="en-US" sz="1900" dirty="0"/>
              <a:t>Draft 0.1</a:t>
            </a:r>
          </a:p>
        </p:txBody>
      </p:sp>
      <p:sp>
        <p:nvSpPr>
          <p:cNvPr id="4" name="Footer Placeholder 3">
            <a:extLst>
              <a:ext uri="{FF2B5EF4-FFF2-40B4-BE49-F238E27FC236}">
                <a16:creationId xmlns:a16="http://schemas.microsoft.com/office/drawing/2014/main" id="{F9E0E3FF-0671-4011-8D50-784D20C19822}"/>
              </a:ext>
            </a:extLst>
          </p:cNvPr>
          <p:cNvSpPr>
            <a:spLocks noGrp="1"/>
          </p:cNvSpPr>
          <p:nvPr>
            <p:ph type="ftr" sz="quarter" idx="11"/>
          </p:nvPr>
        </p:nvSpPr>
        <p:spPr>
          <a:xfrm>
            <a:off x="804672" y="6356350"/>
            <a:ext cx="4114800" cy="365125"/>
          </a:xfrm>
        </p:spPr>
        <p:txBody>
          <a:bodyPr>
            <a:normAutofit/>
          </a:bodyPr>
          <a:lstStyle/>
          <a:p>
            <a:pPr algn="l">
              <a:spcAft>
                <a:spcPts val="600"/>
              </a:spcAft>
            </a:pPr>
            <a:r>
              <a:rPr lang="en-US">
                <a:solidFill>
                  <a:schemeClr val="tx1">
                    <a:lumMod val="85000"/>
                  </a:schemeClr>
                </a:solidFill>
              </a:rPr>
              <a:t>www.GBAglobal.org</a:t>
            </a:r>
          </a:p>
        </p:txBody>
      </p:sp>
      <p:sp>
        <p:nvSpPr>
          <p:cNvPr id="5" name="Slide Number Placeholder 4">
            <a:extLst>
              <a:ext uri="{FF2B5EF4-FFF2-40B4-BE49-F238E27FC236}">
                <a16:creationId xmlns:a16="http://schemas.microsoft.com/office/drawing/2014/main" id="{9A5EB941-69DF-4751-8CD6-730B04E36F3E}"/>
              </a:ext>
            </a:extLst>
          </p:cNvPr>
          <p:cNvSpPr>
            <a:spLocks noGrp="1"/>
          </p:cNvSpPr>
          <p:nvPr>
            <p:ph type="sldNum" sz="quarter" idx="12"/>
          </p:nvPr>
        </p:nvSpPr>
        <p:spPr>
          <a:xfrm>
            <a:off x="10925174" y="6356350"/>
            <a:ext cx="428625" cy="365125"/>
          </a:xfrm>
        </p:spPr>
        <p:txBody>
          <a:bodyPr>
            <a:normAutofit/>
          </a:bodyPr>
          <a:lstStyle/>
          <a:p>
            <a:pPr>
              <a:spcAft>
                <a:spcPts val="600"/>
              </a:spcAft>
            </a:pPr>
            <a:fld id="{FC8F1843-268D-449B-998B-AE11B666F32B}" type="slidenum">
              <a:rPr lang="en-US">
                <a:solidFill>
                  <a:srgbClr val="D9D9D9"/>
                </a:solidFill>
              </a:rPr>
              <a:pPr>
                <a:spcAft>
                  <a:spcPts val="600"/>
                </a:spcAft>
              </a:pPr>
              <a:t>1</a:t>
            </a:fld>
            <a:endParaRPr lang="en-US">
              <a:solidFill>
                <a:srgbClr val="D9D9D9"/>
              </a:solidFill>
            </a:endParaRPr>
          </a:p>
        </p:txBody>
      </p:sp>
    </p:spTree>
    <p:extLst>
      <p:ext uri="{BB962C8B-B14F-4D97-AF65-F5344CB8AC3E}">
        <p14:creationId xmlns:p14="http://schemas.microsoft.com/office/powerpoint/2010/main" val="19220546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63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1EA2AB7F-95E4-435A-A73F-4915AFCBFE5A}"/>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Rising Costs</a:t>
            </a:r>
          </a:p>
        </p:txBody>
      </p:sp>
      <p:pic>
        <p:nvPicPr>
          <p:cNvPr id="3" name="Picture 2" descr="A group of people standing in front of a sign&#10;&#10;Description automatically generated">
            <a:extLst>
              <a:ext uri="{FF2B5EF4-FFF2-40B4-BE49-F238E27FC236}">
                <a16:creationId xmlns:a16="http://schemas.microsoft.com/office/drawing/2014/main" id="{4EAD878C-6289-43C9-A84C-74548DBF9FC5}"/>
              </a:ext>
            </a:extLst>
          </p:cNvPr>
          <p:cNvPicPr>
            <a:picLocks noChangeAspect="1"/>
          </p:cNvPicPr>
          <p:nvPr/>
        </p:nvPicPr>
        <p:blipFill rotWithShape="1">
          <a:blip r:embed="rId3">
            <a:extLst>
              <a:ext uri="{28A0092B-C50C-407E-A947-70E740481C1C}">
                <a14:useLocalDpi xmlns:a14="http://schemas.microsoft.com/office/drawing/2010/main" val="0"/>
              </a:ext>
            </a:extLst>
          </a:blip>
          <a:srcRect t="15215" r="-2" b="-2"/>
          <a:stretch/>
        </p:blipFill>
        <p:spPr>
          <a:xfrm>
            <a:off x="327547" y="321733"/>
            <a:ext cx="7058306" cy="4107392"/>
          </a:xfrm>
          <a:prstGeom prst="rect">
            <a:avLst/>
          </a:prstGeom>
        </p:spPr>
      </p:pic>
      <p:sp>
        <p:nvSpPr>
          <p:cNvPr id="4" name="Footer Placeholder 3">
            <a:extLst>
              <a:ext uri="{FF2B5EF4-FFF2-40B4-BE49-F238E27FC236}">
                <a16:creationId xmlns:a16="http://schemas.microsoft.com/office/drawing/2014/main" id="{08EED864-D609-4D05-8DF7-88E7E1D6A909}"/>
              </a:ext>
            </a:extLst>
          </p:cNvPr>
          <p:cNvSpPr>
            <a:spLocks noGrp="1"/>
          </p:cNvSpPr>
          <p:nvPr>
            <p:ph type="ftr" sz="quarter" idx="11"/>
          </p:nvPr>
        </p:nvSpPr>
        <p:spPr>
          <a:xfrm>
            <a:off x="524256" y="6535157"/>
            <a:ext cx="6594189" cy="274320"/>
          </a:xfrm>
        </p:spPr>
        <p:txBody>
          <a:bodyPr>
            <a:normAutofit/>
          </a:bodyPr>
          <a:lstStyle/>
          <a:p>
            <a:pPr algn="r">
              <a:spcAft>
                <a:spcPts val="600"/>
              </a:spcAft>
            </a:pPr>
            <a:r>
              <a:rPr lang="en-US">
                <a:solidFill>
                  <a:prstClr val="black">
                    <a:tint val="75000"/>
                  </a:prstClr>
                </a:solidFill>
              </a:rPr>
              <a:t>www.GBAglobal.org</a:t>
            </a:r>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9A8182CB-D24B-4FBB-A30C-FE682254EAE6}"/>
              </a:ext>
            </a:extLst>
          </p:cNvPr>
          <p:cNvSpPr>
            <a:spLocks noGrp="1"/>
          </p:cNvSpPr>
          <p:nvPr>
            <p:ph idx="1"/>
          </p:nvPr>
        </p:nvSpPr>
        <p:spPr>
          <a:xfrm>
            <a:off x="8029319" y="917725"/>
            <a:ext cx="3424739" cy="4852362"/>
          </a:xfrm>
        </p:spPr>
        <p:txBody>
          <a:bodyPr anchor="ctr">
            <a:normAutofit/>
          </a:bodyPr>
          <a:lstStyle/>
          <a:p>
            <a:r>
              <a:rPr lang="en-US" sz="1300">
                <a:solidFill>
                  <a:srgbClr val="FFFFFF"/>
                </a:solidFill>
              </a:rPr>
              <a:t>Population living longer, more active lifestyles</a:t>
            </a:r>
          </a:p>
          <a:p>
            <a:r>
              <a:rPr lang="en-US" sz="1300">
                <a:solidFill>
                  <a:srgbClr val="FFFFFF"/>
                </a:solidFill>
              </a:rPr>
              <a:t>Healthcare costs rising faster than inflation (and expected to continue)</a:t>
            </a:r>
          </a:p>
          <a:p>
            <a:r>
              <a:rPr lang="en-US" sz="1300">
                <a:solidFill>
                  <a:srgbClr val="FFFFFF"/>
                </a:solidFill>
              </a:rPr>
              <a:t>US healthcare spending will grow at an annual rate of 5.8 % from 2015 to 2025</a:t>
            </a:r>
          </a:p>
          <a:p>
            <a:pPr lvl="1"/>
            <a:r>
              <a:rPr lang="en-US" sz="1300">
                <a:solidFill>
                  <a:srgbClr val="FFFFFF"/>
                </a:solidFill>
              </a:rPr>
              <a:t>1.3 % higher than the GDP</a:t>
            </a:r>
          </a:p>
          <a:p>
            <a:pPr lvl="1"/>
            <a:r>
              <a:rPr lang="en-US" sz="1300">
                <a:solidFill>
                  <a:srgbClr val="FFFFFF"/>
                </a:solidFill>
              </a:rPr>
              <a:t>Very troubling for healthcare leaders</a:t>
            </a:r>
          </a:p>
          <a:p>
            <a:endParaRPr lang="en-US" sz="1300">
              <a:solidFill>
                <a:srgbClr val="FFFFFF"/>
              </a:solidFill>
            </a:endParaRPr>
          </a:p>
          <a:p>
            <a:r>
              <a:rPr lang="en-US" sz="1300">
                <a:solidFill>
                  <a:srgbClr val="FFFFFF"/>
                </a:solidFill>
              </a:rPr>
              <a:t>Leaders must find alternative methods to combat the rising costs of care.  Options include:</a:t>
            </a:r>
          </a:p>
          <a:p>
            <a:pPr lvl="1"/>
            <a:r>
              <a:rPr lang="en-US" sz="1300">
                <a:solidFill>
                  <a:srgbClr val="FFFFFF"/>
                </a:solidFill>
              </a:rPr>
              <a:t>Grants &amp; funding for research and setting up new programs to adapt to rapid change </a:t>
            </a:r>
          </a:p>
          <a:p>
            <a:pPr lvl="1"/>
            <a:r>
              <a:rPr lang="en-US" sz="1300">
                <a:solidFill>
                  <a:srgbClr val="FFFFFF"/>
                </a:solidFill>
              </a:rPr>
              <a:t>The Health Services Research Information Central (HSRIC) provides a list of grants, funding and fellowships</a:t>
            </a:r>
          </a:p>
          <a:p>
            <a:pPr lvl="1"/>
            <a:r>
              <a:rPr lang="en-US" sz="1300">
                <a:solidFill>
                  <a:srgbClr val="FFFFFF"/>
                </a:solidFill>
              </a:rPr>
              <a:t>Partner with innovative companies in proof of concept projects</a:t>
            </a:r>
          </a:p>
        </p:txBody>
      </p:sp>
      <p:sp>
        <p:nvSpPr>
          <p:cNvPr id="5" name="Slide Number Placeholder 4">
            <a:extLst>
              <a:ext uri="{FF2B5EF4-FFF2-40B4-BE49-F238E27FC236}">
                <a16:creationId xmlns:a16="http://schemas.microsoft.com/office/drawing/2014/main" id="{E3B39A6F-7653-4FA3-8199-CC9486AABDFA}"/>
              </a:ext>
            </a:extLst>
          </p:cNvPr>
          <p:cNvSpPr>
            <a:spLocks noGrp="1"/>
          </p:cNvSpPr>
          <p:nvPr>
            <p:ph type="sldNum" sz="quarter" idx="12"/>
          </p:nvPr>
        </p:nvSpPr>
        <p:spPr>
          <a:xfrm>
            <a:off x="10837333" y="6535157"/>
            <a:ext cx="973667" cy="274320"/>
          </a:xfrm>
        </p:spPr>
        <p:txBody>
          <a:bodyPr>
            <a:normAutofit/>
          </a:bodyPr>
          <a:lstStyle/>
          <a:p>
            <a:pPr>
              <a:spcAft>
                <a:spcPts val="600"/>
              </a:spcAft>
            </a:pPr>
            <a:fld id="{FC8F1843-268D-449B-998B-AE11B666F32B}" type="slidenum">
              <a:rPr lang="en-US">
                <a:solidFill>
                  <a:prstClr val="black">
                    <a:tint val="75000"/>
                  </a:prstClr>
                </a:solidFill>
              </a:rPr>
              <a:pPr>
                <a:spcAft>
                  <a:spcPts val="600"/>
                </a:spcAft>
              </a:pPr>
              <a:t>10</a:t>
            </a:fld>
            <a:endParaRPr lang="en-US">
              <a:solidFill>
                <a:prstClr val="black">
                  <a:tint val="75000"/>
                </a:prstClr>
              </a:solidFill>
            </a:endParaRPr>
          </a:p>
        </p:txBody>
      </p:sp>
    </p:spTree>
    <p:extLst>
      <p:ext uri="{BB962C8B-B14F-4D97-AF65-F5344CB8AC3E}">
        <p14:creationId xmlns:p14="http://schemas.microsoft.com/office/powerpoint/2010/main" val="164072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65A6-D1EE-42C8-8F76-88E673D846F1}"/>
              </a:ext>
            </a:extLst>
          </p:cNvPr>
          <p:cNvSpPr>
            <a:spLocks noGrp="1"/>
          </p:cNvSpPr>
          <p:nvPr>
            <p:ph type="title"/>
          </p:nvPr>
        </p:nvSpPr>
        <p:spPr>
          <a:xfrm>
            <a:off x="838200" y="365125"/>
            <a:ext cx="10515600" cy="1325563"/>
          </a:xfrm>
        </p:spPr>
        <p:txBody>
          <a:bodyPr>
            <a:normAutofit/>
          </a:bodyPr>
          <a:lstStyle/>
          <a:p>
            <a:pPr lvl="0"/>
            <a:r>
              <a:rPr lang="en-US" dirty="0"/>
              <a:t>Regulatory Challenges</a:t>
            </a:r>
          </a:p>
        </p:txBody>
      </p:sp>
      <p:sp>
        <p:nvSpPr>
          <p:cNvPr id="3" name="Content Placeholder 2">
            <a:extLst>
              <a:ext uri="{FF2B5EF4-FFF2-40B4-BE49-F238E27FC236}">
                <a16:creationId xmlns:a16="http://schemas.microsoft.com/office/drawing/2014/main" id="{6B2B2084-C6C9-4917-9F1F-694FB5FC11CF}"/>
              </a:ext>
            </a:extLst>
          </p:cNvPr>
          <p:cNvSpPr>
            <a:spLocks noGrp="1"/>
          </p:cNvSpPr>
          <p:nvPr>
            <p:ph idx="1"/>
          </p:nvPr>
        </p:nvSpPr>
        <p:spPr>
          <a:xfrm>
            <a:off x="838200" y="1447800"/>
            <a:ext cx="5015484" cy="4729163"/>
          </a:xfrm>
        </p:spPr>
        <p:txBody>
          <a:bodyPr>
            <a:normAutofit/>
          </a:bodyPr>
          <a:lstStyle/>
          <a:p>
            <a:pPr>
              <a:lnSpc>
                <a:spcPct val="100000"/>
              </a:lnSpc>
              <a:spcBef>
                <a:spcPts val="600"/>
              </a:spcBef>
              <a:spcAft>
                <a:spcPts val="600"/>
              </a:spcAft>
            </a:pPr>
            <a:r>
              <a:rPr lang="en-US" sz="2000" dirty="0"/>
              <a:t>Philosophical differences between major political parties combined with increasing financial pressures result in shifting legal and regulatory requirements.</a:t>
            </a:r>
          </a:p>
          <a:p>
            <a:pPr>
              <a:lnSpc>
                <a:spcPct val="100000"/>
              </a:lnSpc>
              <a:spcBef>
                <a:spcPts val="600"/>
              </a:spcBef>
              <a:spcAft>
                <a:spcPts val="600"/>
              </a:spcAft>
            </a:pPr>
            <a:r>
              <a:rPr lang="en-US" sz="2000" dirty="0"/>
              <a:t>The change in administrations or control over branches of government have profound impacts on national healthcare policy.</a:t>
            </a:r>
          </a:p>
          <a:p>
            <a:pPr>
              <a:lnSpc>
                <a:spcPct val="100000"/>
              </a:lnSpc>
              <a:spcBef>
                <a:spcPts val="600"/>
              </a:spcBef>
              <a:spcAft>
                <a:spcPts val="600"/>
              </a:spcAft>
            </a:pPr>
            <a:r>
              <a:rPr lang="en-US" sz="2000" dirty="0"/>
              <a:t>This causes changes in administrative rules to ripples through the healthcare system.</a:t>
            </a:r>
          </a:p>
        </p:txBody>
      </p:sp>
      <p:pic>
        <p:nvPicPr>
          <p:cNvPr id="7" name="Picture 6" descr="A person in a suit and tie&#10;&#10;Description automatically generated">
            <a:extLst>
              <a:ext uri="{FF2B5EF4-FFF2-40B4-BE49-F238E27FC236}">
                <a16:creationId xmlns:a16="http://schemas.microsoft.com/office/drawing/2014/main" id="{36DF47CB-8656-412A-B058-0B9D2761A40C}"/>
              </a:ext>
            </a:extLst>
          </p:cNvPr>
          <p:cNvPicPr>
            <a:picLocks noChangeAspect="1"/>
          </p:cNvPicPr>
          <p:nvPr/>
        </p:nvPicPr>
        <p:blipFill rotWithShape="1">
          <a:blip r:embed="rId3">
            <a:extLst>
              <a:ext uri="{28A0092B-C50C-407E-A947-70E740481C1C}">
                <a14:useLocalDpi xmlns:a14="http://schemas.microsoft.com/office/drawing/2010/main" val="0"/>
              </a:ext>
            </a:extLst>
          </a:blip>
          <a:srcRect l="18913" r="2116" b="2"/>
          <a:stretch/>
        </p:blipFill>
        <p:spPr>
          <a:xfrm>
            <a:off x="6338316" y="1904281"/>
            <a:ext cx="5074070" cy="4272681"/>
          </a:xfrm>
          <a:prstGeom prst="rect">
            <a:avLst/>
          </a:prstGeom>
        </p:spPr>
      </p:pic>
      <p:sp>
        <p:nvSpPr>
          <p:cNvPr id="4" name="Footer Placeholder 3">
            <a:extLst>
              <a:ext uri="{FF2B5EF4-FFF2-40B4-BE49-F238E27FC236}">
                <a16:creationId xmlns:a16="http://schemas.microsoft.com/office/drawing/2014/main" id="{DF35BC72-868B-4890-B0A5-1697549BE19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www.GBAglobal.org</a:t>
            </a:r>
          </a:p>
        </p:txBody>
      </p:sp>
      <p:sp>
        <p:nvSpPr>
          <p:cNvPr id="5" name="Slide Number Placeholder 4">
            <a:extLst>
              <a:ext uri="{FF2B5EF4-FFF2-40B4-BE49-F238E27FC236}">
                <a16:creationId xmlns:a16="http://schemas.microsoft.com/office/drawing/2014/main" id="{73DC4B26-D645-4992-888C-BF4616B101A2}"/>
              </a:ext>
            </a:extLst>
          </p:cNvPr>
          <p:cNvSpPr>
            <a:spLocks noGrp="1"/>
          </p:cNvSpPr>
          <p:nvPr>
            <p:ph type="sldNum" sz="quarter" idx="12"/>
          </p:nvPr>
        </p:nvSpPr>
        <p:spPr>
          <a:xfrm>
            <a:off x="8610600" y="6356350"/>
            <a:ext cx="2743200" cy="365125"/>
          </a:xfrm>
        </p:spPr>
        <p:txBody>
          <a:bodyPr>
            <a:normAutofit/>
          </a:bodyPr>
          <a:lstStyle/>
          <a:p>
            <a:pPr>
              <a:spcAft>
                <a:spcPts val="600"/>
              </a:spcAft>
            </a:pPr>
            <a:fld id="{FC8F1843-268D-449B-998B-AE11B666F32B}" type="slidenum">
              <a:rPr lang="en-US" smtClean="0"/>
              <a:pPr>
                <a:spcAft>
                  <a:spcPts val="600"/>
                </a:spcAft>
              </a:pPr>
              <a:t>11</a:t>
            </a:fld>
            <a:endParaRPr lang="en-US"/>
          </a:p>
        </p:txBody>
      </p:sp>
    </p:spTree>
    <p:extLst>
      <p:ext uri="{BB962C8B-B14F-4D97-AF65-F5344CB8AC3E}">
        <p14:creationId xmlns:p14="http://schemas.microsoft.com/office/powerpoint/2010/main" val="273784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65A6-D1EE-42C8-8F76-88E673D846F1}"/>
              </a:ext>
            </a:extLst>
          </p:cNvPr>
          <p:cNvSpPr>
            <a:spLocks noGrp="1"/>
          </p:cNvSpPr>
          <p:nvPr>
            <p:ph type="title"/>
          </p:nvPr>
        </p:nvSpPr>
        <p:spPr>
          <a:xfrm>
            <a:off x="838200" y="365125"/>
            <a:ext cx="10515600" cy="1325563"/>
          </a:xfrm>
        </p:spPr>
        <p:txBody>
          <a:bodyPr>
            <a:normAutofit/>
          </a:bodyPr>
          <a:lstStyle/>
          <a:p>
            <a:pPr lvl="0"/>
            <a:r>
              <a:rPr lang="en-US" dirty="0"/>
              <a:t>Regulatory Challenges </a:t>
            </a:r>
            <a:r>
              <a:rPr lang="en-US" sz="2400" dirty="0"/>
              <a:t>(</a:t>
            </a:r>
            <a:r>
              <a:rPr lang="en-US" sz="2400" dirty="0" err="1"/>
              <a:t>cont</a:t>
            </a:r>
            <a:r>
              <a:rPr lang="en-US" sz="2400" dirty="0"/>
              <a:t>)</a:t>
            </a:r>
            <a:endParaRPr lang="en-US" dirty="0"/>
          </a:p>
        </p:txBody>
      </p:sp>
      <p:sp>
        <p:nvSpPr>
          <p:cNvPr id="3" name="Content Placeholder 2">
            <a:extLst>
              <a:ext uri="{FF2B5EF4-FFF2-40B4-BE49-F238E27FC236}">
                <a16:creationId xmlns:a16="http://schemas.microsoft.com/office/drawing/2014/main" id="{6B2B2084-C6C9-4917-9F1F-694FB5FC11CF}"/>
              </a:ext>
            </a:extLst>
          </p:cNvPr>
          <p:cNvSpPr>
            <a:spLocks noGrp="1"/>
          </p:cNvSpPr>
          <p:nvPr>
            <p:ph idx="1"/>
          </p:nvPr>
        </p:nvSpPr>
        <p:spPr>
          <a:xfrm>
            <a:off x="838200" y="1447800"/>
            <a:ext cx="5015484" cy="4729163"/>
          </a:xfrm>
        </p:spPr>
        <p:txBody>
          <a:bodyPr>
            <a:normAutofit fontScale="92500" lnSpcReduction="20000"/>
          </a:bodyPr>
          <a:lstStyle/>
          <a:p>
            <a:pPr>
              <a:lnSpc>
                <a:spcPct val="100000"/>
              </a:lnSpc>
              <a:spcBef>
                <a:spcPts val="600"/>
              </a:spcBef>
              <a:spcAft>
                <a:spcPts val="600"/>
              </a:spcAft>
            </a:pPr>
            <a:r>
              <a:rPr lang="en-US" sz="2000" dirty="0"/>
              <a:t>The existing regulatory framework is complex and results in strains on the healthcare system.  These include requirements resulting from:</a:t>
            </a:r>
          </a:p>
          <a:p>
            <a:pPr lvl="1">
              <a:lnSpc>
                <a:spcPct val="100000"/>
              </a:lnSpc>
              <a:spcBef>
                <a:spcPts val="600"/>
              </a:spcBef>
              <a:spcAft>
                <a:spcPts val="600"/>
              </a:spcAft>
            </a:pPr>
            <a:r>
              <a:rPr lang="en-US" sz="2000" dirty="0"/>
              <a:t>Health Insurance Portability and Accountability Act (HIPAA)</a:t>
            </a:r>
          </a:p>
          <a:p>
            <a:pPr lvl="1">
              <a:lnSpc>
                <a:spcPct val="100000"/>
              </a:lnSpc>
              <a:spcBef>
                <a:spcPts val="600"/>
              </a:spcBef>
              <a:spcAft>
                <a:spcPts val="600"/>
              </a:spcAft>
            </a:pPr>
            <a:r>
              <a:rPr lang="en-US" sz="2000" dirty="0"/>
              <a:t>Centers for Medicare and Medicaid Services (CMS), and the </a:t>
            </a:r>
          </a:p>
          <a:p>
            <a:pPr lvl="1">
              <a:lnSpc>
                <a:spcPct val="100000"/>
              </a:lnSpc>
              <a:spcBef>
                <a:spcPts val="600"/>
              </a:spcBef>
              <a:spcAft>
                <a:spcPts val="600"/>
              </a:spcAft>
            </a:pPr>
            <a:r>
              <a:rPr lang="en-US" sz="2000" dirty="0"/>
              <a:t>Joint Commission on Accreditation of Healthcare Organizations (JCAHO)</a:t>
            </a:r>
          </a:p>
          <a:p>
            <a:pPr>
              <a:lnSpc>
                <a:spcPct val="100000"/>
              </a:lnSpc>
              <a:spcBef>
                <a:spcPts val="600"/>
              </a:spcBef>
              <a:spcAft>
                <a:spcPts val="600"/>
              </a:spcAft>
            </a:pPr>
            <a:r>
              <a:rPr lang="en-US" sz="2000" dirty="0"/>
              <a:t>This highlights the need for document and records management systems that have integrity, are easy to verify and are unalterable.</a:t>
            </a:r>
          </a:p>
          <a:p>
            <a:pPr>
              <a:lnSpc>
                <a:spcPct val="100000"/>
              </a:lnSpc>
              <a:spcBef>
                <a:spcPts val="600"/>
              </a:spcBef>
              <a:spcAft>
                <a:spcPts val="600"/>
              </a:spcAft>
            </a:pPr>
            <a:r>
              <a:rPr lang="en-US" sz="2000" dirty="0"/>
              <a:t>Blockchain solutions may be excellent solutions to address many of these challenges</a:t>
            </a:r>
          </a:p>
        </p:txBody>
      </p:sp>
      <p:pic>
        <p:nvPicPr>
          <p:cNvPr id="7" name="Picture 6" descr="A person in a suit and tie&#10;&#10;Description automatically generated">
            <a:extLst>
              <a:ext uri="{FF2B5EF4-FFF2-40B4-BE49-F238E27FC236}">
                <a16:creationId xmlns:a16="http://schemas.microsoft.com/office/drawing/2014/main" id="{36DF47CB-8656-412A-B058-0B9D2761A40C}"/>
              </a:ext>
            </a:extLst>
          </p:cNvPr>
          <p:cNvPicPr>
            <a:picLocks noChangeAspect="1"/>
          </p:cNvPicPr>
          <p:nvPr/>
        </p:nvPicPr>
        <p:blipFill rotWithShape="1">
          <a:blip r:embed="rId3">
            <a:extLst>
              <a:ext uri="{28A0092B-C50C-407E-A947-70E740481C1C}">
                <a14:useLocalDpi xmlns:a14="http://schemas.microsoft.com/office/drawing/2010/main" val="0"/>
              </a:ext>
            </a:extLst>
          </a:blip>
          <a:srcRect l="18913" r="2116" b="2"/>
          <a:stretch/>
        </p:blipFill>
        <p:spPr>
          <a:xfrm>
            <a:off x="6338316" y="1904281"/>
            <a:ext cx="5074070" cy="4272681"/>
          </a:xfrm>
          <a:prstGeom prst="rect">
            <a:avLst/>
          </a:prstGeom>
        </p:spPr>
      </p:pic>
      <p:sp>
        <p:nvSpPr>
          <p:cNvPr id="4" name="Footer Placeholder 3">
            <a:extLst>
              <a:ext uri="{FF2B5EF4-FFF2-40B4-BE49-F238E27FC236}">
                <a16:creationId xmlns:a16="http://schemas.microsoft.com/office/drawing/2014/main" id="{DF35BC72-868B-4890-B0A5-1697549BE19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www.GBAglobal.org</a:t>
            </a:r>
          </a:p>
        </p:txBody>
      </p:sp>
      <p:sp>
        <p:nvSpPr>
          <p:cNvPr id="5" name="Slide Number Placeholder 4">
            <a:extLst>
              <a:ext uri="{FF2B5EF4-FFF2-40B4-BE49-F238E27FC236}">
                <a16:creationId xmlns:a16="http://schemas.microsoft.com/office/drawing/2014/main" id="{73DC4B26-D645-4992-888C-BF4616B101A2}"/>
              </a:ext>
            </a:extLst>
          </p:cNvPr>
          <p:cNvSpPr>
            <a:spLocks noGrp="1"/>
          </p:cNvSpPr>
          <p:nvPr>
            <p:ph type="sldNum" sz="quarter" idx="12"/>
          </p:nvPr>
        </p:nvSpPr>
        <p:spPr>
          <a:xfrm>
            <a:off x="8610600" y="6356350"/>
            <a:ext cx="2743200" cy="365125"/>
          </a:xfrm>
        </p:spPr>
        <p:txBody>
          <a:bodyPr>
            <a:normAutofit/>
          </a:bodyPr>
          <a:lstStyle/>
          <a:p>
            <a:pPr>
              <a:spcAft>
                <a:spcPts val="600"/>
              </a:spcAft>
            </a:pPr>
            <a:fld id="{FC8F1843-268D-449B-998B-AE11B666F32B}" type="slidenum">
              <a:rPr lang="en-US" smtClean="0"/>
              <a:pPr>
                <a:spcAft>
                  <a:spcPts val="600"/>
                </a:spcAft>
              </a:pPr>
              <a:t>12</a:t>
            </a:fld>
            <a:endParaRPr lang="en-US"/>
          </a:p>
        </p:txBody>
      </p:sp>
    </p:spTree>
    <p:extLst>
      <p:ext uri="{BB962C8B-B14F-4D97-AF65-F5344CB8AC3E}">
        <p14:creationId xmlns:p14="http://schemas.microsoft.com/office/powerpoint/2010/main" val="3163693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6D1591-ABC7-45C4-9F94-7DA0C59954CA}"/>
              </a:ext>
            </a:extLst>
          </p:cNvPr>
          <p:cNvSpPr>
            <a:spLocks noGrp="1"/>
          </p:cNvSpPr>
          <p:nvPr>
            <p:ph type="title"/>
          </p:nvPr>
        </p:nvSpPr>
        <p:spPr>
          <a:xfrm>
            <a:off x="2933701" y="365125"/>
            <a:ext cx="8614832" cy="1325563"/>
          </a:xfrm>
        </p:spPr>
        <p:txBody>
          <a:bodyPr>
            <a:normAutofit/>
          </a:bodyPr>
          <a:lstStyle/>
          <a:p>
            <a:pPr lvl="0"/>
            <a:r>
              <a:rPr lang="en-US" dirty="0"/>
              <a:t>Medicinal &amp; Technological Challenges</a:t>
            </a:r>
          </a:p>
        </p:txBody>
      </p:sp>
      <p:pic>
        <p:nvPicPr>
          <p:cNvPr id="7" name="Picture 6" descr="A person using a computer&#10;&#10;Description automatically generated">
            <a:extLst>
              <a:ext uri="{FF2B5EF4-FFF2-40B4-BE49-F238E27FC236}">
                <a16:creationId xmlns:a16="http://schemas.microsoft.com/office/drawing/2014/main" id="{400DD3BE-4B8A-467D-B3F0-9B827DFA977B}"/>
              </a:ext>
            </a:extLst>
          </p:cNvPr>
          <p:cNvPicPr>
            <a:picLocks noChangeAspect="1"/>
          </p:cNvPicPr>
          <p:nvPr/>
        </p:nvPicPr>
        <p:blipFill rotWithShape="1">
          <a:blip r:embed="rId3">
            <a:extLst>
              <a:ext uri="{28A0092B-C50C-407E-A947-70E740481C1C}">
                <a14:useLocalDpi xmlns:a14="http://schemas.microsoft.com/office/drawing/2010/main" val="0"/>
              </a:ext>
            </a:extLst>
          </a:blip>
          <a:srcRect l="16246" r="28910" b="-1"/>
          <a:stretch/>
        </p:blipFill>
        <p:spPr>
          <a:xfrm>
            <a:off x="480060" y="1554721"/>
            <a:ext cx="3425957" cy="3748076"/>
          </a:xfrm>
          <a:prstGeom prst="rect">
            <a:avLst/>
          </a:prstGeom>
        </p:spPr>
      </p:pic>
      <p:sp>
        <p:nvSpPr>
          <p:cNvPr id="3" name="Content Placeholder 2">
            <a:extLst>
              <a:ext uri="{FF2B5EF4-FFF2-40B4-BE49-F238E27FC236}">
                <a16:creationId xmlns:a16="http://schemas.microsoft.com/office/drawing/2014/main" id="{6AEDBFED-81AF-42BF-AFE2-50E6DF666FAD}"/>
              </a:ext>
            </a:extLst>
          </p:cNvPr>
          <p:cNvSpPr>
            <a:spLocks noGrp="1"/>
          </p:cNvSpPr>
          <p:nvPr>
            <p:ph idx="1"/>
          </p:nvPr>
        </p:nvSpPr>
        <p:spPr>
          <a:xfrm>
            <a:off x="4387515" y="2022601"/>
            <a:ext cx="7161017" cy="4154361"/>
          </a:xfrm>
        </p:spPr>
        <p:txBody>
          <a:bodyPr>
            <a:normAutofit/>
          </a:bodyPr>
          <a:lstStyle/>
          <a:p>
            <a:endParaRPr lang="en-US" sz="1100" dirty="0"/>
          </a:p>
          <a:p>
            <a:pPr>
              <a:lnSpc>
                <a:spcPct val="100000"/>
              </a:lnSpc>
              <a:spcBef>
                <a:spcPts val="600"/>
              </a:spcBef>
              <a:spcAft>
                <a:spcPts val="600"/>
              </a:spcAft>
            </a:pPr>
            <a:r>
              <a:rPr lang="en-US" sz="1800" dirty="0"/>
              <a:t>Healthcare delivery methods are changing</a:t>
            </a:r>
          </a:p>
          <a:p>
            <a:pPr>
              <a:lnSpc>
                <a:spcPct val="100000"/>
              </a:lnSpc>
              <a:spcBef>
                <a:spcPts val="600"/>
              </a:spcBef>
              <a:spcAft>
                <a:spcPts val="600"/>
              </a:spcAft>
            </a:pPr>
            <a:r>
              <a:rPr lang="en-US" sz="1800" dirty="0"/>
              <a:t>Healthcare providers are facing physician shortages and need “low-cost alternatives to office visits” and in-patient care </a:t>
            </a:r>
          </a:p>
          <a:p>
            <a:pPr lvl="1">
              <a:lnSpc>
                <a:spcPct val="100000"/>
              </a:lnSpc>
              <a:spcBef>
                <a:spcPts val="600"/>
              </a:spcBef>
              <a:spcAft>
                <a:spcPts val="600"/>
              </a:spcAft>
            </a:pPr>
            <a:r>
              <a:rPr lang="en-US" sz="1800" dirty="0" err="1"/>
              <a:t>Telemedicne</a:t>
            </a:r>
            <a:endParaRPr lang="en-US" sz="1800" dirty="0"/>
          </a:p>
          <a:p>
            <a:pPr lvl="1">
              <a:lnSpc>
                <a:spcPct val="100000"/>
              </a:lnSpc>
              <a:spcBef>
                <a:spcPts val="600"/>
              </a:spcBef>
              <a:spcAft>
                <a:spcPts val="600"/>
              </a:spcAft>
            </a:pPr>
            <a:r>
              <a:rPr lang="en-US" sz="1800" dirty="0"/>
              <a:t>Cyber doctor interactions</a:t>
            </a:r>
          </a:p>
          <a:p>
            <a:pPr lvl="1">
              <a:lnSpc>
                <a:spcPct val="100000"/>
              </a:lnSpc>
              <a:spcBef>
                <a:spcPts val="600"/>
              </a:spcBef>
              <a:spcAft>
                <a:spcPts val="600"/>
              </a:spcAft>
            </a:pPr>
            <a:r>
              <a:rPr lang="en-US" sz="1800" dirty="0"/>
              <a:t>Interactive technology like wearables, remote diagnostic equipment and </a:t>
            </a:r>
            <a:r>
              <a:rPr lang="en-US" sz="1800" dirty="0" err="1"/>
              <a:t>wifi</a:t>
            </a:r>
            <a:r>
              <a:rPr lang="en-US" sz="1800" dirty="0"/>
              <a:t> enabled devices supports virtual visits</a:t>
            </a:r>
          </a:p>
          <a:p>
            <a:pPr lvl="1">
              <a:lnSpc>
                <a:spcPct val="100000"/>
              </a:lnSpc>
              <a:spcBef>
                <a:spcPts val="600"/>
              </a:spcBef>
              <a:spcAft>
                <a:spcPts val="600"/>
              </a:spcAft>
            </a:pPr>
            <a:r>
              <a:rPr lang="en-US" sz="1800" dirty="0"/>
              <a:t>Virtual visits works well for common conditions such as colds, flu, pink eye and sprains” and “more easily manages patient care for chronic illnesses that require daily interventions</a:t>
            </a:r>
          </a:p>
        </p:txBody>
      </p:sp>
      <p:sp>
        <p:nvSpPr>
          <p:cNvPr id="4" name="Footer Placeholder 3">
            <a:extLst>
              <a:ext uri="{FF2B5EF4-FFF2-40B4-BE49-F238E27FC236}">
                <a16:creationId xmlns:a16="http://schemas.microsoft.com/office/drawing/2014/main" id="{9368AA8D-073C-4A53-8E38-90DB2C8CDB54}"/>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solidFill>
                  <a:schemeClr val="tx1">
                    <a:alpha val="80000"/>
                  </a:schemeClr>
                </a:solidFill>
              </a:rPr>
              <a:t>www.GBAglobal.org</a:t>
            </a:r>
          </a:p>
        </p:txBody>
      </p:sp>
      <p:sp>
        <p:nvSpPr>
          <p:cNvPr id="5" name="Slide Number Placeholder 4">
            <a:extLst>
              <a:ext uri="{FF2B5EF4-FFF2-40B4-BE49-F238E27FC236}">
                <a16:creationId xmlns:a16="http://schemas.microsoft.com/office/drawing/2014/main" id="{E356630E-495C-4F34-90FF-F5BD50B3584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FC8F1843-268D-449B-998B-AE11B666F32B}" type="slidenum">
              <a:rPr lang="en-US">
                <a:solidFill>
                  <a:schemeClr val="tx1">
                    <a:alpha val="80000"/>
                  </a:schemeClr>
                </a:solidFill>
              </a:rPr>
              <a:pPr>
                <a:spcAft>
                  <a:spcPts val="600"/>
                </a:spcAft>
              </a:pPr>
              <a:t>13</a:t>
            </a:fld>
            <a:endParaRPr lang="en-US">
              <a:solidFill>
                <a:schemeClr val="tx1">
                  <a:alpha val="80000"/>
                </a:schemeClr>
              </a:solidFill>
            </a:endParaRPr>
          </a:p>
        </p:txBody>
      </p:sp>
    </p:spTree>
    <p:extLst>
      <p:ext uri="{BB962C8B-B14F-4D97-AF65-F5344CB8AC3E}">
        <p14:creationId xmlns:p14="http://schemas.microsoft.com/office/powerpoint/2010/main" val="88389108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6D1591-ABC7-45C4-9F94-7DA0C59954CA}"/>
              </a:ext>
            </a:extLst>
          </p:cNvPr>
          <p:cNvSpPr>
            <a:spLocks noGrp="1"/>
          </p:cNvSpPr>
          <p:nvPr>
            <p:ph type="title"/>
          </p:nvPr>
        </p:nvSpPr>
        <p:spPr>
          <a:xfrm>
            <a:off x="2895601" y="365125"/>
            <a:ext cx="8652932" cy="1325563"/>
          </a:xfrm>
        </p:spPr>
        <p:txBody>
          <a:bodyPr>
            <a:normAutofit/>
          </a:bodyPr>
          <a:lstStyle/>
          <a:p>
            <a:pPr lvl="0"/>
            <a:r>
              <a:rPr lang="en-US" dirty="0"/>
              <a:t>Medicinal &amp; Technological Challenges</a:t>
            </a:r>
          </a:p>
        </p:txBody>
      </p:sp>
      <p:pic>
        <p:nvPicPr>
          <p:cNvPr id="7" name="Picture 6" descr="A person using a computer&#10;&#10;Description automatically generated">
            <a:extLst>
              <a:ext uri="{FF2B5EF4-FFF2-40B4-BE49-F238E27FC236}">
                <a16:creationId xmlns:a16="http://schemas.microsoft.com/office/drawing/2014/main" id="{400DD3BE-4B8A-467D-B3F0-9B827DFA977B}"/>
              </a:ext>
            </a:extLst>
          </p:cNvPr>
          <p:cNvPicPr>
            <a:picLocks noChangeAspect="1"/>
          </p:cNvPicPr>
          <p:nvPr/>
        </p:nvPicPr>
        <p:blipFill rotWithShape="1">
          <a:blip r:embed="rId3">
            <a:extLst>
              <a:ext uri="{28A0092B-C50C-407E-A947-70E740481C1C}">
                <a14:useLocalDpi xmlns:a14="http://schemas.microsoft.com/office/drawing/2010/main" val="0"/>
              </a:ext>
            </a:extLst>
          </a:blip>
          <a:srcRect l="16246" r="28910" b="-1"/>
          <a:stretch/>
        </p:blipFill>
        <p:spPr>
          <a:xfrm>
            <a:off x="480060" y="1554721"/>
            <a:ext cx="3425957" cy="3748076"/>
          </a:xfrm>
          <a:prstGeom prst="rect">
            <a:avLst/>
          </a:prstGeom>
        </p:spPr>
      </p:pic>
      <p:sp>
        <p:nvSpPr>
          <p:cNvPr id="3" name="Content Placeholder 2">
            <a:extLst>
              <a:ext uri="{FF2B5EF4-FFF2-40B4-BE49-F238E27FC236}">
                <a16:creationId xmlns:a16="http://schemas.microsoft.com/office/drawing/2014/main" id="{6AEDBFED-81AF-42BF-AFE2-50E6DF666FAD}"/>
              </a:ext>
            </a:extLst>
          </p:cNvPr>
          <p:cNvSpPr>
            <a:spLocks noGrp="1"/>
          </p:cNvSpPr>
          <p:nvPr>
            <p:ph idx="1"/>
          </p:nvPr>
        </p:nvSpPr>
        <p:spPr>
          <a:xfrm>
            <a:off x="4387515" y="2022601"/>
            <a:ext cx="7161017" cy="4154361"/>
          </a:xfrm>
        </p:spPr>
        <p:txBody>
          <a:bodyPr>
            <a:normAutofit/>
          </a:bodyPr>
          <a:lstStyle/>
          <a:p>
            <a:pPr>
              <a:lnSpc>
                <a:spcPct val="100000"/>
              </a:lnSpc>
              <a:spcBef>
                <a:spcPts val="600"/>
              </a:spcBef>
              <a:spcAft>
                <a:spcPts val="600"/>
              </a:spcAft>
            </a:pPr>
            <a:r>
              <a:rPr lang="en-US" sz="1800" dirty="0"/>
              <a:t>Need for new procedures, tools and techniques</a:t>
            </a:r>
          </a:p>
          <a:p>
            <a:pPr lvl="1">
              <a:lnSpc>
                <a:spcPct val="100000"/>
              </a:lnSpc>
              <a:spcBef>
                <a:spcPts val="600"/>
              </a:spcBef>
              <a:spcAft>
                <a:spcPts val="600"/>
              </a:spcAft>
            </a:pPr>
            <a:r>
              <a:rPr lang="en-US" sz="1800" dirty="0"/>
              <a:t>Explosion of patent data</a:t>
            </a:r>
          </a:p>
          <a:p>
            <a:pPr lvl="1">
              <a:lnSpc>
                <a:spcPct val="100000"/>
              </a:lnSpc>
              <a:spcBef>
                <a:spcPts val="600"/>
              </a:spcBef>
              <a:spcAft>
                <a:spcPts val="600"/>
              </a:spcAft>
            </a:pPr>
            <a:r>
              <a:rPr lang="en-US" sz="1800" dirty="0"/>
              <a:t>Storage &amp; security concerns</a:t>
            </a:r>
          </a:p>
          <a:p>
            <a:pPr lvl="1">
              <a:lnSpc>
                <a:spcPct val="100000"/>
              </a:lnSpc>
              <a:spcBef>
                <a:spcPts val="600"/>
              </a:spcBef>
              <a:spcAft>
                <a:spcPts val="600"/>
              </a:spcAft>
            </a:pPr>
            <a:r>
              <a:rPr lang="en-US" sz="1800" dirty="0"/>
              <a:t>Privacy concerns</a:t>
            </a:r>
          </a:p>
          <a:p>
            <a:pPr>
              <a:lnSpc>
                <a:spcPct val="100000"/>
              </a:lnSpc>
              <a:spcBef>
                <a:spcPts val="600"/>
              </a:spcBef>
              <a:spcAft>
                <a:spcPts val="600"/>
              </a:spcAft>
            </a:pPr>
            <a:r>
              <a:rPr lang="en-US" sz="1800" dirty="0"/>
              <a:t>New opportunities for data aggregation for research (still privacy concerns)</a:t>
            </a:r>
          </a:p>
          <a:p>
            <a:pPr>
              <a:lnSpc>
                <a:spcPct val="100000"/>
              </a:lnSpc>
              <a:spcBef>
                <a:spcPts val="600"/>
              </a:spcBef>
              <a:spcAft>
                <a:spcPts val="600"/>
              </a:spcAft>
            </a:pPr>
            <a:r>
              <a:rPr lang="en-US" sz="1800" dirty="0"/>
              <a:t>The pressure and “growing influx of patient data, legal requirements for strict privacy and security, rapidly advancing clinical technology drives up costs, and other factors. </a:t>
            </a:r>
          </a:p>
          <a:p>
            <a:pPr>
              <a:lnSpc>
                <a:spcPct val="100000"/>
              </a:lnSpc>
              <a:spcBef>
                <a:spcPts val="600"/>
              </a:spcBef>
              <a:spcAft>
                <a:spcPts val="600"/>
              </a:spcAft>
            </a:pPr>
            <a:r>
              <a:rPr lang="en-US" sz="1800" dirty="0"/>
              <a:t>Blockchain technologies and artificial intelligence can support diagnosis and treatment of patients </a:t>
            </a:r>
            <a:r>
              <a:rPr lang="en-US" sz="1800" dirty="0" err="1"/>
              <a:t>whild</a:t>
            </a:r>
            <a:r>
              <a:rPr lang="en-US" sz="1800" dirty="0"/>
              <a:t> addressing privacy, security  </a:t>
            </a:r>
          </a:p>
        </p:txBody>
      </p:sp>
      <p:sp>
        <p:nvSpPr>
          <p:cNvPr id="4" name="Footer Placeholder 3">
            <a:extLst>
              <a:ext uri="{FF2B5EF4-FFF2-40B4-BE49-F238E27FC236}">
                <a16:creationId xmlns:a16="http://schemas.microsoft.com/office/drawing/2014/main" id="{9368AA8D-073C-4A53-8E38-90DB2C8CDB54}"/>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solidFill>
                  <a:schemeClr val="tx1">
                    <a:alpha val="80000"/>
                  </a:schemeClr>
                </a:solidFill>
              </a:rPr>
              <a:t>www.GBAglobal.org</a:t>
            </a:r>
          </a:p>
        </p:txBody>
      </p:sp>
      <p:sp>
        <p:nvSpPr>
          <p:cNvPr id="5" name="Slide Number Placeholder 4">
            <a:extLst>
              <a:ext uri="{FF2B5EF4-FFF2-40B4-BE49-F238E27FC236}">
                <a16:creationId xmlns:a16="http://schemas.microsoft.com/office/drawing/2014/main" id="{E356630E-495C-4F34-90FF-F5BD50B3584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FC8F1843-268D-449B-998B-AE11B666F32B}" type="slidenum">
              <a:rPr lang="en-US">
                <a:solidFill>
                  <a:schemeClr val="tx1">
                    <a:alpha val="80000"/>
                  </a:schemeClr>
                </a:solidFill>
              </a:rPr>
              <a:pPr>
                <a:spcAft>
                  <a:spcPts val="600"/>
                </a:spcAft>
              </a:pPr>
              <a:t>14</a:t>
            </a:fld>
            <a:endParaRPr lang="en-US">
              <a:solidFill>
                <a:schemeClr val="tx1">
                  <a:alpha val="80000"/>
                </a:schemeClr>
              </a:solidFill>
            </a:endParaRPr>
          </a:p>
        </p:txBody>
      </p:sp>
    </p:spTree>
    <p:extLst>
      <p:ext uri="{BB962C8B-B14F-4D97-AF65-F5344CB8AC3E}">
        <p14:creationId xmlns:p14="http://schemas.microsoft.com/office/powerpoint/2010/main" val="149378032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0353-C33F-4F22-9FF2-3DBE3E2278A8}"/>
              </a:ext>
            </a:extLst>
          </p:cNvPr>
          <p:cNvSpPr>
            <a:spLocks noGrp="1"/>
          </p:cNvSpPr>
          <p:nvPr>
            <p:ph type="title"/>
          </p:nvPr>
        </p:nvSpPr>
        <p:spPr>
          <a:xfrm>
            <a:off x="838200" y="365125"/>
            <a:ext cx="10515600" cy="1325563"/>
          </a:xfrm>
        </p:spPr>
        <p:txBody>
          <a:bodyPr>
            <a:normAutofit/>
          </a:bodyPr>
          <a:lstStyle/>
          <a:p>
            <a:pPr lvl="0"/>
            <a:r>
              <a:rPr lang="en-US" b="1" dirty="0"/>
              <a:t>Training &amp; Education Challenges</a:t>
            </a:r>
          </a:p>
        </p:txBody>
      </p:sp>
      <p:sp>
        <p:nvSpPr>
          <p:cNvPr id="3" name="Content Placeholder 2">
            <a:extLst>
              <a:ext uri="{FF2B5EF4-FFF2-40B4-BE49-F238E27FC236}">
                <a16:creationId xmlns:a16="http://schemas.microsoft.com/office/drawing/2014/main" id="{74B01356-EED1-4B2A-B64D-86669F2072F7}"/>
              </a:ext>
            </a:extLst>
          </p:cNvPr>
          <p:cNvSpPr>
            <a:spLocks noGrp="1"/>
          </p:cNvSpPr>
          <p:nvPr>
            <p:ph idx="1"/>
          </p:nvPr>
        </p:nvSpPr>
        <p:spPr>
          <a:xfrm>
            <a:off x="838200" y="1346200"/>
            <a:ext cx="3797807" cy="4711700"/>
          </a:xfrm>
        </p:spPr>
        <p:txBody>
          <a:bodyPr>
            <a:normAutofit lnSpcReduction="10000"/>
          </a:bodyPr>
          <a:lstStyle/>
          <a:p>
            <a:r>
              <a:rPr lang="en-US" sz="1600" dirty="0"/>
              <a:t>The rate of new information concerning diagnosis, treating and monitoring is overwhelming</a:t>
            </a:r>
          </a:p>
          <a:p>
            <a:pPr lvl="1"/>
            <a:r>
              <a:rPr lang="en-US" sz="1600" dirty="0"/>
              <a:t>Fueled by genomic research</a:t>
            </a:r>
          </a:p>
          <a:p>
            <a:pPr lvl="1"/>
            <a:r>
              <a:rPr lang="en-US" sz="1600" dirty="0"/>
              <a:t>Personalized health</a:t>
            </a:r>
          </a:p>
          <a:p>
            <a:pPr lvl="1"/>
            <a:r>
              <a:rPr lang="en-US" sz="1600" dirty="0"/>
              <a:t>Increasingly comprehensive public health system</a:t>
            </a:r>
          </a:p>
          <a:p>
            <a:pPr lvl="1"/>
            <a:r>
              <a:rPr lang="en-US" sz="1600" dirty="0"/>
              <a:t>Exploding sources of healthcare data</a:t>
            </a:r>
          </a:p>
          <a:p>
            <a:r>
              <a:rPr lang="en-US" sz="1600" dirty="0"/>
              <a:t>Healthcare data integrity becoming increasingly important</a:t>
            </a:r>
          </a:p>
          <a:p>
            <a:r>
              <a:rPr lang="en-US" sz="1600" dirty="0"/>
              <a:t>How do we transmit trusted information to healthcare providers while maintaining the integrity of the information</a:t>
            </a:r>
          </a:p>
          <a:p>
            <a:r>
              <a:rPr lang="en-US" sz="1600" dirty="0"/>
              <a:t>Blockchain and related technologies can provide solutions in the collection, analysis, assembly, distribution and validation of healthcare information.</a:t>
            </a:r>
          </a:p>
          <a:p>
            <a:endParaRPr lang="en-US" sz="1400" dirty="0"/>
          </a:p>
        </p:txBody>
      </p:sp>
      <p:pic>
        <p:nvPicPr>
          <p:cNvPr id="7" name="Picture 6" descr="A picture containing person, hospital room, sitting, indoor&#10;&#10;Description automatically generated">
            <a:extLst>
              <a:ext uri="{FF2B5EF4-FFF2-40B4-BE49-F238E27FC236}">
                <a16:creationId xmlns:a16="http://schemas.microsoft.com/office/drawing/2014/main" id="{C64064C6-CFDA-4916-A977-BBCC39BC0276}"/>
              </a:ext>
            </a:extLst>
          </p:cNvPr>
          <p:cNvPicPr>
            <a:picLocks noChangeAspect="1"/>
          </p:cNvPicPr>
          <p:nvPr/>
        </p:nvPicPr>
        <p:blipFill rotWithShape="1">
          <a:blip r:embed="rId3">
            <a:extLst>
              <a:ext uri="{28A0092B-C50C-407E-A947-70E740481C1C}">
                <a14:useLocalDpi xmlns:a14="http://schemas.microsoft.com/office/drawing/2010/main" val="0"/>
              </a:ext>
            </a:extLst>
          </a:blip>
          <a:srcRect l="5158" r="9866" b="2"/>
          <a:stretch/>
        </p:blipFill>
        <p:spPr>
          <a:xfrm>
            <a:off x="5628640" y="1550987"/>
            <a:ext cx="6347460" cy="4805363"/>
          </a:xfrm>
          <a:prstGeom prst="rect">
            <a:avLst/>
          </a:prstGeom>
        </p:spPr>
      </p:pic>
      <p:sp>
        <p:nvSpPr>
          <p:cNvPr id="4" name="Footer Placeholder 3">
            <a:extLst>
              <a:ext uri="{FF2B5EF4-FFF2-40B4-BE49-F238E27FC236}">
                <a16:creationId xmlns:a16="http://schemas.microsoft.com/office/drawing/2014/main" id="{6F2320C0-BCDC-43E3-935C-8741F15CFE3B}"/>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www.GBAglobal.org</a:t>
            </a:r>
          </a:p>
        </p:txBody>
      </p:sp>
      <p:sp>
        <p:nvSpPr>
          <p:cNvPr id="5" name="Slide Number Placeholder 4">
            <a:extLst>
              <a:ext uri="{FF2B5EF4-FFF2-40B4-BE49-F238E27FC236}">
                <a16:creationId xmlns:a16="http://schemas.microsoft.com/office/drawing/2014/main" id="{73AC26E5-B25A-405A-8E15-0F802B6427E8}"/>
              </a:ext>
            </a:extLst>
          </p:cNvPr>
          <p:cNvSpPr>
            <a:spLocks noGrp="1"/>
          </p:cNvSpPr>
          <p:nvPr>
            <p:ph type="sldNum" sz="quarter" idx="12"/>
          </p:nvPr>
        </p:nvSpPr>
        <p:spPr>
          <a:xfrm>
            <a:off x="8610600" y="6356350"/>
            <a:ext cx="2743200" cy="365125"/>
          </a:xfrm>
        </p:spPr>
        <p:txBody>
          <a:bodyPr>
            <a:normAutofit/>
          </a:bodyPr>
          <a:lstStyle/>
          <a:p>
            <a:pPr>
              <a:spcAft>
                <a:spcPts val="600"/>
              </a:spcAft>
            </a:pPr>
            <a:fld id="{FC8F1843-268D-449B-998B-AE11B666F32B}" type="slidenum">
              <a:rPr lang="en-US" smtClean="0"/>
              <a:pPr>
                <a:spcAft>
                  <a:spcPts val="600"/>
                </a:spcAft>
              </a:pPr>
              <a:t>15</a:t>
            </a:fld>
            <a:endParaRPr lang="en-US"/>
          </a:p>
        </p:txBody>
      </p:sp>
    </p:spTree>
    <p:extLst>
      <p:ext uri="{BB962C8B-B14F-4D97-AF65-F5344CB8AC3E}">
        <p14:creationId xmlns:p14="http://schemas.microsoft.com/office/powerpoint/2010/main" val="53371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1875-8FF6-455C-93BB-70EAE50A7187}"/>
              </a:ext>
            </a:extLst>
          </p:cNvPr>
          <p:cNvSpPr>
            <a:spLocks noGrp="1"/>
          </p:cNvSpPr>
          <p:nvPr>
            <p:ph type="title"/>
          </p:nvPr>
        </p:nvSpPr>
        <p:spPr>
          <a:xfrm>
            <a:off x="655320" y="365125"/>
            <a:ext cx="5120114" cy="1692794"/>
          </a:xfrm>
        </p:spPr>
        <p:txBody>
          <a:bodyPr>
            <a:normAutofit/>
          </a:bodyPr>
          <a:lstStyle/>
          <a:p>
            <a:pPr lvl="0"/>
            <a:r>
              <a:rPr lang="en-US" b="1" dirty="0"/>
              <a:t>Ethical challenges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DDF031F2-5188-4353-9EAB-832C28C7B929}"/>
              </a:ext>
            </a:extLst>
          </p:cNvPr>
          <p:cNvSpPr>
            <a:spLocks noGrp="1"/>
          </p:cNvSpPr>
          <p:nvPr>
            <p:ph idx="1"/>
          </p:nvPr>
        </p:nvSpPr>
        <p:spPr>
          <a:xfrm>
            <a:off x="655321" y="2575034"/>
            <a:ext cx="5120113" cy="3462228"/>
          </a:xfrm>
        </p:spPr>
        <p:txBody>
          <a:bodyPr>
            <a:normAutofit/>
          </a:bodyPr>
          <a:lstStyle/>
          <a:p>
            <a:r>
              <a:rPr lang="en-US" sz="1800" b="1" dirty="0"/>
              <a:t>Healthcare fraud, waste &amp; abuse</a:t>
            </a:r>
          </a:p>
          <a:p>
            <a:r>
              <a:rPr lang="en-US" sz="1800" b="1" dirty="0"/>
              <a:t>Insurance fraud</a:t>
            </a:r>
          </a:p>
          <a:p>
            <a:r>
              <a:rPr lang="en-US" sz="1800" b="1" dirty="0"/>
              <a:t>Counterfeit drugs &amp; medical device knock offs</a:t>
            </a:r>
          </a:p>
          <a:p>
            <a:r>
              <a:rPr lang="en-US" sz="1800" b="1" dirty="0"/>
              <a:t>False medical credential</a:t>
            </a:r>
          </a:p>
          <a:p>
            <a:r>
              <a:rPr lang="en-US" sz="1800" b="1" dirty="0"/>
              <a:t>Falsified research data and conclusions</a:t>
            </a:r>
          </a:p>
          <a:p>
            <a:r>
              <a:rPr lang="en-US" sz="1800" b="1" dirty="0"/>
              <a:t>Compromised pharmaceutical supply chains</a:t>
            </a:r>
          </a:p>
          <a:p>
            <a:r>
              <a:rPr lang="en-US" sz="1800" b="1" dirty="0"/>
              <a:t>Many, many more….</a:t>
            </a:r>
          </a:p>
          <a:p>
            <a:r>
              <a:rPr lang="en-US" sz="1800" b="1" dirty="0"/>
              <a:t>Blockchain supports the providence, traceability and reliability of healthcare data</a:t>
            </a:r>
          </a:p>
          <a:p>
            <a:endParaRPr lang="en-US" sz="1800" dirty="0"/>
          </a:p>
          <a:p>
            <a:endParaRPr lang="en-US" sz="1800" dirty="0"/>
          </a:p>
        </p:txBody>
      </p:sp>
      <p:sp>
        <p:nvSpPr>
          <p:cNvPr id="4" name="Footer Placeholder 3">
            <a:extLst>
              <a:ext uri="{FF2B5EF4-FFF2-40B4-BE49-F238E27FC236}">
                <a16:creationId xmlns:a16="http://schemas.microsoft.com/office/drawing/2014/main" id="{B4FB3BF2-B80E-4A21-873B-34928C092E87}"/>
              </a:ext>
            </a:extLst>
          </p:cNvPr>
          <p:cNvSpPr>
            <a:spLocks noGrp="1"/>
          </p:cNvSpPr>
          <p:nvPr>
            <p:ph type="ftr" sz="quarter" idx="11"/>
          </p:nvPr>
        </p:nvSpPr>
        <p:spPr>
          <a:xfrm>
            <a:off x="655320" y="6356350"/>
            <a:ext cx="4114800" cy="365125"/>
          </a:xfrm>
        </p:spPr>
        <p:txBody>
          <a:bodyPr>
            <a:normAutofit/>
          </a:bodyPr>
          <a:lstStyle/>
          <a:p>
            <a:pPr algn="l">
              <a:spcAft>
                <a:spcPts val="600"/>
              </a:spcAft>
            </a:pPr>
            <a:r>
              <a:rPr lang="en-US"/>
              <a:t>www.GBAglobal.org</a:t>
            </a:r>
          </a:p>
        </p:txBody>
      </p:sp>
      <p:sp>
        <p:nvSpPr>
          <p:cNvPr id="5" name="Slide Number Placeholder 4">
            <a:extLst>
              <a:ext uri="{FF2B5EF4-FFF2-40B4-BE49-F238E27FC236}">
                <a16:creationId xmlns:a16="http://schemas.microsoft.com/office/drawing/2014/main" id="{591010B1-F90C-4C4E-BF1F-88D83934463E}"/>
              </a:ext>
            </a:extLst>
          </p:cNvPr>
          <p:cNvSpPr>
            <a:spLocks noGrp="1"/>
          </p:cNvSpPr>
          <p:nvPr>
            <p:ph type="sldNum" sz="quarter" idx="12"/>
          </p:nvPr>
        </p:nvSpPr>
        <p:spPr>
          <a:xfrm>
            <a:off x="6941820" y="6356350"/>
            <a:ext cx="1165860" cy="365125"/>
          </a:xfrm>
        </p:spPr>
        <p:txBody>
          <a:bodyPr>
            <a:normAutofit/>
          </a:bodyPr>
          <a:lstStyle/>
          <a:p>
            <a:pPr>
              <a:spcAft>
                <a:spcPts val="600"/>
              </a:spcAft>
            </a:pPr>
            <a:fld id="{FC8F1843-268D-449B-998B-AE11B666F32B}" type="slidenum">
              <a:rPr lang="en-US" smtClean="0"/>
              <a:pPr>
                <a:spcAft>
                  <a:spcPts val="600"/>
                </a:spcAft>
              </a:pPr>
              <a:t>16</a:t>
            </a:fld>
            <a:endParaRPr lang="en-US"/>
          </a:p>
        </p:txBody>
      </p:sp>
      <p:pic>
        <p:nvPicPr>
          <p:cNvPr id="7" name="Picture 6" descr="A person standing in a room&#10;&#10;Description automatically generated">
            <a:extLst>
              <a:ext uri="{FF2B5EF4-FFF2-40B4-BE49-F238E27FC236}">
                <a16:creationId xmlns:a16="http://schemas.microsoft.com/office/drawing/2014/main" id="{0EF91B09-90B7-4730-B5FE-166732F83938}"/>
              </a:ext>
            </a:extLst>
          </p:cNvPr>
          <p:cNvPicPr>
            <a:picLocks noChangeAspect="1"/>
          </p:cNvPicPr>
          <p:nvPr/>
        </p:nvPicPr>
        <p:blipFill rotWithShape="1">
          <a:blip r:embed="rId3">
            <a:extLst>
              <a:ext uri="{28A0092B-C50C-407E-A947-70E740481C1C}">
                <a14:useLocalDpi xmlns:a14="http://schemas.microsoft.com/office/drawing/2010/main" val="0"/>
              </a:ext>
            </a:extLst>
          </a:blip>
          <a:srcRect l="7954" r="30598"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028110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9FC27B3-06D1-45DE-8684-C247C08D59FC}"/>
              </a:ext>
            </a:extLst>
          </p:cNvPr>
          <p:cNvPicPr>
            <a:picLocks noChangeAspect="1"/>
          </p:cNvPicPr>
          <p:nvPr/>
        </p:nvPicPr>
        <p:blipFill rotWithShape="1">
          <a:blip r:embed="rId3">
            <a:extLst>
              <a:ext uri="{28A0092B-C50C-407E-A947-70E740481C1C}">
                <a14:useLocalDpi xmlns:a14="http://schemas.microsoft.com/office/drawing/2010/main" val="0"/>
              </a:ext>
            </a:extLst>
          </a:blip>
          <a:srcRect l="16682" r="45122" b="19103"/>
          <a:stretch/>
        </p:blipFill>
        <p:spPr>
          <a:xfrm>
            <a:off x="7655908" y="368300"/>
            <a:ext cx="4536092" cy="5547911"/>
          </a:xfrm>
          <a:prstGeom prst="rect">
            <a:avLst/>
          </a:prstGeom>
        </p:spPr>
      </p:pic>
      <p:sp>
        <p:nvSpPr>
          <p:cNvPr id="3" name="Content Placeholder 2">
            <a:extLst>
              <a:ext uri="{FF2B5EF4-FFF2-40B4-BE49-F238E27FC236}">
                <a16:creationId xmlns:a16="http://schemas.microsoft.com/office/drawing/2014/main" id="{1879905B-2AC5-4967-94AC-41C3AF044428}"/>
              </a:ext>
            </a:extLst>
          </p:cNvPr>
          <p:cNvSpPr>
            <a:spLocks noGrp="1"/>
          </p:cNvSpPr>
          <p:nvPr>
            <p:ph idx="1"/>
          </p:nvPr>
        </p:nvSpPr>
        <p:spPr>
          <a:xfrm>
            <a:off x="838200" y="368300"/>
            <a:ext cx="10807700" cy="6095999"/>
          </a:xfrm>
        </p:spPr>
        <p:txBody>
          <a:bodyPr/>
          <a:lstStyle/>
          <a:p>
            <a:pPr marL="0" indent="0">
              <a:buNone/>
            </a:pPr>
            <a:r>
              <a:rPr lang="en-US" sz="3200" dirty="0"/>
              <a:t>Clinical Trials</a:t>
            </a:r>
          </a:p>
          <a:p>
            <a:r>
              <a:rPr lang="en-US" sz="2000" dirty="0"/>
              <a:t>US National Library of Medicine and NIH in June of 2017 stated:</a:t>
            </a:r>
          </a:p>
          <a:p>
            <a:r>
              <a:rPr lang="en-US" sz="2000" dirty="0"/>
              <a:t>Reproducibility, data sharing, personal data privacy concerns </a:t>
            </a:r>
            <a:r>
              <a:rPr lang="en-US" sz="2000" dirty="0">
                <a:solidFill>
                  <a:schemeClr val="tx1">
                    <a:lumMod val="75000"/>
                  </a:schemeClr>
                </a:solidFill>
              </a:rPr>
              <a:t>an</a:t>
            </a:r>
            <a:r>
              <a:rPr lang="en-US" sz="2000" dirty="0">
                <a:solidFill>
                  <a:schemeClr val="accent1">
                    <a:lumMod val="20000"/>
                    <a:lumOff val="80000"/>
                  </a:schemeClr>
                </a:solidFill>
              </a:rPr>
              <a:t>d patient enrolment in clinic</a:t>
            </a:r>
            <a:r>
              <a:rPr lang="en-US" sz="2000" dirty="0">
                <a:solidFill>
                  <a:schemeClr val="tx1">
                    <a:lumMod val="75000"/>
                  </a:schemeClr>
                </a:solidFill>
              </a:rPr>
              <a:t>al trials</a:t>
            </a:r>
            <a:r>
              <a:rPr lang="en-US" sz="2000" dirty="0">
                <a:solidFill>
                  <a:schemeClr val="accent1">
                    <a:lumMod val="20000"/>
                    <a:lumOff val="80000"/>
                  </a:schemeClr>
                </a:solidFill>
              </a:rPr>
              <a:t> </a:t>
            </a:r>
            <a:r>
              <a:rPr lang="en-US" sz="2000" dirty="0">
                <a:solidFill>
                  <a:schemeClr val="tx1">
                    <a:lumMod val="75000"/>
                  </a:schemeClr>
                </a:solidFill>
              </a:rPr>
              <a:t>are huge medical challenges for contemporary clinical research</a:t>
            </a:r>
            <a:r>
              <a:rPr lang="en-US" sz="2000" dirty="0">
                <a:solidFill>
                  <a:schemeClr val="accent1">
                    <a:lumMod val="20000"/>
                    <a:lumOff val="80000"/>
                  </a:schemeClr>
                </a:solidFill>
              </a:rPr>
              <a:t>. </a:t>
            </a:r>
            <a:r>
              <a:rPr lang="en-US" sz="2000" b="1" dirty="0">
                <a:solidFill>
                  <a:schemeClr val="tx2">
                    <a:lumMod val="75000"/>
                  </a:schemeClr>
                </a:solidFill>
              </a:rPr>
              <a:t>A</a:t>
            </a:r>
            <a:r>
              <a:rPr lang="en-US" sz="2000" dirty="0">
                <a:solidFill>
                  <a:schemeClr val="accent1">
                    <a:lumMod val="20000"/>
                    <a:lumOff val="80000"/>
                  </a:schemeClr>
                </a:solidFill>
              </a:rPr>
              <a:t> new technology, Blockchai</a:t>
            </a:r>
            <a:r>
              <a:rPr lang="en-US" sz="2000" dirty="0">
                <a:solidFill>
                  <a:schemeClr val="tx2">
                    <a:lumMod val="75000"/>
                  </a:schemeClr>
                </a:solidFill>
              </a:rPr>
              <a:t>n</a:t>
            </a:r>
            <a:r>
              <a:rPr lang="en-US" sz="2000" dirty="0">
                <a:solidFill>
                  <a:schemeClr val="tx1">
                    <a:lumMod val="75000"/>
                  </a:schemeClr>
                </a:solidFill>
              </a:rPr>
              <a:t>, may be a key to addressing these challenges and should draw the at</a:t>
            </a:r>
            <a:r>
              <a:rPr lang="en-US" sz="2000" dirty="0">
                <a:solidFill>
                  <a:schemeClr val="accent1">
                    <a:lumMod val="20000"/>
                    <a:lumOff val="80000"/>
                  </a:schemeClr>
                </a:solidFill>
              </a:rPr>
              <a:t>tention of the whole clinical res</a:t>
            </a:r>
            <a:r>
              <a:rPr lang="en-US" sz="2000" dirty="0">
                <a:solidFill>
                  <a:schemeClr val="tx1">
                    <a:lumMod val="75000"/>
                  </a:schemeClr>
                </a:solidFill>
              </a:rPr>
              <a:t>ear</a:t>
            </a:r>
            <a:r>
              <a:rPr lang="en-US" sz="2000" dirty="0">
                <a:solidFill>
                  <a:schemeClr val="accent3">
                    <a:lumMod val="20000"/>
                    <a:lumOff val="80000"/>
                  </a:schemeClr>
                </a:solidFill>
              </a:rPr>
              <a:t>c</a:t>
            </a:r>
            <a:r>
              <a:rPr lang="en-US" sz="2000" dirty="0">
                <a:solidFill>
                  <a:schemeClr val="tx1">
                    <a:lumMod val="75000"/>
                  </a:schemeClr>
                </a:solidFill>
              </a:rPr>
              <a:t>h</a:t>
            </a:r>
            <a:r>
              <a:rPr lang="en-US" sz="2000" dirty="0">
                <a:solidFill>
                  <a:schemeClr val="accent1">
                    <a:lumMod val="20000"/>
                    <a:lumOff val="80000"/>
                  </a:schemeClr>
                </a:solidFill>
              </a:rPr>
              <a:t> </a:t>
            </a:r>
            <a:r>
              <a:rPr lang="en-US" sz="2000" dirty="0"/>
              <a:t>community.</a:t>
            </a:r>
          </a:p>
          <a:p>
            <a:r>
              <a:rPr lang="en-US" sz="2000" b="1" dirty="0"/>
              <a:t>Building reliable clinical studies: at each step, keep track and t</a:t>
            </a:r>
            <a:r>
              <a:rPr lang="en-US" sz="2000" b="1" dirty="0">
                <a:solidFill>
                  <a:schemeClr val="accent1">
                    <a:lumMod val="20000"/>
                    <a:lumOff val="80000"/>
                  </a:schemeClr>
                </a:solidFill>
              </a:rPr>
              <a:t>imesta</a:t>
            </a:r>
            <a:r>
              <a:rPr lang="en-US" sz="2000" b="1" dirty="0">
                <a:solidFill>
                  <a:schemeClr val="tx1">
                    <a:lumMod val="75000"/>
                  </a:schemeClr>
                </a:solidFill>
              </a:rPr>
              <a:t>m</a:t>
            </a:r>
            <a:r>
              <a:rPr lang="en-US" sz="2000" b="1" dirty="0">
                <a:solidFill>
                  <a:schemeClr val="accent1">
                    <a:lumMod val="20000"/>
                    <a:lumOff val="80000"/>
                  </a:schemeClr>
                </a:solidFill>
              </a:rPr>
              <a:t>p</a:t>
            </a:r>
          </a:p>
          <a:p>
            <a:r>
              <a:rPr lang="en-US" sz="2000" b="1" dirty="0"/>
              <a:t>Privacy by design and data sharing in community-driven medi</a:t>
            </a:r>
            <a:r>
              <a:rPr lang="en-US" sz="2000" b="1" dirty="0">
                <a:solidFill>
                  <a:schemeClr val="accent1">
                    <a:lumMod val="20000"/>
                    <a:lumOff val="80000"/>
                  </a:schemeClr>
                </a:solidFill>
              </a:rPr>
              <a:t>cine</a:t>
            </a:r>
          </a:p>
          <a:p>
            <a:r>
              <a:rPr lang="en-US" sz="2000" b="1" dirty="0"/>
              <a:t>Clinical trial phase control: Smart Contracts</a:t>
            </a:r>
          </a:p>
          <a:p>
            <a:r>
              <a:rPr lang="en-US" sz="2000" b="1" dirty="0"/>
              <a:t>A proof of concept for collection of consent</a:t>
            </a:r>
          </a:p>
          <a:p>
            <a:r>
              <a:rPr lang="en-US" sz="2000" b="1" dirty="0"/>
              <a:t>Conclusions</a:t>
            </a:r>
          </a:p>
          <a:p>
            <a:r>
              <a:rPr lang="en-US" sz="2000" b="1" dirty="0"/>
              <a:t>Blockchain technology is a major opportunity for clinical research</a:t>
            </a:r>
          </a:p>
          <a:p>
            <a:endParaRPr lang="en-US" sz="2000" b="1" dirty="0"/>
          </a:p>
          <a:p>
            <a:endParaRPr lang="en-US" dirty="0"/>
          </a:p>
        </p:txBody>
      </p:sp>
      <p:sp>
        <p:nvSpPr>
          <p:cNvPr id="4" name="Footer Placeholder 3">
            <a:extLst>
              <a:ext uri="{FF2B5EF4-FFF2-40B4-BE49-F238E27FC236}">
                <a16:creationId xmlns:a16="http://schemas.microsoft.com/office/drawing/2014/main" id="{21526F08-5610-48CB-A6A5-AC47A0BAEEED}"/>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5087A9A2-F2FD-4EC4-9F57-7D47A51C6FE0}"/>
              </a:ext>
            </a:extLst>
          </p:cNvPr>
          <p:cNvSpPr>
            <a:spLocks noGrp="1"/>
          </p:cNvSpPr>
          <p:nvPr>
            <p:ph type="sldNum" sz="quarter" idx="12"/>
          </p:nvPr>
        </p:nvSpPr>
        <p:spPr/>
        <p:txBody>
          <a:bodyPr/>
          <a:lstStyle/>
          <a:p>
            <a:fld id="{FC8F1843-268D-449B-998B-AE11B666F32B}" type="slidenum">
              <a:rPr lang="en-US" smtClean="0"/>
              <a:t>17</a:t>
            </a:fld>
            <a:endParaRPr lang="en-US"/>
          </a:p>
        </p:txBody>
      </p:sp>
      <p:sp>
        <p:nvSpPr>
          <p:cNvPr id="6" name="Rectangle 2">
            <a:extLst>
              <a:ext uri="{FF2B5EF4-FFF2-40B4-BE49-F238E27FC236}">
                <a16:creationId xmlns:a16="http://schemas.microsoft.com/office/drawing/2014/main" id="{300E6191-28E2-439F-B316-571AEEE3627F}"/>
              </a:ext>
            </a:extLst>
          </p:cNvPr>
          <p:cNvSpPr>
            <a:spLocks noChangeArrowheads="1"/>
          </p:cNvSpPr>
          <p:nvPr/>
        </p:nvSpPr>
        <p:spPr bwMode="auto">
          <a:xfrm>
            <a:off x="0" y="-25279"/>
            <a:ext cx="461584" cy="5077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4" descr="corresponding author">
            <a:extLst>
              <a:ext uri="{FF2B5EF4-FFF2-40B4-BE49-F238E27FC236}">
                <a16:creationId xmlns:a16="http://schemas.microsoft.com/office/drawing/2014/main" id="{8ACE6412-AE36-4957-9435-B803C07CAA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66675" cy="857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43623EE8-A573-4147-AB3A-5AB9368E9E91}"/>
              </a:ext>
            </a:extLst>
          </p:cNvPr>
          <p:cNvSpPr>
            <a:spLocks noChangeArrowheads="1"/>
          </p:cNvSpPr>
          <p:nvPr/>
        </p:nvSpPr>
        <p:spPr bwMode="auto">
          <a:xfrm>
            <a:off x="230792" y="1088247"/>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950E4F3D-278E-497F-B1BE-F8F439755F01}"/>
              </a:ext>
            </a:extLst>
          </p:cNvPr>
          <p:cNvSpPr>
            <a:spLocks noChangeArrowheads="1"/>
          </p:cNvSpPr>
          <p:nvPr/>
        </p:nvSpPr>
        <p:spPr bwMode="auto">
          <a:xfrm>
            <a:off x="0" y="-25280"/>
            <a:ext cx="461584" cy="5077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corresponding author">
            <a:extLst>
              <a:ext uri="{FF2B5EF4-FFF2-40B4-BE49-F238E27FC236}">
                <a16:creationId xmlns:a16="http://schemas.microsoft.com/office/drawing/2014/main" id="{31E45BD4-2FBA-4A16-8249-FD1679A0C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66675" cy="8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227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5153-2814-4EDB-926C-6B3440815058}"/>
              </a:ext>
            </a:extLst>
          </p:cNvPr>
          <p:cNvSpPr>
            <a:spLocks noGrp="1"/>
          </p:cNvSpPr>
          <p:nvPr>
            <p:ph type="title"/>
          </p:nvPr>
        </p:nvSpPr>
        <p:spPr>
          <a:xfrm>
            <a:off x="655320" y="365125"/>
            <a:ext cx="5120114" cy="1692794"/>
          </a:xfrm>
        </p:spPr>
        <p:txBody>
          <a:bodyPr>
            <a:normAutofit/>
          </a:bodyPr>
          <a:lstStyle/>
          <a:p>
            <a:r>
              <a:rPr lang="en-US" sz="3700" b="1"/>
              <a:t>Data Management/ Access Control/ Consent Management</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17C63E-8B1E-43B0-86A6-56581567A1D1}"/>
              </a:ext>
            </a:extLst>
          </p:cNvPr>
          <p:cNvSpPr>
            <a:spLocks noGrp="1"/>
          </p:cNvSpPr>
          <p:nvPr>
            <p:ph idx="1"/>
          </p:nvPr>
        </p:nvSpPr>
        <p:spPr>
          <a:xfrm>
            <a:off x="655321" y="2575034"/>
            <a:ext cx="5120113" cy="3462228"/>
          </a:xfrm>
        </p:spPr>
        <p:txBody>
          <a:bodyPr>
            <a:normAutofit/>
          </a:bodyPr>
          <a:lstStyle/>
          <a:p>
            <a:r>
              <a:rPr lang="en-US" sz="1500" b="1"/>
              <a:t>An important function</a:t>
            </a:r>
            <a:r>
              <a:rPr lang="en-US" sz="1500"/>
              <a:t> of health care providers is to </a:t>
            </a:r>
            <a:r>
              <a:rPr lang="en-US" sz="1500" b="1"/>
              <a:t>maintain trusted information </a:t>
            </a:r>
            <a:r>
              <a:rPr lang="en-US" sz="1500"/>
              <a:t>about individual’s health history. Some records exist only in paper form and are not shared from one provider to the next. If changes need to be made in official registries, patients often must appear in person to do so. And, of course, this data must be protected against unauthorized access or manipulation, with no room for error.</a:t>
            </a:r>
          </a:p>
          <a:p>
            <a:pPr marL="0" indent="0">
              <a:buNone/>
            </a:pPr>
            <a:r>
              <a:rPr lang="en-US" sz="1500"/>
              <a:t> </a:t>
            </a:r>
          </a:p>
          <a:p>
            <a:r>
              <a:rPr lang="en-US" sz="1500" u="sng">
                <a:hlinkClick r:id="rId2"/>
              </a:rPr>
              <a:t>Blockchain technology</a:t>
            </a:r>
            <a:r>
              <a:rPr lang="en-US" sz="1500" b="1"/>
              <a:t> could simplify the management of trusted information, making it easier for healthcare networks to access and use critical public-sector data while maintaining the security of this information.</a:t>
            </a:r>
            <a:endParaRPr lang="en-US" sz="1500"/>
          </a:p>
          <a:p>
            <a:pPr marL="0" indent="0">
              <a:buNone/>
            </a:pPr>
            <a:r>
              <a:rPr lang="en-US" sz="1500" b="1"/>
              <a:t> </a:t>
            </a:r>
            <a:endParaRPr lang="en-US" sz="1500"/>
          </a:p>
          <a:p>
            <a:endParaRPr lang="en-US" sz="1500"/>
          </a:p>
        </p:txBody>
      </p:sp>
      <p:sp>
        <p:nvSpPr>
          <p:cNvPr id="4" name="Footer Placeholder 3">
            <a:extLst>
              <a:ext uri="{FF2B5EF4-FFF2-40B4-BE49-F238E27FC236}">
                <a16:creationId xmlns:a16="http://schemas.microsoft.com/office/drawing/2014/main" id="{CCE421B2-E119-40F3-9D04-440D13C4F924}"/>
              </a:ext>
            </a:extLst>
          </p:cNvPr>
          <p:cNvSpPr>
            <a:spLocks noGrp="1"/>
          </p:cNvSpPr>
          <p:nvPr>
            <p:ph type="ftr" sz="quarter" idx="11"/>
          </p:nvPr>
        </p:nvSpPr>
        <p:spPr>
          <a:xfrm>
            <a:off x="655320" y="6356350"/>
            <a:ext cx="4114800" cy="365125"/>
          </a:xfrm>
        </p:spPr>
        <p:txBody>
          <a:bodyPr>
            <a:normAutofit/>
          </a:bodyPr>
          <a:lstStyle/>
          <a:p>
            <a:pPr algn="l">
              <a:spcAft>
                <a:spcPts val="600"/>
              </a:spcAft>
            </a:pPr>
            <a:r>
              <a:rPr lang="en-US"/>
              <a:t>www.GBAglobal.org</a:t>
            </a:r>
          </a:p>
        </p:txBody>
      </p:sp>
      <p:sp>
        <p:nvSpPr>
          <p:cNvPr id="5" name="Slide Number Placeholder 4">
            <a:extLst>
              <a:ext uri="{FF2B5EF4-FFF2-40B4-BE49-F238E27FC236}">
                <a16:creationId xmlns:a16="http://schemas.microsoft.com/office/drawing/2014/main" id="{AF5F6367-FD9F-4CDB-B655-FDA02E6DAAAB}"/>
              </a:ext>
            </a:extLst>
          </p:cNvPr>
          <p:cNvSpPr>
            <a:spLocks noGrp="1"/>
          </p:cNvSpPr>
          <p:nvPr>
            <p:ph type="sldNum" sz="quarter" idx="12"/>
          </p:nvPr>
        </p:nvSpPr>
        <p:spPr>
          <a:xfrm>
            <a:off x="6941820" y="6356350"/>
            <a:ext cx="1165860" cy="365125"/>
          </a:xfrm>
        </p:spPr>
        <p:txBody>
          <a:bodyPr>
            <a:normAutofit/>
          </a:bodyPr>
          <a:lstStyle/>
          <a:p>
            <a:pPr>
              <a:spcAft>
                <a:spcPts val="600"/>
              </a:spcAft>
            </a:pPr>
            <a:fld id="{FC8F1843-268D-449B-998B-AE11B666F32B}" type="slidenum">
              <a:rPr lang="en-US" smtClean="0"/>
              <a:pPr>
                <a:spcAft>
                  <a:spcPts val="600"/>
                </a:spcAft>
              </a:pPr>
              <a:t>18</a:t>
            </a:fld>
            <a:endParaRPr lang="en-US"/>
          </a:p>
        </p:txBody>
      </p:sp>
      <p:pic>
        <p:nvPicPr>
          <p:cNvPr id="7" name="Picture 6">
            <a:extLst>
              <a:ext uri="{FF2B5EF4-FFF2-40B4-BE49-F238E27FC236}">
                <a16:creationId xmlns:a16="http://schemas.microsoft.com/office/drawing/2014/main" id="{2ACAAE73-ABBC-4E2C-8186-6DCBBE2348BF}"/>
              </a:ext>
            </a:extLst>
          </p:cNvPr>
          <p:cNvPicPr>
            <a:picLocks noChangeAspect="1"/>
          </p:cNvPicPr>
          <p:nvPr/>
        </p:nvPicPr>
        <p:blipFill rotWithShape="1">
          <a:blip r:embed="rId3">
            <a:extLst>
              <a:ext uri="{28A0092B-C50C-407E-A947-70E740481C1C}">
                <a14:useLocalDpi xmlns:a14="http://schemas.microsoft.com/office/drawing/2010/main" val="0"/>
              </a:ext>
            </a:extLst>
          </a:blip>
          <a:srcRect l="22754" r="16259"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106378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59EE-2B3D-4AA2-9C21-8310AFF9081C}"/>
              </a:ext>
            </a:extLst>
          </p:cNvPr>
          <p:cNvSpPr>
            <a:spLocks noGrp="1"/>
          </p:cNvSpPr>
          <p:nvPr>
            <p:ph type="title"/>
          </p:nvPr>
        </p:nvSpPr>
        <p:spPr>
          <a:xfrm>
            <a:off x="655320" y="365125"/>
            <a:ext cx="5120114" cy="1692794"/>
          </a:xfrm>
        </p:spPr>
        <p:txBody>
          <a:bodyPr>
            <a:normAutofit/>
          </a:bodyPr>
          <a:lstStyle/>
          <a:p>
            <a:r>
              <a:rPr lang="en-US" sz="3700"/>
              <a:t>Blockchain in Drug Supply and Anti-Counterfeiting</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8AAA8D-0C54-427D-9EAA-55017C70CDA6}"/>
              </a:ext>
            </a:extLst>
          </p:cNvPr>
          <p:cNvSpPr>
            <a:spLocks noGrp="1"/>
          </p:cNvSpPr>
          <p:nvPr>
            <p:ph idx="1"/>
          </p:nvPr>
        </p:nvSpPr>
        <p:spPr>
          <a:xfrm>
            <a:off x="394609" y="2665522"/>
            <a:ext cx="5120113" cy="3462228"/>
          </a:xfrm>
        </p:spPr>
        <p:txBody>
          <a:bodyPr>
            <a:normAutofit fontScale="92500" lnSpcReduction="20000"/>
          </a:bodyPr>
          <a:lstStyle/>
          <a:p>
            <a:r>
              <a:rPr lang="en-US" sz="2000" b="1" dirty="0"/>
              <a:t>With sales ranging</a:t>
            </a:r>
            <a:r>
              <a:rPr lang="en-US" sz="2000" dirty="0"/>
              <a:t> from €150 billion to €200 billion (US$163 billion to $217 billion) per year, according to industry estimates, counterfeit pharmaceuticals are the most lucrative sector of the global trade in illegally copied goods. Fraudulent drugs harm or kill millions around the world and inflict serious damage on the brand names and bottom lines of major pharmaceutical manufacturers.</a:t>
            </a:r>
          </a:p>
          <a:p>
            <a:endParaRPr lang="en-US" sz="2000" dirty="0"/>
          </a:p>
          <a:p>
            <a:r>
              <a:rPr lang="en-US" sz="2000" b="1" dirty="0"/>
              <a:t>Blockchain Technology can validate that the drugs on the shelf, and from the pharmacy, are legitimately what they claim to be.</a:t>
            </a:r>
            <a:endParaRPr lang="en-US" sz="2000" dirty="0"/>
          </a:p>
          <a:p>
            <a:pPr marL="0" indent="0">
              <a:buNone/>
            </a:pPr>
            <a:r>
              <a:rPr lang="en-US" sz="2000" b="1" dirty="0"/>
              <a:t> </a:t>
            </a:r>
            <a:endParaRPr lang="en-US" sz="2000" dirty="0"/>
          </a:p>
          <a:p>
            <a:endParaRPr lang="en-US" sz="1500" dirty="0"/>
          </a:p>
          <a:p>
            <a:endParaRPr lang="en-US" sz="1500" dirty="0"/>
          </a:p>
        </p:txBody>
      </p:sp>
      <p:sp>
        <p:nvSpPr>
          <p:cNvPr id="4" name="Footer Placeholder 3">
            <a:extLst>
              <a:ext uri="{FF2B5EF4-FFF2-40B4-BE49-F238E27FC236}">
                <a16:creationId xmlns:a16="http://schemas.microsoft.com/office/drawing/2014/main" id="{2C9EB715-679A-4AF2-9442-C181D27BFE35}"/>
              </a:ext>
            </a:extLst>
          </p:cNvPr>
          <p:cNvSpPr>
            <a:spLocks noGrp="1"/>
          </p:cNvSpPr>
          <p:nvPr>
            <p:ph type="ftr" sz="quarter" idx="11"/>
          </p:nvPr>
        </p:nvSpPr>
        <p:spPr>
          <a:xfrm>
            <a:off x="655320" y="6356350"/>
            <a:ext cx="4114800" cy="365125"/>
          </a:xfrm>
        </p:spPr>
        <p:txBody>
          <a:bodyPr>
            <a:normAutofit/>
          </a:bodyPr>
          <a:lstStyle/>
          <a:p>
            <a:pPr algn="l">
              <a:spcAft>
                <a:spcPts val="600"/>
              </a:spcAft>
            </a:pPr>
            <a:r>
              <a:rPr lang="en-US"/>
              <a:t>www.GBAglobal.org</a:t>
            </a:r>
          </a:p>
        </p:txBody>
      </p:sp>
      <p:sp>
        <p:nvSpPr>
          <p:cNvPr id="5" name="Slide Number Placeholder 4">
            <a:extLst>
              <a:ext uri="{FF2B5EF4-FFF2-40B4-BE49-F238E27FC236}">
                <a16:creationId xmlns:a16="http://schemas.microsoft.com/office/drawing/2014/main" id="{F3D8A7DA-235D-490D-98FA-D42E9BCBD293}"/>
              </a:ext>
            </a:extLst>
          </p:cNvPr>
          <p:cNvSpPr>
            <a:spLocks noGrp="1"/>
          </p:cNvSpPr>
          <p:nvPr>
            <p:ph type="sldNum" sz="quarter" idx="12"/>
          </p:nvPr>
        </p:nvSpPr>
        <p:spPr>
          <a:xfrm>
            <a:off x="6941820" y="6356350"/>
            <a:ext cx="1165860" cy="365125"/>
          </a:xfrm>
        </p:spPr>
        <p:txBody>
          <a:bodyPr>
            <a:normAutofit/>
          </a:bodyPr>
          <a:lstStyle/>
          <a:p>
            <a:pPr>
              <a:spcAft>
                <a:spcPts val="600"/>
              </a:spcAft>
            </a:pPr>
            <a:fld id="{FC8F1843-268D-449B-998B-AE11B666F32B}" type="slidenum">
              <a:rPr lang="en-US" smtClean="0"/>
              <a:pPr>
                <a:spcAft>
                  <a:spcPts val="600"/>
                </a:spcAft>
              </a:pPr>
              <a:t>19</a:t>
            </a:fld>
            <a:endParaRPr lang="en-US"/>
          </a:p>
        </p:txBody>
      </p:sp>
      <p:pic>
        <p:nvPicPr>
          <p:cNvPr id="7" name="Picture 6" descr="A person looking at the camera&#10;&#10;Description automatically generated">
            <a:extLst>
              <a:ext uri="{FF2B5EF4-FFF2-40B4-BE49-F238E27FC236}">
                <a16:creationId xmlns:a16="http://schemas.microsoft.com/office/drawing/2014/main" id="{6E8853D4-9187-474A-B46E-3059F7D50197}"/>
              </a:ext>
            </a:extLst>
          </p:cNvPr>
          <p:cNvPicPr>
            <a:picLocks noChangeAspect="1"/>
          </p:cNvPicPr>
          <p:nvPr/>
        </p:nvPicPr>
        <p:blipFill rotWithShape="1">
          <a:blip r:embed="rId3">
            <a:extLst>
              <a:ext uri="{28A0092B-C50C-407E-A947-70E740481C1C}">
                <a14:useLocalDpi xmlns:a14="http://schemas.microsoft.com/office/drawing/2010/main" val="0"/>
              </a:ext>
            </a:extLst>
          </a:blip>
          <a:srcRect l="44794" r="12170" b="1"/>
          <a:stretch/>
        </p:blipFill>
        <p:spPr>
          <a:xfrm>
            <a:off x="5802124" y="9"/>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6062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E38C-C809-418C-B90D-E094F42BF319}"/>
              </a:ext>
            </a:extLst>
          </p:cNvPr>
          <p:cNvSpPr>
            <a:spLocks noGrp="1"/>
          </p:cNvSpPr>
          <p:nvPr>
            <p:ph type="title"/>
          </p:nvPr>
        </p:nvSpPr>
        <p:spPr>
          <a:xfrm>
            <a:off x="838200" y="365125"/>
            <a:ext cx="8564592" cy="904185"/>
          </a:xfrm>
        </p:spPr>
        <p:txBody>
          <a:bodyPr/>
          <a:lstStyle/>
          <a:p>
            <a:r>
              <a:rPr lang="en-US" b="1" dirty="0"/>
              <a:t>Agenda</a:t>
            </a:r>
          </a:p>
        </p:txBody>
      </p:sp>
      <p:sp>
        <p:nvSpPr>
          <p:cNvPr id="3" name="Content Placeholder 2">
            <a:extLst>
              <a:ext uri="{FF2B5EF4-FFF2-40B4-BE49-F238E27FC236}">
                <a16:creationId xmlns:a16="http://schemas.microsoft.com/office/drawing/2014/main" id="{69DA7521-4B64-4162-B88E-EB210ADE689C}"/>
              </a:ext>
            </a:extLst>
          </p:cNvPr>
          <p:cNvSpPr>
            <a:spLocks noGrp="1"/>
          </p:cNvSpPr>
          <p:nvPr>
            <p:ph idx="1"/>
          </p:nvPr>
        </p:nvSpPr>
        <p:spPr>
          <a:xfrm>
            <a:off x="5186832" y="1269310"/>
            <a:ext cx="6166968" cy="4882107"/>
          </a:xfrm>
        </p:spPr>
        <p:txBody>
          <a:bodyPr vert="horz" lIns="91440" tIns="45720" rIns="91440" bIns="45720" rtlCol="0" anchor="t">
            <a:normAutofit/>
          </a:bodyPr>
          <a:lstStyle/>
          <a:p>
            <a:r>
              <a:rPr lang="en-US" dirty="0"/>
              <a:t>Introductions</a:t>
            </a:r>
          </a:p>
          <a:p>
            <a:r>
              <a:rPr lang="en-US" dirty="0">
                <a:cs typeface="Calibri"/>
              </a:rPr>
              <a:t>Emergence of blockchain</a:t>
            </a:r>
          </a:p>
          <a:p>
            <a:r>
              <a:rPr lang="en-US" dirty="0">
                <a:cs typeface="Calibri"/>
              </a:rPr>
              <a:t>GBA healthcare specialist roadmap</a:t>
            </a:r>
            <a:endParaRPr lang="en-US" dirty="0"/>
          </a:p>
          <a:p>
            <a:r>
              <a:rPr lang="en-US" dirty="0"/>
              <a:t>Healthcare megatrends</a:t>
            </a:r>
            <a:endParaRPr lang="en-US" dirty="0">
              <a:cs typeface="Calibri"/>
            </a:endParaRPr>
          </a:p>
          <a:p>
            <a:pPr marL="0" indent="0"/>
            <a:r>
              <a:rPr lang="en-US" dirty="0">
                <a:cs typeface="Calibri"/>
              </a:rPr>
              <a:t>  Intro to blockchain in healthcare</a:t>
            </a:r>
          </a:p>
        </p:txBody>
      </p:sp>
      <p:pic>
        <p:nvPicPr>
          <p:cNvPr id="4" name="Picture 2" descr="Image result for Agenda">
            <a:extLst>
              <a:ext uri="{FF2B5EF4-FFF2-40B4-BE49-F238E27FC236}">
                <a16:creationId xmlns:a16="http://schemas.microsoft.com/office/drawing/2014/main" id="{C12F3A11-22CC-4D95-A95F-C5A206720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9310"/>
            <a:ext cx="5186832" cy="488210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547A7AC-5A34-4349-BBB3-E47051C85B00}"/>
              </a:ext>
            </a:extLst>
          </p:cNvPr>
          <p:cNvSpPr>
            <a:spLocks noGrp="1"/>
          </p:cNvSpPr>
          <p:nvPr>
            <p:ph type="ftr" sz="quarter" idx="11"/>
          </p:nvPr>
        </p:nvSpPr>
        <p:spPr/>
        <p:txBody>
          <a:bodyPr/>
          <a:lstStyle/>
          <a:p>
            <a:r>
              <a:rPr lang="en-US" dirty="0"/>
              <a:t>www.GBAglobal.org</a:t>
            </a:r>
          </a:p>
        </p:txBody>
      </p:sp>
      <p:sp>
        <p:nvSpPr>
          <p:cNvPr id="6" name="Slide Number Placeholder 5">
            <a:extLst>
              <a:ext uri="{FF2B5EF4-FFF2-40B4-BE49-F238E27FC236}">
                <a16:creationId xmlns:a16="http://schemas.microsoft.com/office/drawing/2014/main" id="{B673B574-44D8-418C-AFD9-4FB63254C5C6}"/>
              </a:ext>
            </a:extLst>
          </p:cNvPr>
          <p:cNvSpPr>
            <a:spLocks noGrp="1"/>
          </p:cNvSpPr>
          <p:nvPr>
            <p:ph type="sldNum" sz="quarter" idx="12"/>
          </p:nvPr>
        </p:nvSpPr>
        <p:spPr/>
        <p:txBody>
          <a:bodyPr/>
          <a:lstStyle/>
          <a:p>
            <a:fld id="{FC8F1843-268D-449B-998B-AE11B666F32B}" type="slidenum">
              <a:rPr lang="en-US" smtClean="0"/>
              <a:t>2</a:t>
            </a:fld>
            <a:endParaRPr lang="en-US"/>
          </a:p>
        </p:txBody>
      </p:sp>
    </p:spTree>
    <p:extLst>
      <p:ext uri="{BB962C8B-B14F-4D97-AF65-F5344CB8AC3E}">
        <p14:creationId xmlns:p14="http://schemas.microsoft.com/office/powerpoint/2010/main" val="398110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87477-3D76-44FE-93B0-160456B6BB48}"/>
              </a:ext>
            </a:extLst>
          </p:cNvPr>
          <p:cNvSpPr>
            <a:spLocks noGrp="1"/>
          </p:cNvSpPr>
          <p:nvPr>
            <p:ph type="title"/>
          </p:nvPr>
        </p:nvSpPr>
        <p:spPr>
          <a:xfrm>
            <a:off x="838200" y="365125"/>
            <a:ext cx="10515600" cy="1325563"/>
          </a:xfrm>
        </p:spPr>
        <p:txBody>
          <a:bodyPr>
            <a:normAutofit/>
          </a:bodyPr>
          <a:lstStyle/>
          <a:p>
            <a:r>
              <a:rPr lang="en-US" b="1"/>
              <a:t>Blockchain in Insurance</a:t>
            </a:r>
            <a:endParaRPr lang="en-US" b="1" dirty="0"/>
          </a:p>
        </p:txBody>
      </p:sp>
      <p:sp>
        <p:nvSpPr>
          <p:cNvPr id="3" name="Content Placeholder 2">
            <a:extLst>
              <a:ext uri="{FF2B5EF4-FFF2-40B4-BE49-F238E27FC236}">
                <a16:creationId xmlns:a16="http://schemas.microsoft.com/office/drawing/2014/main" id="{3E7E6BB1-677C-4069-A3D2-8B54AD3F45AA}"/>
              </a:ext>
            </a:extLst>
          </p:cNvPr>
          <p:cNvSpPr>
            <a:spLocks noGrp="1"/>
          </p:cNvSpPr>
          <p:nvPr>
            <p:ph idx="1"/>
          </p:nvPr>
        </p:nvSpPr>
        <p:spPr>
          <a:xfrm>
            <a:off x="838200" y="1825625"/>
            <a:ext cx="5015484" cy="4351338"/>
          </a:xfrm>
        </p:spPr>
        <p:txBody>
          <a:bodyPr>
            <a:normAutofit/>
          </a:bodyPr>
          <a:lstStyle/>
          <a:p>
            <a:r>
              <a:rPr lang="en-US" sz="1700"/>
              <a:t> Fraudulent claims account for a significant portion of all claims received by insurers, and cost billions of dollars annually. </a:t>
            </a:r>
          </a:p>
          <a:p>
            <a:r>
              <a:rPr lang="en-US" sz="1700"/>
              <a:t>Natural disasters such as hurricanes and wildfires can wreak devastation that lasts long after the event has passed. Medicare Advantage is projected to cover nearly 21 million people in 2018, a 5% increase over 2017, providing a new competitive opportunity for health insurers, and more risk for fraud or error. </a:t>
            </a:r>
          </a:p>
          <a:p>
            <a:r>
              <a:rPr lang="en-US" sz="1700" b="1"/>
              <a:t>Blockchain Technology would expose fraud immediately because these discrepancies would contradict the previous blocks of validation. This will bring down the cost of insurance premiums significantly.</a:t>
            </a:r>
          </a:p>
          <a:p>
            <a:r>
              <a:rPr lang="en-US" sz="1700"/>
              <a:t> </a:t>
            </a:r>
          </a:p>
          <a:p>
            <a:endParaRPr lang="en-US" sz="1700"/>
          </a:p>
        </p:txBody>
      </p:sp>
      <p:pic>
        <p:nvPicPr>
          <p:cNvPr id="7" name="Picture 6" descr="A picture containing outdoor, ground, tree, sky&#10;&#10;Description automatically generated">
            <a:extLst>
              <a:ext uri="{FF2B5EF4-FFF2-40B4-BE49-F238E27FC236}">
                <a16:creationId xmlns:a16="http://schemas.microsoft.com/office/drawing/2014/main" id="{6A9685E8-4936-4366-A75D-602CC597B215}"/>
              </a:ext>
            </a:extLst>
          </p:cNvPr>
          <p:cNvPicPr>
            <a:picLocks noChangeAspect="1"/>
          </p:cNvPicPr>
          <p:nvPr/>
        </p:nvPicPr>
        <p:blipFill rotWithShape="1">
          <a:blip r:embed="rId2">
            <a:extLst>
              <a:ext uri="{28A0092B-C50C-407E-A947-70E740481C1C}">
                <a14:useLocalDpi xmlns:a14="http://schemas.microsoft.com/office/drawing/2010/main" val="0"/>
              </a:ext>
            </a:extLst>
          </a:blip>
          <a:srcRect l="19454" r="13747" b="2"/>
          <a:stretch/>
        </p:blipFill>
        <p:spPr>
          <a:xfrm>
            <a:off x="6096000" y="1904281"/>
            <a:ext cx="5316386" cy="4272681"/>
          </a:xfrm>
          <a:prstGeom prst="rect">
            <a:avLst/>
          </a:prstGeom>
        </p:spPr>
      </p:pic>
      <p:sp>
        <p:nvSpPr>
          <p:cNvPr id="4" name="Footer Placeholder 3">
            <a:extLst>
              <a:ext uri="{FF2B5EF4-FFF2-40B4-BE49-F238E27FC236}">
                <a16:creationId xmlns:a16="http://schemas.microsoft.com/office/drawing/2014/main" id="{740D74EB-84A8-4499-B137-A92B821A826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www.GBAglobal.org</a:t>
            </a:r>
          </a:p>
        </p:txBody>
      </p:sp>
      <p:sp>
        <p:nvSpPr>
          <p:cNvPr id="5" name="Slide Number Placeholder 4">
            <a:extLst>
              <a:ext uri="{FF2B5EF4-FFF2-40B4-BE49-F238E27FC236}">
                <a16:creationId xmlns:a16="http://schemas.microsoft.com/office/drawing/2014/main" id="{3A248AA7-4D97-4882-9FCF-0859AFC5B331}"/>
              </a:ext>
            </a:extLst>
          </p:cNvPr>
          <p:cNvSpPr>
            <a:spLocks noGrp="1"/>
          </p:cNvSpPr>
          <p:nvPr>
            <p:ph type="sldNum" sz="quarter" idx="12"/>
          </p:nvPr>
        </p:nvSpPr>
        <p:spPr>
          <a:xfrm>
            <a:off x="8610600" y="6356350"/>
            <a:ext cx="2743200" cy="365125"/>
          </a:xfrm>
        </p:spPr>
        <p:txBody>
          <a:bodyPr>
            <a:normAutofit/>
          </a:bodyPr>
          <a:lstStyle/>
          <a:p>
            <a:pPr>
              <a:spcAft>
                <a:spcPts val="600"/>
              </a:spcAft>
            </a:pPr>
            <a:fld id="{FC8F1843-268D-449B-998B-AE11B666F32B}" type="slidenum">
              <a:rPr lang="en-US" smtClean="0"/>
              <a:pPr>
                <a:spcAft>
                  <a:spcPts val="600"/>
                </a:spcAft>
              </a:pPr>
              <a:t>20</a:t>
            </a:fld>
            <a:endParaRPr lang="en-US"/>
          </a:p>
        </p:txBody>
      </p:sp>
    </p:spTree>
    <p:extLst>
      <p:ext uri="{BB962C8B-B14F-4D97-AF65-F5344CB8AC3E}">
        <p14:creationId xmlns:p14="http://schemas.microsoft.com/office/powerpoint/2010/main" val="2914385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16B4-2852-4126-890D-AEFF69CB5EDF}"/>
              </a:ext>
            </a:extLst>
          </p:cNvPr>
          <p:cNvSpPr>
            <a:spLocks noGrp="1"/>
          </p:cNvSpPr>
          <p:nvPr>
            <p:ph type="title"/>
          </p:nvPr>
        </p:nvSpPr>
        <p:spPr>
          <a:xfrm>
            <a:off x="838200" y="365125"/>
            <a:ext cx="10515600" cy="1325563"/>
          </a:xfrm>
        </p:spPr>
        <p:txBody>
          <a:bodyPr>
            <a:normAutofit/>
          </a:bodyPr>
          <a:lstStyle/>
          <a:p>
            <a:r>
              <a:rPr lang="en-US" b="1" dirty="0"/>
              <a:t>Blockchain in Improving Administrative Processes</a:t>
            </a:r>
          </a:p>
        </p:txBody>
      </p:sp>
      <p:sp>
        <p:nvSpPr>
          <p:cNvPr id="3" name="Content Placeholder 2">
            <a:extLst>
              <a:ext uri="{FF2B5EF4-FFF2-40B4-BE49-F238E27FC236}">
                <a16:creationId xmlns:a16="http://schemas.microsoft.com/office/drawing/2014/main" id="{A71F5141-09BB-40DD-9586-243913004C05}"/>
              </a:ext>
            </a:extLst>
          </p:cNvPr>
          <p:cNvSpPr>
            <a:spLocks noGrp="1"/>
          </p:cNvSpPr>
          <p:nvPr>
            <p:ph idx="1"/>
          </p:nvPr>
        </p:nvSpPr>
        <p:spPr>
          <a:xfrm>
            <a:off x="838200" y="1825625"/>
            <a:ext cx="5015484" cy="4351338"/>
          </a:xfrm>
        </p:spPr>
        <p:txBody>
          <a:bodyPr>
            <a:normAutofit/>
          </a:bodyPr>
          <a:lstStyle/>
          <a:p>
            <a:r>
              <a:rPr lang="en-US" sz="1600" dirty="0"/>
              <a:t>It was reported in September 2014, that the United States spends roughly $218 billion per year on hospital's administration costs, which is equivalent to 1.43 percent of the total</a:t>
            </a:r>
            <a:r>
              <a:rPr lang="en-US" sz="1600" u="sng" dirty="0">
                <a:solidFill>
                  <a:schemeClr val="tx2">
                    <a:lumMod val="75000"/>
                  </a:schemeClr>
                </a:solidFill>
              </a:rPr>
              <a:t> U.S. Economy.</a:t>
            </a:r>
          </a:p>
          <a:p>
            <a:r>
              <a:rPr lang="en-US" sz="1600" b="1" dirty="0"/>
              <a:t>Meet your new coworker, artificial intelligence</a:t>
            </a:r>
            <a:endParaRPr lang="en-US" sz="1600" dirty="0"/>
          </a:p>
          <a:p>
            <a:r>
              <a:rPr lang="en-US" sz="1600" dirty="0"/>
              <a:t>Utilizing </a:t>
            </a:r>
            <a:r>
              <a:rPr lang="en-US" sz="1600" u="sng" dirty="0">
                <a:hlinkClick r:id="rId2"/>
              </a:rPr>
              <a:t>artificial intelligence (AI) </a:t>
            </a:r>
            <a:r>
              <a:rPr lang="en-US" sz="1600" dirty="0"/>
              <a:t>could help put the human touch back into health by reducing bureaucracy and administrative duties that can take time away from personalized care. Companies are bringing in AI to make administrative tasks a lot quicker, such as screening drug candidates, streamlining finance processes, adverse event reporting and more</a:t>
            </a:r>
            <a:r>
              <a:rPr lang="en-US" sz="1600" b="1" dirty="0"/>
              <a:t>. AI BLOCKCHAIN ADMINISTRATION</a:t>
            </a:r>
            <a:endParaRPr lang="en-US" sz="1600" dirty="0"/>
          </a:p>
          <a:p>
            <a:r>
              <a:rPr lang="en-US" sz="1600" dirty="0"/>
              <a:t> HHS sees blockchain as a potential salve for ills that plague the increasingly complex world of digital health records. </a:t>
            </a:r>
          </a:p>
          <a:p>
            <a:endParaRPr lang="en-US" sz="1600" dirty="0"/>
          </a:p>
        </p:txBody>
      </p:sp>
      <p:pic>
        <p:nvPicPr>
          <p:cNvPr id="8" name="Picture 7">
            <a:extLst>
              <a:ext uri="{FF2B5EF4-FFF2-40B4-BE49-F238E27FC236}">
                <a16:creationId xmlns:a16="http://schemas.microsoft.com/office/drawing/2014/main" id="{141830D5-E495-4C2B-ABBC-D233097DAC92}"/>
              </a:ext>
            </a:extLst>
          </p:cNvPr>
          <p:cNvPicPr>
            <a:picLocks noChangeAspect="1"/>
          </p:cNvPicPr>
          <p:nvPr/>
        </p:nvPicPr>
        <p:blipFill rotWithShape="1">
          <a:blip r:embed="rId3">
            <a:extLst>
              <a:ext uri="{28A0092B-C50C-407E-A947-70E740481C1C}">
                <a14:useLocalDpi xmlns:a14="http://schemas.microsoft.com/office/drawing/2010/main" val="0"/>
              </a:ext>
            </a:extLst>
          </a:blip>
          <a:srcRect l="9507" r="20733" b="3"/>
          <a:stretch/>
        </p:blipFill>
        <p:spPr>
          <a:xfrm>
            <a:off x="6946900" y="1904281"/>
            <a:ext cx="4465486" cy="4272681"/>
          </a:xfrm>
          <a:prstGeom prst="rect">
            <a:avLst/>
          </a:prstGeom>
        </p:spPr>
      </p:pic>
      <p:sp>
        <p:nvSpPr>
          <p:cNvPr id="4" name="Footer Placeholder 3">
            <a:extLst>
              <a:ext uri="{FF2B5EF4-FFF2-40B4-BE49-F238E27FC236}">
                <a16:creationId xmlns:a16="http://schemas.microsoft.com/office/drawing/2014/main" id="{4CECB9C5-FF43-459F-9AFE-AF5DAEBF364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www.GBAglobal.org</a:t>
            </a:r>
          </a:p>
        </p:txBody>
      </p:sp>
      <p:sp>
        <p:nvSpPr>
          <p:cNvPr id="5" name="Slide Number Placeholder 4">
            <a:extLst>
              <a:ext uri="{FF2B5EF4-FFF2-40B4-BE49-F238E27FC236}">
                <a16:creationId xmlns:a16="http://schemas.microsoft.com/office/drawing/2014/main" id="{56548375-44A8-4717-862B-027C57ACA6B4}"/>
              </a:ext>
            </a:extLst>
          </p:cNvPr>
          <p:cNvSpPr>
            <a:spLocks noGrp="1"/>
          </p:cNvSpPr>
          <p:nvPr>
            <p:ph type="sldNum" sz="quarter" idx="12"/>
          </p:nvPr>
        </p:nvSpPr>
        <p:spPr>
          <a:xfrm>
            <a:off x="8610600" y="6356350"/>
            <a:ext cx="2743200" cy="365125"/>
          </a:xfrm>
        </p:spPr>
        <p:txBody>
          <a:bodyPr>
            <a:normAutofit/>
          </a:bodyPr>
          <a:lstStyle/>
          <a:p>
            <a:pPr>
              <a:spcAft>
                <a:spcPts val="600"/>
              </a:spcAft>
            </a:pPr>
            <a:fld id="{FC8F1843-268D-449B-998B-AE11B666F32B}" type="slidenum">
              <a:rPr lang="en-US" smtClean="0"/>
              <a:pPr>
                <a:spcAft>
                  <a:spcPts val="600"/>
                </a:spcAft>
              </a:pPr>
              <a:t>21</a:t>
            </a:fld>
            <a:endParaRPr lang="en-US"/>
          </a:p>
        </p:txBody>
      </p:sp>
    </p:spTree>
    <p:extLst>
      <p:ext uri="{BB962C8B-B14F-4D97-AF65-F5344CB8AC3E}">
        <p14:creationId xmlns:p14="http://schemas.microsoft.com/office/powerpoint/2010/main" val="290926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5A5C-BD7C-4539-9471-C6F88AF244F0}"/>
              </a:ext>
            </a:extLst>
          </p:cNvPr>
          <p:cNvSpPr>
            <a:spLocks noGrp="1"/>
          </p:cNvSpPr>
          <p:nvPr>
            <p:ph type="title"/>
          </p:nvPr>
        </p:nvSpPr>
        <p:spPr>
          <a:xfrm>
            <a:off x="508000" y="365125"/>
            <a:ext cx="10642600" cy="1325563"/>
          </a:xfrm>
        </p:spPr>
        <p:txBody>
          <a:bodyPr>
            <a:normAutofit/>
          </a:bodyPr>
          <a:lstStyle/>
          <a:p>
            <a:r>
              <a:rPr lang="en-US" b="1" dirty="0"/>
              <a:t>Blockchain in a Value-Based Healthcare System</a:t>
            </a:r>
          </a:p>
        </p:txBody>
      </p:sp>
      <p:sp>
        <p:nvSpPr>
          <p:cNvPr id="3" name="Content Placeholder 2">
            <a:extLst>
              <a:ext uri="{FF2B5EF4-FFF2-40B4-BE49-F238E27FC236}">
                <a16:creationId xmlns:a16="http://schemas.microsoft.com/office/drawing/2014/main" id="{84F4AB80-01FB-4FD6-A72C-30C48A965533}"/>
              </a:ext>
            </a:extLst>
          </p:cNvPr>
          <p:cNvSpPr>
            <a:spLocks noGrp="1"/>
          </p:cNvSpPr>
          <p:nvPr>
            <p:ph idx="1"/>
          </p:nvPr>
        </p:nvSpPr>
        <p:spPr>
          <a:xfrm>
            <a:off x="840860" y="1825625"/>
            <a:ext cx="6717792" cy="4351338"/>
          </a:xfrm>
        </p:spPr>
        <p:txBody>
          <a:bodyPr>
            <a:normAutofit/>
          </a:bodyPr>
          <a:lstStyle/>
          <a:p>
            <a:r>
              <a:rPr lang="en-US" sz="2000" dirty="0"/>
              <a:t> it’s always better to define a business by what consumers want than by what a company can produce. Kodak had built a successful enterprise producing cameras, film, and photographic paper and chemicals, but what people wanted was images, and so when a better way to get those images was found, Instagram,  its customers followed.</a:t>
            </a:r>
          </a:p>
          <a:p>
            <a:endParaRPr lang="en-US" sz="2000" dirty="0"/>
          </a:p>
          <a:p>
            <a:r>
              <a:rPr lang="en-US" sz="2000" dirty="0"/>
              <a:t>The analogous situation in health care is that whereas doctors and hospitals focus on producing health care, what people really want is health. Health care is just a means to that end — and an increasingly expensive one. If we could get better health some other way,  .</a:t>
            </a:r>
          </a:p>
          <a:p>
            <a:pPr marL="0" indent="0">
              <a:buNone/>
            </a:pPr>
            <a:r>
              <a:rPr lang="en-US" sz="2000" dirty="0"/>
              <a:t> </a:t>
            </a:r>
          </a:p>
          <a:p>
            <a:endParaRPr lang="en-US" sz="2000" dirty="0"/>
          </a:p>
        </p:txBody>
      </p:sp>
      <p:pic>
        <p:nvPicPr>
          <p:cNvPr id="7" name="Picture 6" descr="A person standing in front of a store&#10;&#10;Description automatically generated">
            <a:extLst>
              <a:ext uri="{FF2B5EF4-FFF2-40B4-BE49-F238E27FC236}">
                <a16:creationId xmlns:a16="http://schemas.microsoft.com/office/drawing/2014/main" id="{7B317200-148E-47CB-91C7-E19AFFE27A52}"/>
              </a:ext>
            </a:extLst>
          </p:cNvPr>
          <p:cNvPicPr>
            <a:picLocks noChangeAspect="1"/>
          </p:cNvPicPr>
          <p:nvPr/>
        </p:nvPicPr>
        <p:blipFill rotWithShape="1">
          <a:blip r:embed="rId2">
            <a:extLst>
              <a:ext uri="{28A0092B-C50C-407E-A947-70E740481C1C}">
                <a14:useLocalDpi xmlns:a14="http://schemas.microsoft.com/office/drawing/2010/main" val="0"/>
              </a:ext>
            </a:extLst>
          </a:blip>
          <a:srcRect r="3" b="301"/>
          <a:stretch/>
        </p:blipFill>
        <p:spPr>
          <a:xfrm>
            <a:off x="7992976" y="1904281"/>
            <a:ext cx="3374810" cy="4272681"/>
          </a:xfrm>
          <a:prstGeom prst="rect">
            <a:avLst/>
          </a:prstGeom>
        </p:spPr>
      </p:pic>
      <p:sp>
        <p:nvSpPr>
          <p:cNvPr id="4" name="Footer Placeholder 3">
            <a:extLst>
              <a:ext uri="{FF2B5EF4-FFF2-40B4-BE49-F238E27FC236}">
                <a16:creationId xmlns:a16="http://schemas.microsoft.com/office/drawing/2014/main" id="{D7A5F914-C897-484C-A4CF-68F52817C4C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www.GBAglobal.org</a:t>
            </a:r>
          </a:p>
        </p:txBody>
      </p:sp>
      <p:sp>
        <p:nvSpPr>
          <p:cNvPr id="5" name="Slide Number Placeholder 4">
            <a:extLst>
              <a:ext uri="{FF2B5EF4-FFF2-40B4-BE49-F238E27FC236}">
                <a16:creationId xmlns:a16="http://schemas.microsoft.com/office/drawing/2014/main" id="{595713EF-D934-41F9-A988-471508FF3E32}"/>
              </a:ext>
            </a:extLst>
          </p:cNvPr>
          <p:cNvSpPr>
            <a:spLocks noGrp="1"/>
          </p:cNvSpPr>
          <p:nvPr>
            <p:ph type="sldNum" sz="quarter" idx="12"/>
          </p:nvPr>
        </p:nvSpPr>
        <p:spPr>
          <a:xfrm>
            <a:off x="8610600" y="6356350"/>
            <a:ext cx="2743200" cy="365125"/>
          </a:xfrm>
        </p:spPr>
        <p:txBody>
          <a:bodyPr>
            <a:normAutofit/>
          </a:bodyPr>
          <a:lstStyle/>
          <a:p>
            <a:pPr>
              <a:spcAft>
                <a:spcPts val="600"/>
              </a:spcAft>
            </a:pPr>
            <a:fld id="{FC8F1843-268D-449B-998B-AE11B666F32B}" type="slidenum">
              <a:rPr lang="en-US" smtClean="0"/>
              <a:pPr>
                <a:spcAft>
                  <a:spcPts val="600"/>
                </a:spcAft>
              </a:pPr>
              <a:t>22</a:t>
            </a:fld>
            <a:endParaRPr lang="en-US"/>
          </a:p>
        </p:txBody>
      </p:sp>
    </p:spTree>
    <p:extLst>
      <p:ext uri="{BB962C8B-B14F-4D97-AF65-F5344CB8AC3E}">
        <p14:creationId xmlns:p14="http://schemas.microsoft.com/office/powerpoint/2010/main" val="3867231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9957-859E-4B59-81A2-53DC145C6611}"/>
              </a:ext>
            </a:extLst>
          </p:cNvPr>
          <p:cNvSpPr>
            <a:spLocks noGrp="1"/>
          </p:cNvSpPr>
          <p:nvPr>
            <p:ph type="title"/>
          </p:nvPr>
        </p:nvSpPr>
        <p:spPr/>
        <p:txBody>
          <a:bodyPr/>
          <a:lstStyle/>
          <a:p>
            <a:r>
              <a:rPr lang="en-US" b="1" dirty="0"/>
              <a:t>Value-Based Healthcare System</a:t>
            </a:r>
          </a:p>
        </p:txBody>
      </p:sp>
      <p:sp>
        <p:nvSpPr>
          <p:cNvPr id="3" name="Content Placeholder 2">
            <a:extLst>
              <a:ext uri="{FF2B5EF4-FFF2-40B4-BE49-F238E27FC236}">
                <a16:creationId xmlns:a16="http://schemas.microsoft.com/office/drawing/2014/main" id="{B8D24201-B300-4287-8E34-B964BA914E9E}"/>
              </a:ext>
            </a:extLst>
          </p:cNvPr>
          <p:cNvSpPr>
            <a:spLocks noGrp="1"/>
          </p:cNvSpPr>
          <p:nvPr>
            <p:ph idx="1"/>
          </p:nvPr>
        </p:nvSpPr>
        <p:spPr>
          <a:xfrm>
            <a:off x="838200" y="1269311"/>
            <a:ext cx="8564592" cy="5087040"/>
          </a:xfrm>
        </p:spPr>
        <p:txBody>
          <a:bodyPr>
            <a:normAutofit fontScale="77500" lnSpcReduction="20000"/>
          </a:bodyPr>
          <a:lstStyle/>
          <a:p>
            <a:r>
              <a:rPr lang="en-US" b="1" dirty="0"/>
              <a:t>What would a blockchain-enabled, decentralized healthcare system look like?</a:t>
            </a:r>
          </a:p>
          <a:p>
            <a:r>
              <a:rPr lang="en-US" b="1" dirty="0"/>
              <a:t>One example is a healthcare coop in Switzerland named </a:t>
            </a:r>
            <a:r>
              <a:rPr lang="en-US" b="1" dirty="0" err="1"/>
              <a:t>Healthbank</a:t>
            </a:r>
            <a:r>
              <a:rPr lang="en-US" b="1" dirty="0"/>
              <a:t>.</a:t>
            </a:r>
          </a:p>
          <a:p>
            <a:r>
              <a:rPr lang="en-US" b="1" i="1" dirty="0" err="1"/>
              <a:t>Healthbank</a:t>
            </a:r>
            <a:r>
              <a:rPr lang="en-US" b="1" i="1" dirty="0"/>
              <a:t>,  a Swiss cooperative healthcare company, says their “core mission is the neutrality in managing personal health data – we believe that a lack of neutrality is one of the key reasons why national eHealth initiatives are slow and have severe problems in providing value to the patients as these initiatives are driven by several stakeholders in the healthcare industry. The main stakeholder, the patient, normally has no active role.”</a:t>
            </a:r>
          </a:p>
          <a:p>
            <a:r>
              <a:rPr lang="en-US" dirty="0" err="1"/>
              <a:t>Reto</a:t>
            </a:r>
            <a:r>
              <a:rPr lang="en-US" dirty="0"/>
              <a:t> </a:t>
            </a:r>
            <a:r>
              <a:rPr lang="en-US" dirty="0" err="1"/>
              <a:t>Schegg</a:t>
            </a:r>
            <a:r>
              <a:rPr lang="en-US" dirty="0"/>
              <a:t>, CEO </a:t>
            </a:r>
            <a:r>
              <a:rPr lang="en-US" dirty="0" err="1"/>
              <a:t>healthbank</a:t>
            </a:r>
            <a:r>
              <a:rPr lang="en-US" dirty="0"/>
              <a:t>, states:</a:t>
            </a:r>
          </a:p>
          <a:p>
            <a:r>
              <a:rPr lang="en-US" dirty="0"/>
              <a:t>“We at </a:t>
            </a:r>
            <a:r>
              <a:rPr lang="en-US" dirty="0" err="1"/>
              <a:t>healthbank</a:t>
            </a:r>
            <a:r>
              <a:rPr lang="en-US" dirty="0"/>
              <a:t>, however, strongly believe in </a:t>
            </a:r>
            <a:r>
              <a:rPr lang="en-US" b="1" dirty="0"/>
              <a:t>decentralized decision power</a:t>
            </a:r>
            <a:r>
              <a:rPr lang="en-US" dirty="0"/>
              <a:t> and do this differently: through our unique structure of </a:t>
            </a:r>
            <a:r>
              <a:rPr lang="en-US" b="1" dirty="0"/>
              <a:t>a Swiss cooperative,</a:t>
            </a:r>
            <a:r>
              <a:rPr lang="en-US" dirty="0"/>
              <a:t> we can guarantee that no other stakeholders than </a:t>
            </a:r>
            <a:r>
              <a:rPr lang="en-US" b="1" dirty="0"/>
              <a:t>the members (thus the people themselves) define and guide the strategy of </a:t>
            </a:r>
            <a:r>
              <a:rPr lang="en-US" b="1" dirty="0" err="1"/>
              <a:t>healthbank</a:t>
            </a:r>
            <a:r>
              <a:rPr lang="en-US" b="1" dirty="0"/>
              <a:t>. </a:t>
            </a:r>
            <a:r>
              <a:rPr lang="en-US" dirty="0"/>
              <a:t>This decentralized power and decentralized trust are the most important design principles of </a:t>
            </a:r>
            <a:r>
              <a:rPr lang="en-US" dirty="0" err="1"/>
              <a:t>healthbank</a:t>
            </a:r>
            <a:r>
              <a:rPr lang="en-US" dirty="0"/>
              <a:t>.”</a:t>
            </a:r>
          </a:p>
          <a:p>
            <a:endParaRPr lang="en-US" dirty="0"/>
          </a:p>
        </p:txBody>
      </p:sp>
      <p:sp>
        <p:nvSpPr>
          <p:cNvPr id="4" name="Footer Placeholder 3">
            <a:extLst>
              <a:ext uri="{FF2B5EF4-FFF2-40B4-BE49-F238E27FC236}">
                <a16:creationId xmlns:a16="http://schemas.microsoft.com/office/drawing/2014/main" id="{B491297A-E9E9-4E00-9C7E-3D3D255E17E1}"/>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E8E06055-2868-4E2D-A723-61B9AF35AD15}"/>
              </a:ext>
            </a:extLst>
          </p:cNvPr>
          <p:cNvSpPr>
            <a:spLocks noGrp="1"/>
          </p:cNvSpPr>
          <p:nvPr>
            <p:ph type="sldNum" sz="quarter" idx="12"/>
          </p:nvPr>
        </p:nvSpPr>
        <p:spPr/>
        <p:txBody>
          <a:bodyPr/>
          <a:lstStyle/>
          <a:p>
            <a:fld id="{FC8F1843-268D-449B-998B-AE11B666F32B}" type="slidenum">
              <a:rPr lang="en-US" smtClean="0"/>
              <a:t>23</a:t>
            </a:fld>
            <a:endParaRPr lang="en-US"/>
          </a:p>
        </p:txBody>
      </p:sp>
      <p:pic>
        <p:nvPicPr>
          <p:cNvPr id="7" name="Picture 6">
            <a:extLst>
              <a:ext uri="{FF2B5EF4-FFF2-40B4-BE49-F238E27FC236}">
                <a16:creationId xmlns:a16="http://schemas.microsoft.com/office/drawing/2014/main" id="{082C8661-9623-4AE4-8A7B-52BEBBF28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9320" y="2642526"/>
            <a:ext cx="1725930" cy="1072515"/>
          </a:xfrm>
          <a:prstGeom prst="rect">
            <a:avLst/>
          </a:prstGeom>
        </p:spPr>
      </p:pic>
    </p:spTree>
    <p:extLst>
      <p:ext uri="{BB962C8B-B14F-4D97-AF65-F5344CB8AC3E}">
        <p14:creationId xmlns:p14="http://schemas.microsoft.com/office/powerpoint/2010/main" val="2828440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standing in front of a crowd&#10;&#10;Description automatically generated">
            <a:extLst>
              <a:ext uri="{FF2B5EF4-FFF2-40B4-BE49-F238E27FC236}">
                <a16:creationId xmlns:a16="http://schemas.microsoft.com/office/drawing/2014/main" id="{C34AE9D8-4309-4D75-9D8F-AF82B1915F2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1296" r="23673" b="2"/>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ABC59E67-87D8-431E-9992-8941C744E6CF}"/>
              </a:ext>
            </a:extLst>
          </p:cNvPr>
          <p:cNvSpPr>
            <a:spLocks noGrp="1"/>
          </p:cNvSpPr>
          <p:nvPr>
            <p:ph type="title"/>
          </p:nvPr>
        </p:nvSpPr>
        <p:spPr>
          <a:xfrm>
            <a:off x="804998" y="798445"/>
            <a:ext cx="4803636" cy="1311664"/>
          </a:xfrm>
        </p:spPr>
        <p:txBody>
          <a:bodyPr>
            <a:normAutofit/>
          </a:bodyPr>
          <a:lstStyle/>
          <a:p>
            <a:r>
              <a:rPr lang="en-US" b="1" dirty="0">
                <a:solidFill>
                  <a:schemeClr val="accent1">
                    <a:lumMod val="50000"/>
                  </a:schemeClr>
                </a:solidFill>
              </a:rPr>
              <a:t>Value-Based     Healthcare System</a:t>
            </a:r>
          </a:p>
        </p:txBody>
      </p:sp>
      <p:sp>
        <p:nvSpPr>
          <p:cNvPr id="3" name="Content Placeholder 2">
            <a:extLst>
              <a:ext uri="{FF2B5EF4-FFF2-40B4-BE49-F238E27FC236}">
                <a16:creationId xmlns:a16="http://schemas.microsoft.com/office/drawing/2014/main" id="{854588A0-ABA7-46E4-A315-F9D871D4F9DA}"/>
              </a:ext>
            </a:extLst>
          </p:cNvPr>
          <p:cNvSpPr>
            <a:spLocks noGrp="1"/>
          </p:cNvSpPr>
          <p:nvPr>
            <p:ph idx="1"/>
          </p:nvPr>
        </p:nvSpPr>
        <p:spPr>
          <a:xfrm>
            <a:off x="804998" y="2270725"/>
            <a:ext cx="4706803" cy="3788830"/>
          </a:xfrm>
        </p:spPr>
        <p:txBody>
          <a:bodyPr anchor="ctr">
            <a:normAutofit/>
          </a:bodyPr>
          <a:lstStyle/>
          <a:p>
            <a:pPr marL="0" indent="0">
              <a:buNone/>
            </a:pPr>
            <a:r>
              <a:rPr lang="en-US" sz="2400" dirty="0">
                <a:solidFill>
                  <a:schemeClr val="accent1">
                    <a:lumMod val="50000"/>
                  </a:schemeClr>
                </a:solidFill>
              </a:rPr>
              <a:t>There will be an “increasing shift to a pricing model that is more dependent on quality and outcomes will be a major disruption to the health care industry, likely pressure sales growth and margins, and create new winners and losers."</a:t>
            </a:r>
          </a:p>
          <a:p>
            <a:pPr marL="0" indent="0">
              <a:buNone/>
            </a:pPr>
            <a:r>
              <a:rPr lang="en-US" sz="1400" dirty="0">
                <a:solidFill>
                  <a:srgbClr val="000000"/>
                </a:solidFill>
              </a:rPr>
              <a:t>S&amp;P: 6 key healthcare trends to watch in 2019  </a:t>
            </a:r>
            <a:r>
              <a:rPr lang="en-US" sz="1400" i="1" dirty="0">
                <a:solidFill>
                  <a:srgbClr val="000000"/>
                </a:solidFill>
              </a:rPr>
              <a:t>Written by Alia Paavola | </a:t>
            </a:r>
            <a:r>
              <a:rPr lang="en-US" sz="1400" dirty="0">
                <a:solidFill>
                  <a:srgbClr val="000000"/>
                </a:solidFill>
              </a:rPr>
              <a:t>November 16, 2018</a:t>
            </a:r>
          </a:p>
        </p:txBody>
      </p:sp>
      <p:sp>
        <p:nvSpPr>
          <p:cNvPr id="4" name="Footer Placeholder 3">
            <a:extLst>
              <a:ext uri="{FF2B5EF4-FFF2-40B4-BE49-F238E27FC236}">
                <a16:creationId xmlns:a16="http://schemas.microsoft.com/office/drawing/2014/main" id="{E2CE2606-6C0A-4DAE-8F75-9E2B3E8E08A5}"/>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100">
                <a:solidFill>
                  <a:srgbClr val="898989"/>
                </a:solidFill>
              </a:rPr>
              <a:t>www.GBAglobal.org</a:t>
            </a:r>
          </a:p>
        </p:txBody>
      </p:sp>
      <p:sp>
        <p:nvSpPr>
          <p:cNvPr id="5" name="Slide Number Placeholder 4">
            <a:extLst>
              <a:ext uri="{FF2B5EF4-FFF2-40B4-BE49-F238E27FC236}">
                <a16:creationId xmlns:a16="http://schemas.microsoft.com/office/drawing/2014/main" id="{691701E5-EC98-4020-9E49-A994D16F9D55}"/>
              </a:ext>
            </a:extLst>
          </p:cNvPr>
          <p:cNvSpPr>
            <a:spLocks noGrp="1"/>
          </p:cNvSpPr>
          <p:nvPr>
            <p:ph type="sldNum" sz="quarter" idx="12"/>
          </p:nvPr>
        </p:nvSpPr>
        <p:spPr>
          <a:xfrm>
            <a:off x="10825930" y="6223702"/>
            <a:ext cx="570728" cy="314067"/>
          </a:xfrm>
        </p:spPr>
        <p:txBody>
          <a:bodyPr>
            <a:normAutofit/>
          </a:bodyPr>
          <a:lstStyle/>
          <a:p>
            <a:pPr>
              <a:spcAft>
                <a:spcPts val="600"/>
              </a:spcAft>
            </a:pPr>
            <a:fld id="{FC8F1843-268D-449B-998B-AE11B666F32B}" type="slidenum">
              <a:rPr lang="en-US" sz="1100">
                <a:solidFill>
                  <a:srgbClr val="FFFFFF"/>
                </a:solidFill>
              </a:rPr>
              <a:pPr>
                <a:spcAft>
                  <a:spcPts val="600"/>
                </a:spcAft>
              </a:pPr>
              <a:t>24</a:t>
            </a:fld>
            <a:endParaRPr lang="en-US" sz="1100">
              <a:solidFill>
                <a:srgbClr val="FFFFFF"/>
              </a:solidFill>
            </a:endParaRPr>
          </a:p>
        </p:txBody>
      </p:sp>
    </p:spTree>
    <p:extLst>
      <p:ext uri="{BB962C8B-B14F-4D97-AF65-F5344CB8AC3E}">
        <p14:creationId xmlns:p14="http://schemas.microsoft.com/office/powerpoint/2010/main" val="3388121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89C0-B215-4151-8348-3080E9A066E0}"/>
              </a:ext>
            </a:extLst>
          </p:cNvPr>
          <p:cNvSpPr>
            <a:spLocks noGrp="1"/>
          </p:cNvSpPr>
          <p:nvPr>
            <p:ph type="title"/>
          </p:nvPr>
        </p:nvSpPr>
        <p:spPr/>
        <p:txBody>
          <a:bodyPr>
            <a:normAutofit fontScale="90000"/>
          </a:bodyPr>
          <a:lstStyle/>
          <a:p>
            <a:r>
              <a:rPr lang="en-US" b="1" dirty="0"/>
              <a:t>New Business Models in Healthcare and Role of Tokenization</a:t>
            </a:r>
          </a:p>
        </p:txBody>
      </p:sp>
      <p:sp>
        <p:nvSpPr>
          <p:cNvPr id="3" name="Content Placeholder 2">
            <a:extLst>
              <a:ext uri="{FF2B5EF4-FFF2-40B4-BE49-F238E27FC236}">
                <a16:creationId xmlns:a16="http://schemas.microsoft.com/office/drawing/2014/main" id="{0BBB2322-95FF-4DCF-A00D-D915912BA50C}"/>
              </a:ext>
            </a:extLst>
          </p:cNvPr>
          <p:cNvSpPr>
            <a:spLocks noGrp="1"/>
          </p:cNvSpPr>
          <p:nvPr>
            <p:ph idx="1"/>
          </p:nvPr>
        </p:nvSpPr>
        <p:spPr>
          <a:xfrm>
            <a:off x="838200" y="1388853"/>
            <a:ext cx="6946900" cy="4666891"/>
          </a:xfrm>
        </p:spPr>
        <p:txBody>
          <a:bodyPr>
            <a:normAutofit fontScale="92500"/>
          </a:bodyPr>
          <a:lstStyle/>
          <a:p>
            <a:r>
              <a:rPr lang="en-US" dirty="0"/>
              <a:t>Health care is a business. Like any other business, the healthcare industry stands to benefit from practices that drive innovation and growth.  </a:t>
            </a:r>
          </a:p>
          <a:p>
            <a:r>
              <a:rPr lang="en-US" dirty="0"/>
              <a:t> No sooner does a newly minted MD hangs out a shingle, but he or she is hit squarely in the face with the reality </a:t>
            </a:r>
            <a:r>
              <a:rPr lang="en-US" b="1" dirty="0"/>
              <a:t>that “Healing is an art, medicine is a profession, but healthcare is a business.” </a:t>
            </a:r>
          </a:p>
          <a:p>
            <a:r>
              <a:rPr lang="en-US" dirty="0"/>
              <a:t>Many hospitals could not stay fiscally sound in 2018, so they closed. From reimbursement landscape challenges to dwindling patient volumes, many factors lead hospitals to closing.</a:t>
            </a:r>
          </a:p>
          <a:p>
            <a:endParaRPr lang="en-US" dirty="0"/>
          </a:p>
        </p:txBody>
      </p:sp>
      <p:sp>
        <p:nvSpPr>
          <p:cNvPr id="4" name="Footer Placeholder 3">
            <a:extLst>
              <a:ext uri="{FF2B5EF4-FFF2-40B4-BE49-F238E27FC236}">
                <a16:creationId xmlns:a16="http://schemas.microsoft.com/office/drawing/2014/main" id="{B00A0D98-811C-4EF9-ACA4-F678BD58C276}"/>
              </a:ext>
            </a:extLst>
          </p:cNvPr>
          <p:cNvSpPr>
            <a:spLocks noGrp="1"/>
          </p:cNvSpPr>
          <p:nvPr>
            <p:ph type="ftr" sz="quarter" idx="11"/>
          </p:nvPr>
        </p:nvSpPr>
        <p:spPr/>
        <p:txBody>
          <a:bodyPr/>
          <a:lstStyle/>
          <a:p>
            <a:r>
              <a:rPr lang="en-US" dirty="0"/>
              <a:t>www.GBAglobal.org</a:t>
            </a:r>
          </a:p>
        </p:txBody>
      </p:sp>
      <p:sp>
        <p:nvSpPr>
          <p:cNvPr id="5" name="Slide Number Placeholder 4">
            <a:extLst>
              <a:ext uri="{FF2B5EF4-FFF2-40B4-BE49-F238E27FC236}">
                <a16:creationId xmlns:a16="http://schemas.microsoft.com/office/drawing/2014/main" id="{676B3592-4748-4DCA-962B-A4FD70CCB60A}"/>
              </a:ext>
            </a:extLst>
          </p:cNvPr>
          <p:cNvSpPr>
            <a:spLocks noGrp="1"/>
          </p:cNvSpPr>
          <p:nvPr>
            <p:ph type="sldNum" sz="quarter" idx="12"/>
          </p:nvPr>
        </p:nvSpPr>
        <p:spPr/>
        <p:txBody>
          <a:bodyPr/>
          <a:lstStyle/>
          <a:p>
            <a:fld id="{FC8F1843-268D-449B-998B-AE11B666F32B}" type="slidenum">
              <a:rPr lang="en-US" smtClean="0"/>
              <a:t>25</a:t>
            </a:fld>
            <a:endParaRPr lang="en-US"/>
          </a:p>
        </p:txBody>
      </p:sp>
      <p:pic>
        <p:nvPicPr>
          <p:cNvPr id="7" name="Picture 6" descr="A sign in front of a building&#10;&#10;Description automatically generated">
            <a:extLst>
              <a:ext uri="{FF2B5EF4-FFF2-40B4-BE49-F238E27FC236}">
                <a16:creationId xmlns:a16="http://schemas.microsoft.com/office/drawing/2014/main" id="{BB4CC46A-9AD4-4243-9FA2-D26C969B1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2590" y="1391006"/>
            <a:ext cx="3919220" cy="2037994"/>
          </a:xfrm>
          <a:prstGeom prst="rect">
            <a:avLst/>
          </a:prstGeom>
        </p:spPr>
      </p:pic>
      <p:pic>
        <p:nvPicPr>
          <p:cNvPr id="9" name="Picture 8" descr="A sign on the side of a building&#10;&#10;Description automatically generated">
            <a:extLst>
              <a:ext uri="{FF2B5EF4-FFF2-40B4-BE49-F238E27FC236}">
                <a16:creationId xmlns:a16="http://schemas.microsoft.com/office/drawing/2014/main" id="{A68EEDDE-41D3-40F1-9484-1E22D2CE3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113" y="3721176"/>
            <a:ext cx="3331953" cy="2221302"/>
          </a:xfrm>
          <a:prstGeom prst="rect">
            <a:avLst/>
          </a:prstGeom>
        </p:spPr>
      </p:pic>
    </p:spTree>
    <p:extLst>
      <p:ext uri="{BB962C8B-B14F-4D97-AF65-F5344CB8AC3E}">
        <p14:creationId xmlns:p14="http://schemas.microsoft.com/office/powerpoint/2010/main" val="2112922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C27F-9790-4F45-A203-9767DAD517EF}"/>
              </a:ext>
            </a:extLst>
          </p:cNvPr>
          <p:cNvSpPr>
            <a:spLocks noGrp="1"/>
          </p:cNvSpPr>
          <p:nvPr>
            <p:ph type="title"/>
          </p:nvPr>
        </p:nvSpPr>
        <p:spPr/>
        <p:txBody>
          <a:bodyPr>
            <a:noAutofit/>
          </a:bodyPr>
          <a:lstStyle/>
          <a:p>
            <a:r>
              <a:rPr lang="en-US" sz="3600" dirty="0"/>
              <a:t>New Business Models in Healthcare and Role of Tokenization</a:t>
            </a:r>
          </a:p>
        </p:txBody>
      </p:sp>
      <p:sp>
        <p:nvSpPr>
          <p:cNvPr id="3" name="Content Placeholder 2">
            <a:extLst>
              <a:ext uri="{FF2B5EF4-FFF2-40B4-BE49-F238E27FC236}">
                <a16:creationId xmlns:a16="http://schemas.microsoft.com/office/drawing/2014/main" id="{CD6917D8-D400-4CE1-91AC-E04BF676A60B}"/>
              </a:ext>
            </a:extLst>
          </p:cNvPr>
          <p:cNvSpPr>
            <a:spLocks noGrp="1"/>
          </p:cNvSpPr>
          <p:nvPr>
            <p:ph idx="1"/>
          </p:nvPr>
        </p:nvSpPr>
        <p:spPr>
          <a:xfrm>
            <a:off x="838200" y="1388853"/>
            <a:ext cx="7772400" cy="5332622"/>
          </a:xfrm>
        </p:spPr>
        <p:txBody>
          <a:bodyPr>
            <a:normAutofit fontScale="47500" lnSpcReduction="20000"/>
          </a:bodyPr>
          <a:lstStyle/>
          <a:p>
            <a:r>
              <a:rPr lang="en-US" sz="3300" dirty="0"/>
              <a:t>Tokens can incentivize the business of healthcare. Healthcare is widely viewed as one of the largest Blockchain opportunities. But there are challenges, as Roger </a:t>
            </a:r>
            <a:r>
              <a:rPr lang="en-US" sz="3300" dirty="0" err="1"/>
              <a:t>Boodoo</a:t>
            </a:r>
            <a:r>
              <a:rPr lang="en-US" sz="3300" dirty="0"/>
              <a:t>, from CoinDesk stated on 1/17/2018 in the Economic Explorer:</a:t>
            </a:r>
            <a:r>
              <a:rPr lang="en-US" sz="3300" b="1" dirty="0"/>
              <a:t> </a:t>
            </a:r>
            <a:endParaRPr lang="en-US" sz="3300" dirty="0"/>
          </a:p>
          <a:p>
            <a:r>
              <a:rPr lang="en-US" sz="3300" dirty="0"/>
              <a:t>“Let’s start with the problematic scenario. </a:t>
            </a:r>
          </a:p>
          <a:p>
            <a:pPr fontAlgn="t"/>
            <a:r>
              <a:rPr lang="en-US" sz="3300" dirty="0"/>
              <a:t> “A medical researcher stands behind the podium at a prestigious healthcare conference and proclaims that the “Kill Cancer Blockchain” will revolutionize the clinical trials process. The audience erupts with enthusiasm and begins to believe in this new “blockchain” concept.</a:t>
            </a:r>
          </a:p>
          <a:p>
            <a:r>
              <a:rPr lang="en-US" sz="3300" dirty="0"/>
              <a:t>Most of the healthcare conference attendees are unfamiliar with the nuances of blockchain. Little do they know, the researcher holds 100,000 “Kill Cancer” tokens and other cryptos in a cold storage wallet.”</a:t>
            </a:r>
          </a:p>
          <a:p>
            <a:pPr marL="0" indent="0">
              <a:buNone/>
            </a:pPr>
            <a:r>
              <a:rPr lang="en-US" sz="3300" dirty="0"/>
              <a:t> </a:t>
            </a:r>
          </a:p>
          <a:p>
            <a:r>
              <a:rPr lang="en-US" sz="3300" dirty="0"/>
              <a:t> As blockchain efforts expand, the question of cryptocurrency holdings presents a </a:t>
            </a:r>
            <a:r>
              <a:rPr lang="en-US" sz="3300" b="1" dirty="0"/>
              <a:t>potential conflict of interest</a:t>
            </a:r>
            <a:r>
              <a:rPr lang="en-US" sz="3300" dirty="0"/>
              <a:t> to individuals and companies looking to further cryptocurrency’s role in healthcare.</a:t>
            </a:r>
          </a:p>
          <a:p>
            <a:pPr marL="0" indent="0">
              <a:buNone/>
            </a:pPr>
            <a:r>
              <a:rPr lang="en-US" sz="3300" dirty="0"/>
              <a:t> </a:t>
            </a:r>
          </a:p>
          <a:p>
            <a:r>
              <a:rPr lang="en-US" sz="3300" dirty="0"/>
              <a:t>Mr. </a:t>
            </a:r>
            <a:r>
              <a:rPr lang="en-US" sz="3300" dirty="0" err="1"/>
              <a:t>Boodoo</a:t>
            </a:r>
            <a:r>
              <a:rPr lang="en-US" sz="3300" dirty="0"/>
              <a:t> believes that crypto holdings should be disclosed when presenting any research and potential blockchain tech applications in any healthcare situation. This will allow the reception of information in an unbiased manner. He concludes that “radical transparency can only help further the adoption of blockchain applications.”</a:t>
            </a:r>
          </a:p>
          <a:p>
            <a:pPr marL="0" indent="0">
              <a:buNone/>
            </a:pPr>
            <a:r>
              <a:rPr lang="en-US" sz="3300" dirty="0"/>
              <a:t> </a:t>
            </a:r>
          </a:p>
          <a:p>
            <a:pPr marL="0" indent="0">
              <a:buNone/>
            </a:pPr>
            <a:r>
              <a:rPr lang="en-US" sz="3300" dirty="0"/>
              <a:t> </a:t>
            </a:r>
          </a:p>
          <a:p>
            <a:pPr marL="0" indent="0">
              <a:buNone/>
            </a:pPr>
            <a:r>
              <a:rPr lang="en-US" sz="3300" b="1" dirty="0"/>
              <a:t>                            GBA states that they hold none of these Healthcare tokens.</a:t>
            </a:r>
          </a:p>
          <a:p>
            <a:endParaRPr lang="en-US" dirty="0"/>
          </a:p>
        </p:txBody>
      </p:sp>
      <p:sp>
        <p:nvSpPr>
          <p:cNvPr id="4" name="Footer Placeholder 3">
            <a:extLst>
              <a:ext uri="{FF2B5EF4-FFF2-40B4-BE49-F238E27FC236}">
                <a16:creationId xmlns:a16="http://schemas.microsoft.com/office/drawing/2014/main" id="{86FCF8D6-4920-4C6A-B6E2-0D6810929610}"/>
              </a:ext>
            </a:extLst>
          </p:cNvPr>
          <p:cNvSpPr>
            <a:spLocks noGrp="1"/>
          </p:cNvSpPr>
          <p:nvPr>
            <p:ph type="ftr" sz="quarter" idx="11"/>
          </p:nvPr>
        </p:nvSpPr>
        <p:spPr/>
        <p:txBody>
          <a:bodyPr/>
          <a:lstStyle/>
          <a:p>
            <a:r>
              <a:rPr lang="en-US" dirty="0"/>
              <a:t>ww.GBAglobal.org</a:t>
            </a:r>
          </a:p>
        </p:txBody>
      </p:sp>
      <p:sp>
        <p:nvSpPr>
          <p:cNvPr id="5" name="Slide Number Placeholder 4">
            <a:extLst>
              <a:ext uri="{FF2B5EF4-FFF2-40B4-BE49-F238E27FC236}">
                <a16:creationId xmlns:a16="http://schemas.microsoft.com/office/drawing/2014/main" id="{06C2FAC7-F1FD-43FA-BF08-AE3CF5056E0B}"/>
              </a:ext>
            </a:extLst>
          </p:cNvPr>
          <p:cNvSpPr>
            <a:spLocks noGrp="1"/>
          </p:cNvSpPr>
          <p:nvPr>
            <p:ph type="sldNum" sz="quarter" idx="12"/>
          </p:nvPr>
        </p:nvSpPr>
        <p:spPr/>
        <p:txBody>
          <a:bodyPr/>
          <a:lstStyle/>
          <a:p>
            <a:fld id="{FC8F1843-268D-449B-998B-AE11B666F32B}" type="slidenum">
              <a:rPr lang="en-US" smtClean="0"/>
              <a:t>26</a:t>
            </a:fld>
            <a:endParaRPr lang="en-US"/>
          </a:p>
        </p:txBody>
      </p:sp>
      <p:pic>
        <p:nvPicPr>
          <p:cNvPr id="7" name="Picture 6" descr="A close up of a hand&#10;&#10;Description automatically generated">
            <a:extLst>
              <a:ext uri="{FF2B5EF4-FFF2-40B4-BE49-F238E27FC236}">
                <a16:creationId xmlns:a16="http://schemas.microsoft.com/office/drawing/2014/main" id="{A5145991-7597-48A9-8E31-0B55910E8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760" y="1524000"/>
            <a:ext cx="1844040" cy="2149923"/>
          </a:xfrm>
          <a:prstGeom prst="rect">
            <a:avLst/>
          </a:prstGeom>
        </p:spPr>
      </p:pic>
    </p:spTree>
    <p:extLst>
      <p:ext uri="{BB962C8B-B14F-4D97-AF65-F5344CB8AC3E}">
        <p14:creationId xmlns:p14="http://schemas.microsoft.com/office/powerpoint/2010/main" val="3461413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3519D-7F32-4401-AC9E-DC0D9E2D5C26}"/>
              </a:ext>
            </a:extLst>
          </p:cNvPr>
          <p:cNvSpPr>
            <a:spLocks noGrp="1"/>
          </p:cNvSpPr>
          <p:nvPr>
            <p:ph type="title"/>
          </p:nvPr>
        </p:nvSpPr>
        <p:spPr/>
        <p:txBody>
          <a:bodyPr>
            <a:normAutofit fontScale="90000"/>
          </a:bodyPr>
          <a:lstStyle/>
          <a:p>
            <a:r>
              <a:rPr lang="en-US" dirty="0"/>
              <a:t>New Business Models in Healthcare and Role of Tokenization</a:t>
            </a:r>
          </a:p>
        </p:txBody>
      </p:sp>
      <p:sp>
        <p:nvSpPr>
          <p:cNvPr id="3" name="Content Placeholder 2">
            <a:extLst>
              <a:ext uri="{FF2B5EF4-FFF2-40B4-BE49-F238E27FC236}">
                <a16:creationId xmlns:a16="http://schemas.microsoft.com/office/drawing/2014/main" id="{DEC334D6-9515-48FD-BC10-638D102B32AB}"/>
              </a:ext>
            </a:extLst>
          </p:cNvPr>
          <p:cNvSpPr>
            <a:spLocks noGrp="1"/>
          </p:cNvSpPr>
          <p:nvPr>
            <p:ph idx="1"/>
          </p:nvPr>
        </p:nvSpPr>
        <p:spPr>
          <a:xfrm>
            <a:off x="838200" y="1388853"/>
            <a:ext cx="6736080" cy="5104022"/>
          </a:xfrm>
        </p:spPr>
        <p:txBody>
          <a:bodyPr>
            <a:normAutofit fontScale="77500" lnSpcReduction="20000"/>
          </a:bodyPr>
          <a:lstStyle/>
          <a:p>
            <a:pPr marL="0" indent="0">
              <a:buNone/>
            </a:pPr>
            <a:r>
              <a:rPr lang="en-US" b="1" dirty="0"/>
              <a:t>          A look at some of the big healthcare tokens and their characteristics.</a:t>
            </a:r>
            <a:endParaRPr lang="en-US" dirty="0"/>
          </a:p>
          <a:p>
            <a:pPr marL="0" indent="0">
              <a:buNone/>
            </a:pPr>
            <a:r>
              <a:rPr lang="en-US" b="1" dirty="0"/>
              <a:t> The </a:t>
            </a:r>
            <a:r>
              <a:rPr lang="en-US" b="1" dirty="0" err="1"/>
              <a:t>MintHealth</a:t>
            </a:r>
            <a:r>
              <a:rPr lang="en-US" b="1" dirty="0"/>
              <a:t> Security Token (MHST)</a:t>
            </a:r>
          </a:p>
          <a:p>
            <a:r>
              <a:rPr lang="en-US" dirty="0"/>
              <a:t>The first Healthcare Security Token, </a:t>
            </a:r>
            <a:r>
              <a:rPr lang="en-US" b="1" dirty="0" err="1"/>
              <a:t>MintHealth</a:t>
            </a:r>
            <a:r>
              <a:rPr lang="en-US" b="1" dirty="0"/>
              <a:t> </a:t>
            </a:r>
          </a:p>
          <a:p>
            <a:r>
              <a:rPr lang="en-US" dirty="0"/>
              <a:t>Blockchain and Healthcare security token, </a:t>
            </a:r>
            <a:r>
              <a:rPr lang="en-US" b="1" dirty="0"/>
              <a:t>providing financial sustainability related to healthful action.</a:t>
            </a:r>
            <a:endParaRPr lang="en-US" dirty="0"/>
          </a:p>
          <a:p>
            <a:r>
              <a:rPr lang="en-US" dirty="0"/>
              <a:t>With </a:t>
            </a:r>
            <a:r>
              <a:rPr lang="en-US" b="1" dirty="0" err="1"/>
              <a:t>MintHealth</a:t>
            </a:r>
            <a:r>
              <a:rPr lang="en-US" b="1" dirty="0"/>
              <a:t>, </a:t>
            </a:r>
            <a:r>
              <a:rPr lang="en-US" dirty="0"/>
              <a:t>patients can </a:t>
            </a:r>
            <a:r>
              <a:rPr lang="en-US" b="1" dirty="0"/>
              <a:t>be in control of their own health, </a:t>
            </a:r>
            <a:r>
              <a:rPr lang="en-US" dirty="0"/>
              <a:t>be rewarded for good diet, exercise and medication adherence. They are also given a community to support them. </a:t>
            </a:r>
          </a:p>
          <a:p>
            <a:r>
              <a:rPr lang="en-US" dirty="0"/>
              <a:t>Patients </a:t>
            </a:r>
            <a:r>
              <a:rPr lang="en-US" b="1" dirty="0"/>
              <a:t>set up and share their health data </a:t>
            </a:r>
            <a:r>
              <a:rPr lang="en-US" dirty="0"/>
              <a:t>through mini-social networks with friends, family, physicians, insurance providers and others, who will encourage positive behaviors.</a:t>
            </a:r>
          </a:p>
          <a:p>
            <a:r>
              <a:rPr lang="en-US" dirty="0"/>
              <a:t>Patients can </a:t>
            </a:r>
            <a:r>
              <a:rPr lang="en-US" b="1" dirty="0"/>
              <a:t>securely share data with hospitals </a:t>
            </a:r>
            <a:r>
              <a:rPr lang="en-US" dirty="0"/>
              <a:t>and drug companies to support clinical trials.</a:t>
            </a:r>
          </a:p>
          <a:p>
            <a:endParaRPr lang="en-US" dirty="0"/>
          </a:p>
        </p:txBody>
      </p:sp>
      <p:sp>
        <p:nvSpPr>
          <p:cNvPr id="4" name="Footer Placeholder 3">
            <a:extLst>
              <a:ext uri="{FF2B5EF4-FFF2-40B4-BE49-F238E27FC236}">
                <a16:creationId xmlns:a16="http://schemas.microsoft.com/office/drawing/2014/main" id="{3A9D46BA-44CF-4B2E-BC74-E98FDC0208D0}"/>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113BAD67-4DF5-4F93-AB1A-EE3399C1B57A}"/>
              </a:ext>
            </a:extLst>
          </p:cNvPr>
          <p:cNvSpPr>
            <a:spLocks noGrp="1"/>
          </p:cNvSpPr>
          <p:nvPr>
            <p:ph type="sldNum" sz="quarter" idx="12"/>
          </p:nvPr>
        </p:nvSpPr>
        <p:spPr/>
        <p:txBody>
          <a:bodyPr/>
          <a:lstStyle/>
          <a:p>
            <a:fld id="{FC8F1843-268D-449B-998B-AE11B666F32B}" type="slidenum">
              <a:rPr lang="en-US" smtClean="0"/>
              <a:t>27</a:t>
            </a:fld>
            <a:endParaRPr lang="en-US"/>
          </a:p>
        </p:txBody>
      </p:sp>
      <p:pic>
        <p:nvPicPr>
          <p:cNvPr id="7" name="Picture 6" descr="A close up of a logo&#10;&#10;Description automatically generated">
            <a:extLst>
              <a:ext uri="{FF2B5EF4-FFF2-40B4-BE49-F238E27FC236}">
                <a16:creationId xmlns:a16="http://schemas.microsoft.com/office/drawing/2014/main" id="{EF57325D-F9FD-4EB9-A856-0AAF4E3BD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2601964"/>
            <a:ext cx="3052689" cy="16974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38379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3D09-32C6-4E34-BE66-E82F36AD701F}"/>
              </a:ext>
            </a:extLst>
          </p:cNvPr>
          <p:cNvSpPr>
            <a:spLocks noGrp="1"/>
          </p:cNvSpPr>
          <p:nvPr>
            <p:ph type="title"/>
          </p:nvPr>
        </p:nvSpPr>
        <p:spPr/>
        <p:txBody>
          <a:bodyPr>
            <a:normAutofit fontScale="90000"/>
          </a:bodyPr>
          <a:lstStyle/>
          <a:p>
            <a:r>
              <a:rPr lang="en-US" dirty="0"/>
              <a:t>New Business Models in Healthcare and Role of Tokenization</a:t>
            </a:r>
          </a:p>
        </p:txBody>
      </p:sp>
      <p:sp>
        <p:nvSpPr>
          <p:cNvPr id="3" name="Content Placeholder 2">
            <a:extLst>
              <a:ext uri="{FF2B5EF4-FFF2-40B4-BE49-F238E27FC236}">
                <a16:creationId xmlns:a16="http://schemas.microsoft.com/office/drawing/2014/main" id="{2B741E2B-D985-4F19-A863-C730EA664003}"/>
              </a:ext>
            </a:extLst>
          </p:cNvPr>
          <p:cNvSpPr>
            <a:spLocks noGrp="1"/>
          </p:cNvSpPr>
          <p:nvPr>
            <p:ph idx="1"/>
          </p:nvPr>
        </p:nvSpPr>
        <p:spPr>
          <a:xfrm>
            <a:off x="838200" y="1388853"/>
            <a:ext cx="10088880" cy="4666891"/>
          </a:xfrm>
        </p:spPr>
        <p:txBody>
          <a:bodyPr>
            <a:normAutofit fontScale="85000" lnSpcReduction="20000"/>
          </a:bodyPr>
          <a:lstStyle/>
          <a:p>
            <a:r>
              <a:rPr lang="en-US" sz="2600" b="1" dirty="0"/>
              <a:t>The </a:t>
            </a:r>
            <a:r>
              <a:rPr lang="en-US" sz="2600" b="1" dirty="0" err="1"/>
              <a:t>Cryptonomist</a:t>
            </a:r>
            <a:r>
              <a:rPr lang="en-US" sz="2600" b="1" dirty="0"/>
              <a:t> names their top 5 Medical cryptocurrencies:</a:t>
            </a:r>
            <a:endParaRPr lang="en-US" sz="2600" dirty="0"/>
          </a:p>
          <a:p>
            <a:r>
              <a:rPr lang="en-US" sz="2600" b="1" dirty="0"/>
              <a:t> </a:t>
            </a:r>
            <a:endParaRPr lang="en-US" sz="2600" dirty="0"/>
          </a:p>
          <a:p>
            <a:endParaRPr lang="en-US" sz="2600" u="sng" dirty="0">
              <a:hlinkClick r:id="rId2"/>
            </a:endParaRPr>
          </a:p>
          <a:p>
            <a:r>
              <a:rPr lang="en-US" sz="2600" u="sng" dirty="0" err="1">
                <a:hlinkClick r:id="rId2"/>
              </a:rPr>
              <a:t>Dentacoin</a:t>
            </a:r>
            <a:r>
              <a:rPr lang="en-US" sz="2600" dirty="0"/>
              <a:t> (DCN) The aim  </a:t>
            </a:r>
            <a:r>
              <a:rPr lang="en-US" sz="2600" b="1" dirty="0"/>
              <a:t>to create a token for a network that connects dentists and patients</a:t>
            </a:r>
          </a:p>
          <a:p>
            <a:r>
              <a:rPr lang="en-US" sz="2600" dirty="0"/>
              <a:t> </a:t>
            </a:r>
            <a:r>
              <a:rPr lang="en-US" sz="2600" u="sng" dirty="0" err="1">
                <a:hlinkClick r:id="rId3"/>
              </a:rPr>
              <a:t>Medishares</a:t>
            </a:r>
            <a:r>
              <a:rPr lang="en-US" sz="2600" dirty="0"/>
              <a:t> (MDS) the platform should</a:t>
            </a:r>
            <a:r>
              <a:rPr lang="en-US" sz="2600" b="1" dirty="0"/>
              <a:t> provide insurance to protect against risks</a:t>
            </a:r>
            <a:r>
              <a:rPr lang="en-US" sz="2600" dirty="0"/>
              <a:t>, such as major accidents, serious illnesses or diseases resulting from diving activities.</a:t>
            </a:r>
          </a:p>
          <a:p>
            <a:r>
              <a:rPr lang="en-US" sz="2600" dirty="0"/>
              <a:t> </a:t>
            </a:r>
            <a:r>
              <a:rPr lang="en-US" sz="2600" u="sng" dirty="0" err="1">
                <a:hlinkClick r:id="rId4"/>
              </a:rPr>
              <a:t>Timicoin</a:t>
            </a:r>
            <a:r>
              <a:rPr lang="en-US" sz="2600" dirty="0"/>
              <a:t> (TMC) This project deals with the </a:t>
            </a:r>
            <a:r>
              <a:rPr lang="en-US" sz="2600" b="1" dirty="0"/>
              <a:t>safe storage and sharing of customer data </a:t>
            </a:r>
            <a:r>
              <a:rPr lang="en-US" sz="2600" dirty="0"/>
              <a:t>and the management of payments and receipts in the Medicare system.</a:t>
            </a:r>
          </a:p>
          <a:p>
            <a:r>
              <a:rPr lang="en-US" sz="2600" dirty="0"/>
              <a:t> </a:t>
            </a:r>
            <a:r>
              <a:rPr lang="en-US" sz="2600" u="sng" dirty="0" err="1">
                <a:hlinkClick r:id="rId5"/>
              </a:rPr>
              <a:t>MediBloc</a:t>
            </a:r>
            <a:r>
              <a:rPr lang="en-US" sz="2600" dirty="0"/>
              <a:t> (MEDX) is an ERC20 token  and aims to </a:t>
            </a:r>
            <a:r>
              <a:rPr lang="en-US" sz="2600" b="1" dirty="0"/>
              <a:t>create a database in which patients voluntarily enter their data in exchange for tokens</a:t>
            </a:r>
          </a:p>
          <a:p>
            <a:r>
              <a:rPr lang="en-US" sz="2600" u="sng" dirty="0" err="1">
                <a:hlinkClick r:id="rId6"/>
              </a:rPr>
              <a:t>Medicalchain</a:t>
            </a:r>
            <a:r>
              <a:rPr lang="en-US" sz="2600" dirty="0"/>
              <a:t> (MTN)is a platform built to safely </a:t>
            </a:r>
            <a:r>
              <a:rPr lang="en-US" sz="2600" b="1" dirty="0"/>
              <a:t>store and share electronic health data using blockchain technology</a:t>
            </a:r>
            <a:r>
              <a:rPr lang="en-US" sz="2600" dirty="0"/>
              <a:t> (Hyperledger). Authorized users – such as doctors and pharmacists – can access the patient’s health records by recording each transaction on a </a:t>
            </a:r>
            <a:r>
              <a:rPr lang="en-US" sz="2400" dirty="0"/>
              <a:t>distributed ledger. </a:t>
            </a:r>
          </a:p>
        </p:txBody>
      </p:sp>
      <p:sp>
        <p:nvSpPr>
          <p:cNvPr id="4" name="Footer Placeholder 3">
            <a:extLst>
              <a:ext uri="{FF2B5EF4-FFF2-40B4-BE49-F238E27FC236}">
                <a16:creationId xmlns:a16="http://schemas.microsoft.com/office/drawing/2014/main" id="{738A7B95-111F-4395-ACAA-BAF8CE356F45}"/>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BAD5290B-83CE-4314-958B-5A020544F4C5}"/>
              </a:ext>
            </a:extLst>
          </p:cNvPr>
          <p:cNvSpPr>
            <a:spLocks noGrp="1"/>
          </p:cNvSpPr>
          <p:nvPr>
            <p:ph type="sldNum" sz="quarter" idx="12"/>
          </p:nvPr>
        </p:nvSpPr>
        <p:spPr/>
        <p:txBody>
          <a:bodyPr/>
          <a:lstStyle/>
          <a:p>
            <a:fld id="{FC8F1843-268D-449B-998B-AE11B666F32B}" type="slidenum">
              <a:rPr lang="en-US" smtClean="0"/>
              <a:t>28</a:t>
            </a:fld>
            <a:endParaRPr lang="en-US"/>
          </a:p>
        </p:txBody>
      </p:sp>
      <p:pic>
        <p:nvPicPr>
          <p:cNvPr id="7" name="Picture 6">
            <a:extLst>
              <a:ext uri="{FF2B5EF4-FFF2-40B4-BE49-F238E27FC236}">
                <a16:creationId xmlns:a16="http://schemas.microsoft.com/office/drawing/2014/main" id="{AF5D5A09-82EC-42A3-AC5F-C99979D52C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3888" y="1702676"/>
            <a:ext cx="866775" cy="695325"/>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clipart&#10;&#10;Description automatically generated">
            <a:extLst>
              <a:ext uri="{FF2B5EF4-FFF2-40B4-BE49-F238E27FC236}">
                <a16:creationId xmlns:a16="http://schemas.microsoft.com/office/drawing/2014/main" id="{3FF6AE5A-C952-4645-876F-1FB4015795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3552" y="1804026"/>
            <a:ext cx="2134699" cy="49262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BA230C9E-0832-43AB-881D-17D2DE1A32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1140" y="1759826"/>
            <a:ext cx="1790700" cy="638175"/>
          </a:xfrm>
          <a:prstGeom prst="rect">
            <a:avLst/>
          </a:prstGeom>
          <a:ln>
            <a:noFill/>
          </a:ln>
          <a:effectLst>
            <a:outerShdw blurRad="292100" dist="139700" dir="2700000" algn="tl" rotWithShape="0">
              <a:srgbClr val="333333">
                <a:alpha val="65000"/>
              </a:srgbClr>
            </a:outerShdw>
          </a:effectLst>
        </p:spPr>
      </p:pic>
      <p:pic>
        <p:nvPicPr>
          <p:cNvPr id="13" name="Picture 12" descr="A picture containing clipart&#10;&#10;Description automatically generated">
            <a:extLst>
              <a:ext uri="{FF2B5EF4-FFF2-40B4-BE49-F238E27FC236}">
                <a16:creationId xmlns:a16="http://schemas.microsoft.com/office/drawing/2014/main" id="{598BD4DF-6F0A-433E-9DA8-55A3C9B31C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78422" y="1797925"/>
            <a:ext cx="1895475" cy="561975"/>
          </a:xfrm>
          <a:prstGeom prst="rect">
            <a:avLst/>
          </a:prstGeom>
          <a:ln>
            <a:noFill/>
          </a:ln>
          <a:effectLst>
            <a:outerShdw blurRad="292100" dist="139700" dir="2700000" algn="tl" rotWithShape="0">
              <a:srgbClr val="333333">
                <a:alpha val="65000"/>
              </a:srgbClr>
            </a:outerShdw>
          </a:effectLst>
        </p:spPr>
      </p:pic>
      <p:pic>
        <p:nvPicPr>
          <p:cNvPr id="15" name="Picture 14" descr="A close up of a logo&#10;&#10;Description automatically generated">
            <a:extLst>
              <a:ext uri="{FF2B5EF4-FFF2-40B4-BE49-F238E27FC236}">
                <a16:creationId xmlns:a16="http://schemas.microsoft.com/office/drawing/2014/main" id="{B0036A1B-3D45-44B5-8309-9FF6AADCEC4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90813" y="1764007"/>
            <a:ext cx="2419350" cy="695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1897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34A45-835E-4B0D-8FC4-3616F7A69226}"/>
              </a:ext>
            </a:extLst>
          </p:cNvPr>
          <p:cNvSpPr>
            <a:spLocks noGrp="1"/>
          </p:cNvSpPr>
          <p:nvPr>
            <p:ph type="title"/>
          </p:nvPr>
        </p:nvSpPr>
        <p:spPr>
          <a:xfrm>
            <a:off x="838200" y="377353"/>
            <a:ext cx="8564592" cy="904185"/>
          </a:xfrm>
        </p:spPr>
        <p:txBody>
          <a:bodyPr>
            <a:normAutofit fontScale="90000"/>
          </a:bodyPr>
          <a:lstStyle/>
          <a:p>
            <a:r>
              <a:rPr lang="en-US" dirty="0"/>
              <a:t>New Business Models in Healthcare and Role of Tokenization</a:t>
            </a:r>
          </a:p>
        </p:txBody>
      </p:sp>
      <p:sp>
        <p:nvSpPr>
          <p:cNvPr id="3" name="Content Placeholder 2">
            <a:extLst>
              <a:ext uri="{FF2B5EF4-FFF2-40B4-BE49-F238E27FC236}">
                <a16:creationId xmlns:a16="http://schemas.microsoft.com/office/drawing/2014/main" id="{58EEF5DA-B1E3-4716-B09F-4662938371EA}"/>
              </a:ext>
            </a:extLst>
          </p:cNvPr>
          <p:cNvSpPr>
            <a:spLocks noGrp="1"/>
          </p:cNvSpPr>
          <p:nvPr>
            <p:ph idx="1"/>
          </p:nvPr>
        </p:nvSpPr>
        <p:spPr>
          <a:xfrm>
            <a:off x="838200" y="1388853"/>
            <a:ext cx="7559040" cy="5225307"/>
          </a:xfrm>
        </p:spPr>
        <p:txBody>
          <a:bodyPr>
            <a:normAutofit fontScale="70000" lnSpcReduction="20000"/>
          </a:bodyPr>
          <a:lstStyle/>
          <a:p>
            <a:r>
              <a:rPr lang="en-US" b="1" i="1" dirty="0"/>
              <a:t>Security</a:t>
            </a:r>
            <a:r>
              <a:rPr lang="en-US" b="1" dirty="0"/>
              <a:t> tokens</a:t>
            </a:r>
            <a:r>
              <a:rPr lang="en-US" dirty="0"/>
              <a:t> are digitized financial instruments that represent ownership in an asset (like stocks and bonds) and can be exchanged securely and instantaneously using blockchain technology.</a:t>
            </a:r>
          </a:p>
          <a:p>
            <a:r>
              <a:rPr lang="en-US" dirty="0"/>
              <a:t>Their advantage, beyond embedding legal and regulatory compliance </a:t>
            </a:r>
            <a:r>
              <a:rPr lang="en-US" u="sng" dirty="0">
                <a:hlinkClick r:id="rId2"/>
              </a:rPr>
              <a:t>into the token</a:t>
            </a:r>
            <a:r>
              <a:rPr lang="en-US" dirty="0"/>
              <a:t>, is that a security token brings </a:t>
            </a:r>
            <a:r>
              <a:rPr lang="en-US" b="1" dirty="0"/>
              <a:t>fractional ownership</a:t>
            </a:r>
            <a:r>
              <a:rPr lang="en-US" dirty="0"/>
              <a:t> that can be traded 24/7 without intermediaries on a secondary platform (e.g. </a:t>
            </a:r>
            <a:r>
              <a:rPr lang="en-US" u="sng" dirty="0">
                <a:hlinkClick r:id="rId3"/>
              </a:rPr>
              <a:t>Open Finance Network</a:t>
            </a:r>
            <a:r>
              <a:rPr lang="en-US" dirty="0"/>
              <a:t>, </a:t>
            </a:r>
            <a:r>
              <a:rPr lang="en-US" u="sng" dirty="0" err="1">
                <a:hlinkClick r:id="rId4"/>
              </a:rPr>
              <a:t>Templum</a:t>
            </a:r>
            <a:r>
              <a:rPr lang="en-US" dirty="0"/>
              <a:t>). In addition, these tokens are </a:t>
            </a:r>
            <a:r>
              <a:rPr lang="en-US" i="1" dirty="0"/>
              <a:t>trustless </a:t>
            </a:r>
            <a:r>
              <a:rPr lang="en-US" dirty="0"/>
              <a:t>(no need for third party verification) and </a:t>
            </a:r>
            <a:r>
              <a:rPr lang="en-US" i="1" dirty="0"/>
              <a:t>liquid</a:t>
            </a:r>
            <a:r>
              <a:rPr lang="en-US" dirty="0"/>
              <a:t>.</a:t>
            </a:r>
          </a:p>
          <a:p>
            <a:r>
              <a:rPr lang="en-US" dirty="0"/>
              <a:t>Security tokens add an incentive where patients also </a:t>
            </a:r>
            <a:r>
              <a:rPr lang="en-US" b="1" dirty="0"/>
              <a:t>own</a:t>
            </a:r>
            <a:r>
              <a:rPr lang="en-US" dirty="0"/>
              <a:t> the very same health solution they engage with, in order to stay healthy. Thus, they become committed to the success of </a:t>
            </a:r>
            <a:r>
              <a:rPr lang="en-US" b="1" dirty="0"/>
              <a:t>their</a:t>
            </a:r>
            <a:r>
              <a:rPr lang="en-US" dirty="0"/>
              <a:t> company with </a:t>
            </a:r>
            <a:r>
              <a:rPr lang="en-US" b="1" dirty="0"/>
              <a:t>their </a:t>
            </a:r>
            <a:r>
              <a:rPr lang="en-US" dirty="0"/>
              <a:t>community of other patient-investors (‘skin in the game’).</a:t>
            </a:r>
          </a:p>
          <a:p>
            <a:r>
              <a:rPr lang="en-US" dirty="0"/>
              <a:t> </a:t>
            </a:r>
            <a:r>
              <a:rPr lang="en-US" b="1" dirty="0"/>
              <a:t>What is a utility token?</a:t>
            </a:r>
            <a:endParaRPr lang="en-US" dirty="0"/>
          </a:p>
          <a:p>
            <a:r>
              <a:rPr lang="en-US" b="1" dirty="0"/>
              <a:t>Utility tokens</a:t>
            </a:r>
            <a:r>
              <a:rPr lang="en-US" dirty="0"/>
              <a:t> represent access to a network, and your token purchase represents the ability to buy goods or services from that network — kind of like an arcade token like </a:t>
            </a:r>
            <a:r>
              <a:rPr lang="en-US" i="1" dirty="0"/>
              <a:t>Space Invaders</a:t>
            </a:r>
            <a:r>
              <a:rPr lang="en-US" dirty="0"/>
              <a:t> or </a:t>
            </a:r>
            <a:r>
              <a:rPr lang="en-US" i="1" dirty="0"/>
              <a:t>Marvel vs. Capcom</a:t>
            </a:r>
            <a:r>
              <a:rPr lang="en-US" dirty="0"/>
              <a:t> without owning the game. Utility tokens give you that same type of access. Chuck E Cheese. </a:t>
            </a:r>
          </a:p>
          <a:p>
            <a:endParaRPr lang="en-US" dirty="0"/>
          </a:p>
        </p:txBody>
      </p:sp>
      <p:sp>
        <p:nvSpPr>
          <p:cNvPr id="4" name="Footer Placeholder 3">
            <a:extLst>
              <a:ext uri="{FF2B5EF4-FFF2-40B4-BE49-F238E27FC236}">
                <a16:creationId xmlns:a16="http://schemas.microsoft.com/office/drawing/2014/main" id="{9F05F218-5CE8-4C5E-8D6F-9F431F232467}"/>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CB1215AB-CC15-4C44-8A43-AB4066005DB3}"/>
              </a:ext>
            </a:extLst>
          </p:cNvPr>
          <p:cNvSpPr>
            <a:spLocks noGrp="1"/>
          </p:cNvSpPr>
          <p:nvPr>
            <p:ph type="sldNum" sz="quarter" idx="12"/>
          </p:nvPr>
        </p:nvSpPr>
        <p:spPr/>
        <p:txBody>
          <a:bodyPr/>
          <a:lstStyle/>
          <a:p>
            <a:fld id="{FC8F1843-268D-449B-998B-AE11B666F32B}" type="slidenum">
              <a:rPr lang="en-US" smtClean="0"/>
              <a:t>29</a:t>
            </a:fld>
            <a:endParaRPr lang="en-US"/>
          </a:p>
        </p:txBody>
      </p:sp>
      <p:pic>
        <p:nvPicPr>
          <p:cNvPr id="7" name="Picture 6" descr="A close up of a coin&#10;&#10;Description automatically generated">
            <a:extLst>
              <a:ext uri="{FF2B5EF4-FFF2-40B4-BE49-F238E27FC236}">
                <a16:creationId xmlns:a16="http://schemas.microsoft.com/office/drawing/2014/main" id="{3A6D0F1A-CA2F-4746-88D1-F5A14B6A88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235539">
            <a:off x="8064868" y="2157503"/>
            <a:ext cx="4398117" cy="2542993"/>
          </a:xfrm>
          <a:prstGeom prst="rect">
            <a:avLst/>
          </a:prstGeom>
        </p:spPr>
      </p:pic>
    </p:spTree>
    <p:extLst>
      <p:ext uri="{BB962C8B-B14F-4D97-AF65-F5344CB8AC3E}">
        <p14:creationId xmlns:p14="http://schemas.microsoft.com/office/powerpoint/2010/main" val="318146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5F645-F88C-4007-B77E-AF481BF2869E}"/>
              </a:ext>
            </a:extLst>
          </p:cNvPr>
          <p:cNvSpPr>
            <a:spLocks noGrp="1"/>
          </p:cNvSpPr>
          <p:nvPr>
            <p:ph type="title"/>
          </p:nvPr>
        </p:nvSpPr>
        <p:spPr/>
        <p:txBody>
          <a:bodyPr>
            <a:normAutofit fontScale="90000"/>
          </a:bodyPr>
          <a:lstStyle/>
          <a:p>
            <a:r>
              <a:rPr lang="en-US" dirty="0"/>
              <a:t>Blockchain Emerging as a  Leader</a:t>
            </a:r>
            <a:br>
              <a:rPr lang="en-US" dirty="0"/>
            </a:br>
            <a:endParaRPr lang="en-US" dirty="0"/>
          </a:p>
        </p:txBody>
      </p:sp>
      <p:sp>
        <p:nvSpPr>
          <p:cNvPr id="7" name="Content Placeholder 6">
            <a:extLst>
              <a:ext uri="{FF2B5EF4-FFF2-40B4-BE49-F238E27FC236}">
                <a16:creationId xmlns:a16="http://schemas.microsoft.com/office/drawing/2014/main" id="{7EA824E2-B4C8-40C8-993F-E0633E313051}"/>
              </a:ext>
            </a:extLst>
          </p:cNvPr>
          <p:cNvSpPr>
            <a:spLocks noGrp="1"/>
          </p:cNvSpPr>
          <p:nvPr>
            <p:ph idx="1"/>
          </p:nvPr>
        </p:nvSpPr>
        <p:spPr>
          <a:xfrm>
            <a:off x="838200" y="1388853"/>
            <a:ext cx="7404100" cy="4666891"/>
          </a:xfrm>
        </p:spPr>
        <p:txBody>
          <a:bodyPr/>
          <a:lstStyle/>
          <a:p>
            <a:pPr marL="285750" indent="-285750" fontAlgn="base"/>
            <a:r>
              <a:rPr lang="en-US" dirty="0"/>
              <a:t>PwC Global 2018 survey of </a:t>
            </a:r>
          </a:p>
          <a:p>
            <a:pPr marL="742950" lvl="1" indent="-285750" fontAlgn="base"/>
            <a:r>
              <a:rPr lang="en-US" sz="2800" dirty="0"/>
              <a:t>600 executives from 15 territories</a:t>
            </a:r>
          </a:p>
          <a:p>
            <a:pPr marL="742950" lvl="1" indent="-285750" fontAlgn="base"/>
            <a:r>
              <a:rPr lang="en-US" sz="2800" dirty="0"/>
              <a:t>84% say their organizations are involved with blockchain</a:t>
            </a:r>
          </a:p>
          <a:p>
            <a:pPr marL="285750" indent="-285750" fontAlgn="base"/>
            <a:endParaRPr lang="en-US" dirty="0"/>
          </a:p>
          <a:p>
            <a:pPr marL="285750" indent="-285750" fontAlgn="base"/>
            <a:r>
              <a:rPr lang="en-US" dirty="0"/>
              <a:t>Gartner forecasts that by 2030:</a:t>
            </a:r>
          </a:p>
          <a:p>
            <a:pPr marL="742950" lvl="1" indent="-285750" fontAlgn="base"/>
            <a:r>
              <a:rPr lang="en-US" sz="2800" dirty="0"/>
              <a:t>More than US $3 trillion of business value</a:t>
            </a:r>
          </a:p>
          <a:p>
            <a:pPr marL="742950" lvl="1" indent="-285750" fontAlgn="base"/>
            <a:r>
              <a:rPr lang="en-US" sz="2800" dirty="0"/>
              <a:t>10% to 20% of global economic infrastructure will be running on a blockchain</a:t>
            </a:r>
            <a:r>
              <a:rPr lang="en-US" dirty="0"/>
              <a:t> </a:t>
            </a:r>
          </a:p>
          <a:p>
            <a:endParaRPr lang="en-US" dirty="0"/>
          </a:p>
        </p:txBody>
      </p:sp>
      <p:sp>
        <p:nvSpPr>
          <p:cNvPr id="2" name="Footer Placeholder 1">
            <a:extLst>
              <a:ext uri="{FF2B5EF4-FFF2-40B4-BE49-F238E27FC236}">
                <a16:creationId xmlns:a16="http://schemas.microsoft.com/office/drawing/2014/main" id="{0369A3AA-E819-4444-B823-A4938DD93903}"/>
              </a:ext>
            </a:extLst>
          </p:cNvPr>
          <p:cNvSpPr>
            <a:spLocks noGrp="1"/>
          </p:cNvSpPr>
          <p:nvPr>
            <p:ph type="ftr" sz="quarter" idx="11"/>
          </p:nvPr>
        </p:nvSpPr>
        <p:spPr/>
        <p:txBody>
          <a:bodyPr/>
          <a:lstStyle/>
          <a:p>
            <a:r>
              <a:rPr lang="en-US"/>
              <a:t>www.GBAglobal.org</a:t>
            </a:r>
            <a:endParaRPr lang="en-US" dirty="0"/>
          </a:p>
        </p:txBody>
      </p:sp>
      <p:sp>
        <p:nvSpPr>
          <p:cNvPr id="3" name="Slide Number Placeholder 2">
            <a:extLst>
              <a:ext uri="{FF2B5EF4-FFF2-40B4-BE49-F238E27FC236}">
                <a16:creationId xmlns:a16="http://schemas.microsoft.com/office/drawing/2014/main" id="{C0D78836-820A-4450-ADCC-13879265D702}"/>
              </a:ext>
            </a:extLst>
          </p:cNvPr>
          <p:cNvSpPr>
            <a:spLocks noGrp="1"/>
          </p:cNvSpPr>
          <p:nvPr>
            <p:ph type="sldNum" sz="quarter" idx="12"/>
          </p:nvPr>
        </p:nvSpPr>
        <p:spPr/>
        <p:txBody>
          <a:bodyPr/>
          <a:lstStyle/>
          <a:p>
            <a:fld id="{FC8F1843-268D-449B-998B-AE11B666F32B}" type="slidenum">
              <a:rPr lang="en-US" smtClean="0"/>
              <a:t>3</a:t>
            </a:fld>
            <a:endParaRPr lang="en-US"/>
          </a:p>
        </p:txBody>
      </p:sp>
      <p:pic>
        <p:nvPicPr>
          <p:cNvPr id="6" name="Picture 5" descr="A close up of text on a black background&#10;&#10;Description automatically generated">
            <a:extLst>
              <a:ext uri="{FF2B5EF4-FFF2-40B4-BE49-F238E27FC236}">
                <a16:creationId xmlns:a16="http://schemas.microsoft.com/office/drawing/2014/main" id="{0D7D6BF4-1A29-4A91-8340-3CE43B5C2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300" y="1384301"/>
            <a:ext cx="3949699" cy="3580024"/>
          </a:xfrm>
          <a:prstGeom prst="rect">
            <a:avLst/>
          </a:prstGeom>
        </p:spPr>
      </p:pic>
    </p:spTree>
    <p:extLst>
      <p:ext uri="{BB962C8B-B14F-4D97-AF65-F5344CB8AC3E}">
        <p14:creationId xmlns:p14="http://schemas.microsoft.com/office/powerpoint/2010/main" val="3282415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87739-9ED0-49B7-AC35-E2054118B80C}"/>
              </a:ext>
            </a:extLst>
          </p:cNvPr>
          <p:cNvSpPr>
            <a:spLocks noGrp="1"/>
          </p:cNvSpPr>
          <p:nvPr>
            <p:ph type="title"/>
          </p:nvPr>
        </p:nvSpPr>
        <p:spPr>
          <a:xfrm>
            <a:off x="838200" y="365125"/>
            <a:ext cx="10515600" cy="1325563"/>
          </a:xfrm>
        </p:spPr>
        <p:txBody>
          <a:bodyPr>
            <a:normAutofit/>
          </a:bodyPr>
          <a:lstStyle/>
          <a:p>
            <a:r>
              <a:rPr lang="en-US"/>
              <a:t>New Business Models in Healthcare and Role of Tokenization</a:t>
            </a:r>
            <a:endParaRPr lang="en-US" dirty="0"/>
          </a:p>
        </p:txBody>
      </p:sp>
      <p:sp>
        <p:nvSpPr>
          <p:cNvPr id="3" name="Content Placeholder 2">
            <a:extLst>
              <a:ext uri="{FF2B5EF4-FFF2-40B4-BE49-F238E27FC236}">
                <a16:creationId xmlns:a16="http://schemas.microsoft.com/office/drawing/2014/main" id="{45E219CB-2838-4219-9C0E-15894DA4FA18}"/>
              </a:ext>
            </a:extLst>
          </p:cNvPr>
          <p:cNvSpPr>
            <a:spLocks noGrp="1"/>
          </p:cNvSpPr>
          <p:nvPr>
            <p:ph idx="1"/>
          </p:nvPr>
        </p:nvSpPr>
        <p:spPr>
          <a:xfrm>
            <a:off x="838200" y="1825625"/>
            <a:ext cx="6714744" cy="4351338"/>
          </a:xfrm>
        </p:spPr>
        <p:txBody>
          <a:bodyPr>
            <a:normAutofit/>
          </a:bodyPr>
          <a:lstStyle/>
          <a:p>
            <a:pPr marL="0" indent="0">
              <a:buNone/>
            </a:pPr>
            <a:r>
              <a:rPr lang="en-US" sz="2000" i="1"/>
              <a:t>      Why is a Healthcare Security Token important?</a:t>
            </a:r>
            <a:endParaRPr lang="en-US" sz="2000"/>
          </a:p>
          <a:p>
            <a:r>
              <a:rPr lang="en-US" sz="2000" b="1"/>
              <a:t>Healthcare Security Tokens Will Attract CryptoHealth Investment</a:t>
            </a:r>
          </a:p>
          <a:p>
            <a:r>
              <a:rPr lang="en-US" sz="2000"/>
              <a:t> $10.5B infused into the ICO market in 2018, only $150M was in </a:t>
            </a:r>
            <a:r>
              <a:rPr lang="en-US" sz="2000" u="sng">
                <a:hlinkClick r:id="rId2"/>
              </a:rPr>
              <a:t>Healthcare</a:t>
            </a:r>
            <a:r>
              <a:rPr lang="en-US" sz="2000"/>
              <a:t> </a:t>
            </a:r>
          </a:p>
          <a:p>
            <a:r>
              <a:rPr lang="en-US" sz="2000"/>
              <a:t>If this money is invested into the Healthcare system, with sound blockchain practices protecting it from fraud waste and corruption, how many jobs, hospitals, lives will it save?</a:t>
            </a:r>
          </a:p>
          <a:p>
            <a:r>
              <a:rPr lang="en-US" sz="2000"/>
              <a:t>Unsustainable </a:t>
            </a:r>
            <a:r>
              <a:rPr lang="en-US" sz="2000" i="1"/>
              <a:t>increases</a:t>
            </a:r>
            <a:r>
              <a:rPr lang="en-US" sz="2000"/>
              <a:t> in cost and continuing </a:t>
            </a:r>
            <a:r>
              <a:rPr lang="en-US" sz="2000" i="1"/>
              <a:t>decrease</a:t>
            </a:r>
            <a:r>
              <a:rPr lang="en-US" sz="2000"/>
              <a:t> in life expectancy in the </a:t>
            </a:r>
            <a:r>
              <a:rPr lang="en-US" sz="2000" u="sng">
                <a:hlinkClick r:id="rId3"/>
              </a:rPr>
              <a:t>US</a:t>
            </a:r>
            <a:r>
              <a:rPr lang="en-US" sz="2000"/>
              <a:t>, combined with technological advancements, system inefficiencies and shifts in consumer behaviors create a ‘perfect storm’ for blockchain to be the backbone of a new business model.</a:t>
            </a:r>
          </a:p>
          <a:p>
            <a:endParaRPr lang="en-US" sz="2000"/>
          </a:p>
        </p:txBody>
      </p:sp>
      <p:pic>
        <p:nvPicPr>
          <p:cNvPr id="7" name="Picture 6" descr="A group of people walking down a street&#10;&#10;Description automatically generated">
            <a:extLst>
              <a:ext uri="{FF2B5EF4-FFF2-40B4-BE49-F238E27FC236}">
                <a16:creationId xmlns:a16="http://schemas.microsoft.com/office/drawing/2014/main" id="{11280CDD-7948-4F25-8D33-58FB593E254C}"/>
              </a:ext>
            </a:extLst>
          </p:cNvPr>
          <p:cNvPicPr>
            <a:picLocks noChangeAspect="1"/>
          </p:cNvPicPr>
          <p:nvPr/>
        </p:nvPicPr>
        <p:blipFill rotWithShape="1">
          <a:blip r:embed="rId4">
            <a:extLst>
              <a:ext uri="{28A0092B-C50C-407E-A947-70E740481C1C}">
                <a14:useLocalDpi xmlns:a14="http://schemas.microsoft.com/office/drawing/2010/main" val="0"/>
              </a:ext>
            </a:extLst>
          </a:blip>
          <a:srcRect l="21002" r="34767" b="1"/>
          <a:stretch/>
        </p:blipFill>
        <p:spPr>
          <a:xfrm>
            <a:off x="8037576" y="1904281"/>
            <a:ext cx="3374810" cy="4272681"/>
          </a:xfrm>
          <a:prstGeom prst="rect">
            <a:avLst/>
          </a:prstGeom>
        </p:spPr>
      </p:pic>
      <p:sp>
        <p:nvSpPr>
          <p:cNvPr id="4" name="Footer Placeholder 3">
            <a:extLst>
              <a:ext uri="{FF2B5EF4-FFF2-40B4-BE49-F238E27FC236}">
                <a16:creationId xmlns:a16="http://schemas.microsoft.com/office/drawing/2014/main" id="{236368B4-3B90-471A-9B16-CB7C3939A98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www.GBAglobal.org</a:t>
            </a:r>
          </a:p>
        </p:txBody>
      </p:sp>
      <p:sp>
        <p:nvSpPr>
          <p:cNvPr id="5" name="Slide Number Placeholder 4">
            <a:extLst>
              <a:ext uri="{FF2B5EF4-FFF2-40B4-BE49-F238E27FC236}">
                <a16:creationId xmlns:a16="http://schemas.microsoft.com/office/drawing/2014/main" id="{9902F29F-CEB2-4C08-9094-2A359EBBC770}"/>
              </a:ext>
            </a:extLst>
          </p:cNvPr>
          <p:cNvSpPr>
            <a:spLocks noGrp="1"/>
          </p:cNvSpPr>
          <p:nvPr>
            <p:ph type="sldNum" sz="quarter" idx="12"/>
          </p:nvPr>
        </p:nvSpPr>
        <p:spPr>
          <a:xfrm>
            <a:off x="8610600" y="6356350"/>
            <a:ext cx="2743200" cy="365125"/>
          </a:xfrm>
        </p:spPr>
        <p:txBody>
          <a:bodyPr>
            <a:normAutofit/>
          </a:bodyPr>
          <a:lstStyle/>
          <a:p>
            <a:pPr>
              <a:spcAft>
                <a:spcPts val="600"/>
              </a:spcAft>
            </a:pPr>
            <a:fld id="{FC8F1843-268D-449B-998B-AE11B666F32B}" type="slidenum">
              <a:rPr lang="en-US" smtClean="0"/>
              <a:pPr>
                <a:spcAft>
                  <a:spcPts val="600"/>
                </a:spcAft>
              </a:pPr>
              <a:t>30</a:t>
            </a:fld>
            <a:endParaRPr lang="en-US"/>
          </a:p>
        </p:txBody>
      </p:sp>
    </p:spTree>
    <p:extLst>
      <p:ext uri="{BB962C8B-B14F-4D97-AF65-F5344CB8AC3E}">
        <p14:creationId xmlns:p14="http://schemas.microsoft.com/office/powerpoint/2010/main" val="1560452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young men playing a game of football&#10;&#10;Description automatically generated">
            <a:extLst>
              <a:ext uri="{FF2B5EF4-FFF2-40B4-BE49-F238E27FC236}">
                <a16:creationId xmlns:a16="http://schemas.microsoft.com/office/drawing/2014/main" id="{0E21F3C5-1819-42D8-9315-9FA56B8E2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160" y="1556927"/>
            <a:ext cx="6577965" cy="4330742"/>
          </a:xfrm>
          <a:prstGeom prst="rect">
            <a:avLst/>
          </a:prstGeom>
        </p:spPr>
      </p:pic>
      <p:sp>
        <p:nvSpPr>
          <p:cNvPr id="2" name="Title 1">
            <a:extLst>
              <a:ext uri="{FF2B5EF4-FFF2-40B4-BE49-F238E27FC236}">
                <a16:creationId xmlns:a16="http://schemas.microsoft.com/office/drawing/2014/main" id="{D294E6CC-EAC9-4840-91AA-224FC010335C}"/>
              </a:ext>
            </a:extLst>
          </p:cNvPr>
          <p:cNvSpPr>
            <a:spLocks noGrp="1"/>
          </p:cNvSpPr>
          <p:nvPr>
            <p:ph type="title"/>
          </p:nvPr>
        </p:nvSpPr>
        <p:spPr/>
        <p:txBody>
          <a:bodyPr>
            <a:normAutofit fontScale="90000"/>
          </a:bodyPr>
          <a:lstStyle/>
          <a:p>
            <a:r>
              <a:rPr lang="en-US" dirty="0"/>
              <a:t>From Acute Care to Prevention, BC in 4P’s of Medicine</a:t>
            </a:r>
          </a:p>
        </p:txBody>
      </p:sp>
      <p:sp>
        <p:nvSpPr>
          <p:cNvPr id="3" name="Content Placeholder 2">
            <a:extLst>
              <a:ext uri="{FF2B5EF4-FFF2-40B4-BE49-F238E27FC236}">
                <a16:creationId xmlns:a16="http://schemas.microsoft.com/office/drawing/2014/main" id="{271BC5BB-275B-47C8-B1CA-2C6274A258CB}"/>
              </a:ext>
            </a:extLst>
          </p:cNvPr>
          <p:cNvSpPr>
            <a:spLocks noGrp="1"/>
          </p:cNvSpPr>
          <p:nvPr>
            <p:ph idx="1"/>
          </p:nvPr>
        </p:nvSpPr>
        <p:spPr>
          <a:xfrm>
            <a:off x="838200" y="1556927"/>
            <a:ext cx="6299200" cy="4666891"/>
          </a:xfrm>
        </p:spPr>
        <p:txBody>
          <a:bodyPr>
            <a:normAutofit fontScale="55000" lnSpcReduction="20000"/>
          </a:bodyPr>
          <a:lstStyle/>
          <a:p>
            <a:pPr marL="0" indent="0">
              <a:buNone/>
            </a:pPr>
            <a:r>
              <a:rPr lang="en-US" b="1" dirty="0"/>
              <a:t>P4 Medicine is Predictive, Preventive, Personalized and Participatory. Its two major objectives are to quantify wellness and demystify disease. P4 medicine is the clinical face of systems medicine.</a:t>
            </a:r>
          </a:p>
          <a:p>
            <a:pPr marL="0" indent="0">
              <a:buNone/>
            </a:pPr>
            <a:endParaRPr lang="en-US" dirty="0"/>
          </a:p>
          <a:p>
            <a:r>
              <a:rPr lang="en-US" dirty="0"/>
              <a:t>Health care as conventionally delivered explains only a small amount — perhaps 10% — of premature deaths as compared with other factors, including social context, environmental influences, and personal behavior. If health care is only a small part of what determines health, perhaps organizations in the business of delivering health need to expand their offerings.</a:t>
            </a:r>
          </a:p>
          <a:p>
            <a:r>
              <a:rPr lang="en-US" dirty="0"/>
              <a:t>we’re getting much better at identifying, measuring, reporting, and targeting health outcomes. </a:t>
            </a:r>
          </a:p>
          <a:p>
            <a:r>
              <a:rPr lang="en-US" dirty="0"/>
              <a:t>Employers focus on employee wellness, on one side, and disease management, on the other Health care financing is testing these pathways too</a:t>
            </a:r>
            <a:r>
              <a:rPr lang="en-US" b="1" dirty="0"/>
              <a:t>. Payment systems that will not reimburse preventable readmissions</a:t>
            </a:r>
            <a:r>
              <a:rPr lang="en-US" dirty="0"/>
              <a:t> or that bundle payments for goals or episodes of care rather than visits reflect a population approach to </a:t>
            </a:r>
            <a:r>
              <a:rPr lang="en-US" b="1" dirty="0"/>
              <a:t>health focused on outcomes rather than processes. </a:t>
            </a:r>
            <a:r>
              <a:rPr lang="en-US" dirty="0"/>
              <a:t> </a:t>
            </a:r>
          </a:p>
          <a:p>
            <a:r>
              <a:rPr lang="en-US" b="1" dirty="0"/>
              <a:t> If we can measure success, why pay for process?</a:t>
            </a:r>
            <a:endParaRPr lang="en-US" dirty="0"/>
          </a:p>
          <a:p>
            <a:r>
              <a:rPr lang="en-US" dirty="0"/>
              <a:t>In the future, successful doctors, hospitals, and health systems will shift their activities from delivering health services within their walls toward a broader range of </a:t>
            </a:r>
            <a:r>
              <a:rPr lang="en-US" b="1" dirty="0"/>
              <a:t>approaches that deliver health. </a:t>
            </a:r>
            <a:endParaRPr lang="en-US" dirty="0"/>
          </a:p>
          <a:p>
            <a:endParaRPr lang="en-US" dirty="0"/>
          </a:p>
        </p:txBody>
      </p:sp>
      <p:sp>
        <p:nvSpPr>
          <p:cNvPr id="4" name="Footer Placeholder 3">
            <a:extLst>
              <a:ext uri="{FF2B5EF4-FFF2-40B4-BE49-F238E27FC236}">
                <a16:creationId xmlns:a16="http://schemas.microsoft.com/office/drawing/2014/main" id="{6B4E151C-6A3F-439C-97CC-2407D0F2709A}"/>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03792C77-785E-4FA6-BE9B-CBE600937DF2}"/>
              </a:ext>
            </a:extLst>
          </p:cNvPr>
          <p:cNvSpPr>
            <a:spLocks noGrp="1"/>
          </p:cNvSpPr>
          <p:nvPr>
            <p:ph type="sldNum" sz="quarter" idx="12"/>
          </p:nvPr>
        </p:nvSpPr>
        <p:spPr/>
        <p:txBody>
          <a:bodyPr/>
          <a:lstStyle/>
          <a:p>
            <a:fld id="{FC8F1843-268D-449B-998B-AE11B666F32B}" type="slidenum">
              <a:rPr lang="en-US" smtClean="0"/>
              <a:t>31</a:t>
            </a:fld>
            <a:endParaRPr lang="en-US"/>
          </a:p>
        </p:txBody>
      </p:sp>
    </p:spTree>
    <p:extLst>
      <p:ext uri="{BB962C8B-B14F-4D97-AF65-F5344CB8AC3E}">
        <p14:creationId xmlns:p14="http://schemas.microsoft.com/office/powerpoint/2010/main" val="3298035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DAA4-D338-4A1E-9483-D0379E9ED3BA}"/>
              </a:ext>
            </a:extLst>
          </p:cNvPr>
          <p:cNvSpPr>
            <a:spLocks noGrp="1"/>
          </p:cNvSpPr>
          <p:nvPr>
            <p:ph type="title"/>
          </p:nvPr>
        </p:nvSpPr>
        <p:spPr>
          <a:xfrm>
            <a:off x="838200" y="365125"/>
            <a:ext cx="10515600" cy="1325563"/>
          </a:xfrm>
        </p:spPr>
        <p:txBody>
          <a:bodyPr>
            <a:normAutofit/>
          </a:bodyPr>
          <a:lstStyle/>
          <a:p>
            <a:r>
              <a:rPr lang="en-US" b="1" dirty="0"/>
              <a:t>Regulatory- HIPAA and GDPR</a:t>
            </a:r>
          </a:p>
        </p:txBody>
      </p:sp>
      <p:sp>
        <p:nvSpPr>
          <p:cNvPr id="3" name="Content Placeholder 2">
            <a:extLst>
              <a:ext uri="{FF2B5EF4-FFF2-40B4-BE49-F238E27FC236}">
                <a16:creationId xmlns:a16="http://schemas.microsoft.com/office/drawing/2014/main" id="{3E623CA5-3CBE-4B4B-B3AA-B5A6EF0CFBEA}"/>
              </a:ext>
            </a:extLst>
          </p:cNvPr>
          <p:cNvSpPr>
            <a:spLocks noGrp="1"/>
          </p:cNvSpPr>
          <p:nvPr>
            <p:ph idx="1"/>
          </p:nvPr>
        </p:nvSpPr>
        <p:spPr>
          <a:xfrm>
            <a:off x="633045" y="1354014"/>
            <a:ext cx="7356261" cy="5503985"/>
          </a:xfrm>
        </p:spPr>
        <p:txBody>
          <a:bodyPr>
            <a:normAutofit/>
          </a:bodyPr>
          <a:lstStyle/>
          <a:p>
            <a:r>
              <a:rPr lang="en-US" sz="1400" b="1" dirty="0"/>
              <a:t>GDPR</a:t>
            </a:r>
            <a:r>
              <a:rPr lang="en-US" sz="1400" dirty="0"/>
              <a:t>: The </a:t>
            </a:r>
            <a:r>
              <a:rPr lang="en-US" sz="1400" b="1" dirty="0"/>
              <a:t>General Data Protection Regulation</a:t>
            </a:r>
            <a:r>
              <a:rPr lang="en-US" sz="1400" dirty="0"/>
              <a:t> (EU) 2016/679 is a regulation in EU law on data protection and privacy for all individuals within the European Union (EU) and the European Economic Area (EEA).</a:t>
            </a:r>
            <a:r>
              <a:rPr lang="en-US" sz="1400" b="1" dirty="0"/>
              <a:t> </a:t>
            </a:r>
            <a:endParaRPr lang="en-US" sz="1400" dirty="0"/>
          </a:p>
          <a:p>
            <a:r>
              <a:rPr lang="en-US" sz="1400" b="1" dirty="0"/>
              <a:t>HIPAA</a:t>
            </a:r>
            <a:r>
              <a:rPr lang="en-US" sz="1400" dirty="0"/>
              <a:t>: </a:t>
            </a:r>
            <a:r>
              <a:rPr lang="en-US" sz="1400" b="1" dirty="0"/>
              <a:t>Acronym</a:t>
            </a:r>
            <a:r>
              <a:rPr lang="en-US" sz="1400" dirty="0"/>
              <a:t> that </a:t>
            </a:r>
            <a:r>
              <a:rPr lang="en-US" sz="1400" b="1" dirty="0"/>
              <a:t>stands for</a:t>
            </a:r>
            <a:r>
              <a:rPr lang="en-US" sz="1400" dirty="0"/>
              <a:t> the Health Insurance Portability and Accountability Act, a US law designed to provide privacy standards to protect patients' medical records and other health information provided to health plans, doctors, hospitals and other health care providers.</a:t>
            </a:r>
          </a:p>
          <a:p>
            <a:pPr lvl="0"/>
            <a:r>
              <a:rPr lang="en-US" sz="1400" dirty="0"/>
              <a:t>Take a look at what the GDPR regulations state.</a:t>
            </a:r>
          </a:p>
          <a:p>
            <a:r>
              <a:rPr lang="en-US" sz="1400" dirty="0"/>
              <a:t> Strict adherence to patient consent while acquiring their personal details. Organizations can no longer use sneaky opt-out strategies that assume patient consent by default.</a:t>
            </a:r>
          </a:p>
          <a:p>
            <a:pPr lvl="0"/>
            <a:r>
              <a:rPr lang="en-US" sz="1400" dirty="0"/>
              <a:t>Right to be forgotten — healthcare providers can no longer hold patient data indefinitely and must delete this information permanently upon request.</a:t>
            </a:r>
          </a:p>
          <a:p>
            <a:pPr lvl="0"/>
            <a:r>
              <a:rPr lang="en-US" sz="1400" dirty="0"/>
              <a:t>High security storage — it is mandatory for healthcare service providers to deploy adequate security, encryption, pseudonymization, redundancy, and intrusion detection mechanisms in order to ensure that patient data is not compromised in any way.</a:t>
            </a:r>
          </a:p>
          <a:p>
            <a:r>
              <a:rPr lang="en-US" sz="1400" b="1" dirty="0"/>
              <a:t>Similarities With HIPAA</a:t>
            </a:r>
            <a:endParaRPr lang="en-US" sz="1400" dirty="0"/>
          </a:p>
          <a:p>
            <a:r>
              <a:rPr lang="en-US" sz="1400" dirty="0"/>
              <a:t>If you are in the United States, a lot of these regulations may already be in place thanks to HIPAA. The HIPAA regulation mandates complete </a:t>
            </a:r>
            <a:r>
              <a:rPr lang="en-US" sz="1400" u="sng" dirty="0">
                <a:hlinkClick r:id="rId3"/>
              </a:rPr>
              <a:t>SSL protection</a:t>
            </a:r>
            <a:r>
              <a:rPr lang="en-US" sz="1400" dirty="0"/>
              <a:t> for patient data that is transmitted through your hospital servers. Also, similar to GDPR, the HIPAA compliance requirements also make it mandatory for healthcare providers to adhere to stringent data security protocols and ensure compliance to the established protocols while disposing data.</a:t>
            </a:r>
          </a:p>
          <a:p>
            <a:pPr lvl="0"/>
            <a:endParaRPr lang="en-US" sz="1400" dirty="0"/>
          </a:p>
          <a:p>
            <a:endParaRPr lang="en-US" sz="1000" dirty="0"/>
          </a:p>
        </p:txBody>
      </p:sp>
      <p:pic>
        <p:nvPicPr>
          <p:cNvPr id="8" name="Picture 7" descr="A picture containing person, building, man&#10;&#10;Description automatically generated">
            <a:extLst>
              <a:ext uri="{FF2B5EF4-FFF2-40B4-BE49-F238E27FC236}">
                <a16:creationId xmlns:a16="http://schemas.microsoft.com/office/drawing/2014/main" id="{412F6778-0E6B-4D25-8E54-C0EFF98A0189}"/>
              </a:ext>
            </a:extLst>
          </p:cNvPr>
          <p:cNvPicPr>
            <a:picLocks noChangeAspect="1"/>
          </p:cNvPicPr>
          <p:nvPr/>
        </p:nvPicPr>
        <p:blipFill rotWithShape="1">
          <a:blip r:embed="rId4">
            <a:extLst>
              <a:ext uri="{28A0092B-C50C-407E-A947-70E740481C1C}">
                <a14:useLocalDpi xmlns:a14="http://schemas.microsoft.com/office/drawing/2010/main" val="0"/>
              </a:ext>
            </a:extLst>
          </a:blip>
          <a:srcRect l="21027" r="2" b="2"/>
          <a:stretch/>
        </p:blipFill>
        <p:spPr>
          <a:xfrm>
            <a:off x="8610600" y="2505670"/>
            <a:ext cx="3217956" cy="2709718"/>
          </a:xfrm>
          <a:prstGeom prst="rect">
            <a:avLst/>
          </a:prstGeom>
        </p:spPr>
      </p:pic>
      <p:sp>
        <p:nvSpPr>
          <p:cNvPr id="4" name="Footer Placeholder 3">
            <a:extLst>
              <a:ext uri="{FF2B5EF4-FFF2-40B4-BE49-F238E27FC236}">
                <a16:creationId xmlns:a16="http://schemas.microsoft.com/office/drawing/2014/main" id="{102C4D94-DE19-417D-B2FB-FABDF545EF06}"/>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www.GBAglobal.org</a:t>
            </a:r>
          </a:p>
        </p:txBody>
      </p:sp>
      <p:sp>
        <p:nvSpPr>
          <p:cNvPr id="5" name="Slide Number Placeholder 4">
            <a:extLst>
              <a:ext uri="{FF2B5EF4-FFF2-40B4-BE49-F238E27FC236}">
                <a16:creationId xmlns:a16="http://schemas.microsoft.com/office/drawing/2014/main" id="{FC3B9D20-8774-4CA7-99B1-FCFA558FA0D9}"/>
              </a:ext>
            </a:extLst>
          </p:cNvPr>
          <p:cNvSpPr>
            <a:spLocks noGrp="1"/>
          </p:cNvSpPr>
          <p:nvPr>
            <p:ph type="sldNum" sz="quarter" idx="12"/>
          </p:nvPr>
        </p:nvSpPr>
        <p:spPr>
          <a:xfrm>
            <a:off x="8610600" y="6356350"/>
            <a:ext cx="2743200" cy="365125"/>
          </a:xfrm>
        </p:spPr>
        <p:txBody>
          <a:bodyPr>
            <a:normAutofit/>
          </a:bodyPr>
          <a:lstStyle/>
          <a:p>
            <a:pPr>
              <a:spcAft>
                <a:spcPts val="600"/>
              </a:spcAft>
            </a:pPr>
            <a:fld id="{FC8F1843-268D-449B-998B-AE11B666F32B}" type="slidenum">
              <a:rPr lang="en-US"/>
              <a:pPr>
                <a:spcAft>
                  <a:spcPts val="600"/>
                </a:spcAft>
              </a:pPr>
              <a:t>32</a:t>
            </a:fld>
            <a:endParaRPr lang="en-US"/>
          </a:p>
        </p:txBody>
      </p:sp>
      <p:sp>
        <p:nvSpPr>
          <p:cNvPr id="9" name="TextBox 8">
            <a:extLst>
              <a:ext uri="{FF2B5EF4-FFF2-40B4-BE49-F238E27FC236}">
                <a16:creationId xmlns:a16="http://schemas.microsoft.com/office/drawing/2014/main" id="{99B204CD-D554-4298-A8A3-7E57F34DA7AC}"/>
              </a:ext>
            </a:extLst>
          </p:cNvPr>
          <p:cNvSpPr txBox="1"/>
          <p:nvPr/>
        </p:nvSpPr>
        <p:spPr>
          <a:xfrm>
            <a:off x="8610600" y="5468815"/>
            <a:ext cx="3217956" cy="923330"/>
          </a:xfrm>
          <a:prstGeom prst="rect">
            <a:avLst/>
          </a:prstGeom>
          <a:noFill/>
        </p:spPr>
        <p:txBody>
          <a:bodyPr wrap="square" rtlCol="0">
            <a:spAutoFit/>
          </a:bodyPr>
          <a:lstStyle/>
          <a:p>
            <a:r>
              <a:rPr lang="en-US" dirty="0">
                <a:solidFill>
                  <a:schemeClr val="accent5">
                    <a:lumMod val="50000"/>
                  </a:schemeClr>
                </a:solidFill>
              </a:rPr>
              <a:t>In 2011 at the </a:t>
            </a:r>
            <a:r>
              <a:rPr lang="en-US" u="sng" dirty="0">
                <a:solidFill>
                  <a:schemeClr val="accent5">
                    <a:lumMod val="50000"/>
                  </a:schemeClr>
                </a:solidFill>
                <a:hlinkClick r:id="rId5">
                  <a:extLst>
                    <a:ext uri="{A12FA001-AC4F-418D-AE19-62706E023703}">
                      <ahyp:hlinkClr xmlns:ahyp="http://schemas.microsoft.com/office/drawing/2018/hyperlinkcolor" val="tx"/>
                    </a:ext>
                  </a:extLst>
                </a:hlinkClick>
              </a:rPr>
              <a:t>World Economic Forum</a:t>
            </a:r>
            <a:r>
              <a:rPr lang="en-US" dirty="0">
                <a:solidFill>
                  <a:schemeClr val="accent5">
                    <a:lumMod val="50000"/>
                  </a:schemeClr>
                </a:solidFill>
              </a:rPr>
              <a:t>, personal data was declared a new asset class.</a:t>
            </a:r>
          </a:p>
        </p:txBody>
      </p:sp>
    </p:spTree>
    <p:extLst>
      <p:ext uri="{BB962C8B-B14F-4D97-AF65-F5344CB8AC3E}">
        <p14:creationId xmlns:p14="http://schemas.microsoft.com/office/powerpoint/2010/main" val="140618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79D3-BA75-4B1F-8063-68049AD1CEC0}"/>
              </a:ext>
            </a:extLst>
          </p:cNvPr>
          <p:cNvSpPr>
            <a:spLocks noGrp="1"/>
          </p:cNvSpPr>
          <p:nvPr>
            <p:ph type="title"/>
          </p:nvPr>
        </p:nvSpPr>
        <p:spPr>
          <a:xfrm>
            <a:off x="838200" y="365125"/>
            <a:ext cx="10515600" cy="1325563"/>
          </a:xfrm>
        </p:spPr>
        <p:txBody>
          <a:bodyPr>
            <a:normAutofit/>
          </a:bodyPr>
          <a:lstStyle/>
          <a:p>
            <a:r>
              <a:rPr lang="en-US" dirty="0"/>
              <a:t>Technical Implementations and Challenges</a:t>
            </a:r>
          </a:p>
        </p:txBody>
      </p:sp>
      <p:sp>
        <p:nvSpPr>
          <p:cNvPr id="3" name="Content Placeholder 2">
            <a:extLst>
              <a:ext uri="{FF2B5EF4-FFF2-40B4-BE49-F238E27FC236}">
                <a16:creationId xmlns:a16="http://schemas.microsoft.com/office/drawing/2014/main" id="{7A68FFB7-810A-436C-A9CD-E4D0BBB91FAA}"/>
              </a:ext>
            </a:extLst>
          </p:cNvPr>
          <p:cNvSpPr>
            <a:spLocks noGrp="1"/>
          </p:cNvSpPr>
          <p:nvPr>
            <p:ph idx="1"/>
          </p:nvPr>
        </p:nvSpPr>
        <p:spPr>
          <a:xfrm>
            <a:off x="838200" y="1825625"/>
            <a:ext cx="6189314" cy="4667250"/>
          </a:xfrm>
        </p:spPr>
        <p:txBody>
          <a:bodyPr>
            <a:normAutofit/>
          </a:bodyPr>
          <a:lstStyle/>
          <a:p>
            <a:r>
              <a:rPr lang="en-US" sz="2000" b="1" dirty="0"/>
              <a:t>Technology Acceleration and Transformative Market Impacts</a:t>
            </a:r>
          </a:p>
          <a:p>
            <a:r>
              <a:rPr lang="en-US" sz="2000" b="1" dirty="0"/>
              <a:t>PGHD meets wearables</a:t>
            </a:r>
            <a:endParaRPr lang="en-US" sz="2000" dirty="0"/>
          </a:p>
          <a:p>
            <a:r>
              <a:rPr lang="en-US" sz="2000" dirty="0"/>
              <a:t>Patient-generated health data (PGHD) has tremendous potential, but to-date hasn't delivered the promised value. Mainly, because this data never makes it to the patient.</a:t>
            </a:r>
          </a:p>
          <a:p>
            <a:r>
              <a:rPr lang="en-US" sz="2000" dirty="0"/>
              <a:t>Under </a:t>
            </a:r>
            <a:r>
              <a:rPr lang="en-US" sz="2000" dirty="0" err="1"/>
              <a:t>Armour</a:t>
            </a:r>
            <a:r>
              <a:rPr lang="en-US" sz="2000" dirty="0"/>
              <a:t> </a:t>
            </a:r>
            <a:r>
              <a:rPr lang="en-US" sz="2000" dirty="0" err="1"/>
              <a:t>HealthBox</a:t>
            </a:r>
            <a:r>
              <a:rPr lang="en-US" sz="2000" dirty="0"/>
              <a:t>, </a:t>
            </a:r>
            <a:r>
              <a:rPr lang="en-US" sz="2000" dirty="0" err="1"/>
              <a:t>Bragi</a:t>
            </a:r>
            <a:r>
              <a:rPr lang="en-US" sz="2000" dirty="0"/>
              <a:t> Dash, </a:t>
            </a:r>
            <a:r>
              <a:rPr lang="en-US" sz="2000" dirty="0" err="1"/>
              <a:t>Hexoskin</a:t>
            </a:r>
            <a:r>
              <a:rPr lang="en-US" sz="2000" dirty="0"/>
              <a:t> smart shirt, </a:t>
            </a:r>
            <a:r>
              <a:rPr lang="en-US" sz="2000" dirty="0" err="1"/>
              <a:t>OMSignal</a:t>
            </a:r>
            <a:r>
              <a:rPr lang="en-US" sz="2000" dirty="0"/>
              <a:t> </a:t>
            </a:r>
            <a:r>
              <a:rPr lang="en-US" sz="2000" dirty="0" err="1"/>
              <a:t>OMbra</a:t>
            </a:r>
            <a:r>
              <a:rPr lang="en-US" sz="2000" dirty="0"/>
              <a:t> all generate industry excitement but not yet reaching patient transformation. Wearable tech is exciting, hip, and a great conversation starter. </a:t>
            </a:r>
            <a:r>
              <a:rPr lang="en-US" sz="2000" b="1" dirty="0"/>
              <a:t>But the real value will come at the intersection of wearable tech and medical records. </a:t>
            </a:r>
          </a:p>
          <a:p>
            <a:r>
              <a:rPr lang="en-US" sz="2000" b="1" dirty="0"/>
              <a:t> </a:t>
            </a:r>
          </a:p>
          <a:p>
            <a:endParaRPr lang="en-US" sz="1600" dirty="0"/>
          </a:p>
        </p:txBody>
      </p:sp>
      <p:sp>
        <p:nvSpPr>
          <p:cNvPr id="4" name="Footer Placeholder 3">
            <a:extLst>
              <a:ext uri="{FF2B5EF4-FFF2-40B4-BE49-F238E27FC236}">
                <a16:creationId xmlns:a16="http://schemas.microsoft.com/office/drawing/2014/main" id="{F6BEC5EA-2F32-4265-8463-069D6AE4FCF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www.GBAglobal.org</a:t>
            </a:r>
          </a:p>
        </p:txBody>
      </p:sp>
      <p:sp>
        <p:nvSpPr>
          <p:cNvPr id="5" name="Slide Number Placeholder 4">
            <a:extLst>
              <a:ext uri="{FF2B5EF4-FFF2-40B4-BE49-F238E27FC236}">
                <a16:creationId xmlns:a16="http://schemas.microsoft.com/office/drawing/2014/main" id="{398911AB-6FB3-43AF-8C9D-1B45FFF8DA83}"/>
              </a:ext>
            </a:extLst>
          </p:cNvPr>
          <p:cNvSpPr>
            <a:spLocks noGrp="1"/>
          </p:cNvSpPr>
          <p:nvPr>
            <p:ph type="sldNum" sz="quarter" idx="12"/>
          </p:nvPr>
        </p:nvSpPr>
        <p:spPr>
          <a:xfrm>
            <a:off x="8610600" y="6356350"/>
            <a:ext cx="2743200" cy="365125"/>
          </a:xfrm>
        </p:spPr>
        <p:txBody>
          <a:bodyPr>
            <a:normAutofit/>
          </a:bodyPr>
          <a:lstStyle/>
          <a:p>
            <a:pPr>
              <a:spcAft>
                <a:spcPts val="600"/>
              </a:spcAft>
            </a:pPr>
            <a:fld id="{FC8F1843-268D-449B-998B-AE11B666F32B}" type="slidenum">
              <a:rPr lang="en-US" smtClean="0"/>
              <a:pPr>
                <a:spcAft>
                  <a:spcPts val="600"/>
                </a:spcAft>
              </a:pPr>
              <a:t>33</a:t>
            </a:fld>
            <a:endParaRPr lang="en-US"/>
          </a:p>
        </p:txBody>
      </p:sp>
      <p:pic>
        <p:nvPicPr>
          <p:cNvPr id="9" name="Picture 8">
            <a:extLst>
              <a:ext uri="{FF2B5EF4-FFF2-40B4-BE49-F238E27FC236}">
                <a16:creationId xmlns:a16="http://schemas.microsoft.com/office/drawing/2014/main" id="{C65379B0-A8ED-400C-8BAF-AAD52AB40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514" y="1870075"/>
            <a:ext cx="4806931" cy="3621751"/>
          </a:xfrm>
          <a:prstGeom prst="rect">
            <a:avLst/>
          </a:prstGeom>
        </p:spPr>
      </p:pic>
    </p:spTree>
    <p:extLst>
      <p:ext uri="{BB962C8B-B14F-4D97-AF65-F5344CB8AC3E}">
        <p14:creationId xmlns:p14="http://schemas.microsoft.com/office/powerpoint/2010/main" val="1700632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AE55-6864-40CE-BBDA-A1F18A975E16}"/>
              </a:ext>
            </a:extLst>
          </p:cNvPr>
          <p:cNvSpPr>
            <a:spLocks noGrp="1"/>
          </p:cNvSpPr>
          <p:nvPr>
            <p:ph type="title"/>
          </p:nvPr>
        </p:nvSpPr>
        <p:spPr>
          <a:xfrm>
            <a:off x="648929" y="629266"/>
            <a:ext cx="5127031" cy="883011"/>
          </a:xfrm>
        </p:spPr>
        <p:txBody>
          <a:bodyPr>
            <a:normAutofit fontScale="90000"/>
          </a:bodyPr>
          <a:lstStyle/>
          <a:p>
            <a:r>
              <a:rPr lang="en-US" sz="3700" dirty="0"/>
              <a:t>Technical Implementations and Challenges</a:t>
            </a:r>
          </a:p>
        </p:txBody>
      </p:sp>
      <p:sp>
        <p:nvSpPr>
          <p:cNvPr id="3" name="Content Placeholder 2">
            <a:extLst>
              <a:ext uri="{FF2B5EF4-FFF2-40B4-BE49-F238E27FC236}">
                <a16:creationId xmlns:a16="http://schemas.microsoft.com/office/drawing/2014/main" id="{FCA27138-5B40-469E-AEB4-3FA7D0CB6F8B}"/>
              </a:ext>
            </a:extLst>
          </p:cNvPr>
          <p:cNvSpPr>
            <a:spLocks noGrp="1"/>
          </p:cNvSpPr>
          <p:nvPr>
            <p:ph idx="1"/>
          </p:nvPr>
        </p:nvSpPr>
        <p:spPr>
          <a:xfrm>
            <a:off x="648930" y="1705708"/>
            <a:ext cx="6279408" cy="5152292"/>
          </a:xfrm>
        </p:spPr>
        <p:txBody>
          <a:bodyPr>
            <a:normAutofit/>
          </a:bodyPr>
          <a:lstStyle/>
          <a:p>
            <a:r>
              <a:rPr lang="en-US" sz="1300" b="1" dirty="0"/>
              <a:t>Wearable sensors are small but crucial components of consumer technology</a:t>
            </a:r>
            <a:r>
              <a:rPr lang="en-US" sz="1300" dirty="0"/>
              <a:t> that enables smart devices to track and monitor several parameters, such as movements, temperature, speed, muscle activity, and blood pressure. Sensors collect data about the physical and chemical properties of the body and local environment, which are used by algorithms to produce useful information.</a:t>
            </a:r>
          </a:p>
          <a:p>
            <a:r>
              <a:rPr lang="en-US" sz="1300" dirty="0"/>
              <a:t>Based on the application, the wearable sensor market can be segmented as wrist wear, eyewear, body wear, footwear, and others.</a:t>
            </a:r>
          </a:p>
          <a:p>
            <a:r>
              <a:rPr lang="en-US" sz="1300" dirty="0"/>
              <a:t>A recent article on wearable technology notes, “Innovative companies such as </a:t>
            </a:r>
            <a:r>
              <a:rPr lang="en-US" sz="1300" dirty="0" err="1"/>
              <a:t>AiQ</a:t>
            </a:r>
            <a:r>
              <a:rPr lang="en-US" sz="1300" dirty="0"/>
              <a:t> Clothing, </a:t>
            </a:r>
            <a:r>
              <a:rPr lang="en-US" sz="1300" dirty="0" err="1"/>
              <a:t>Hexoskin</a:t>
            </a:r>
            <a:r>
              <a:rPr lang="en-US" sz="1300" dirty="0"/>
              <a:t> and </a:t>
            </a:r>
            <a:r>
              <a:rPr lang="en-US" sz="1300" dirty="0" err="1"/>
              <a:t>OMsignal</a:t>
            </a:r>
            <a:r>
              <a:rPr lang="en-US" sz="1300" dirty="0"/>
              <a:t> are already paving the way with biometric garments that measure body vitals. Future wearables could be more hidden by adding a thin film inside your favorite jewelry to measure biometric data [and] activity levels.</a:t>
            </a:r>
          </a:p>
          <a:p>
            <a:r>
              <a:rPr lang="en-US" sz="1300" b="1" dirty="0"/>
              <a:t>Genomics companies like 23andMe , </a:t>
            </a:r>
            <a:r>
              <a:rPr lang="en-US" sz="1300" dirty="0"/>
              <a:t>along with My Heritage.com are collecting DNA and Genomics data that has never before been available. This data should belong to the patient and not the Corporations. 23andMe will not sell a client’s personal data without permission. However, that data belongs to you, and these Corporations are making millions off of it.</a:t>
            </a:r>
          </a:p>
          <a:p>
            <a:endParaRPr lang="en-US" sz="1300" dirty="0"/>
          </a:p>
          <a:p>
            <a:endParaRPr lang="en-US" sz="1300" dirty="0"/>
          </a:p>
        </p:txBody>
      </p:sp>
      <p:pic>
        <p:nvPicPr>
          <p:cNvPr id="7" name="Picture 6" descr="A screenshot of a cell phone&#10;&#10;Description automatically generated">
            <a:extLst>
              <a:ext uri="{FF2B5EF4-FFF2-40B4-BE49-F238E27FC236}">
                <a16:creationId xmlns:a16="http://schemas.microsoft.com/office/drawing/2014/main" id="{82232F43-010B-456B-BD88-401C2A0956D0}"/>
              </a:ext>
            </a:extLst>
          </p:cNvPr>
          <p:cNvPicPr>
            <a:picLocks noChangeAspect="1"/>
          </p:cNvPicPr>
          <p:nvPr/>
        </p:nvPicPr>
        <p:blipFill rotWithShape="1">
          <a:blip r:embed="rId2">
            <a:extLst>
              <a:ext uri="{28A0092B-C50C-407E-A947-70E740481C1C}">
                <a14:useLocalDpi xmlns:a14="http://schemas.microsoft.com/office/drawing/2010/main" val="0"/>
              </a:ext>
            </a:extLst>
          </a:blip>
          <a:srcRect l="2082" r="3" b="3"/>
          <a:stretch/>
        </p:blipFill>
        <p:spPr>
          <a:xfrm>
            <a:off x="6730276" y="961075"/>
            <a:ext cx="5461724" cy="5577837"/>
          </a:xfrm>
          <a:prstGeom prst="rect">
            <a:avLst/>
          </a:prstGeom>
          <a:effectLst/>
        </p:spPr>
      </p:pic>
      <p:sp>
        <p:nvSpPr>
          <p:cNvPr id="4" name="Footer Placeholder 3">
            <a:extLst>
              <a:ext uri="{FF2B5EF4-FFF2-40B4-BE49-F238E27FC236}">
                <a16:creationId xmlns:a16="http://schemas.microsoft.com/office/drawing/2014/main" id="{2AB615B8-677F-416E-90CE-EDEC75793A35}"/>
              </a:ext>
            </a:extLst>
          </p:cNvPr>
          <p:cNvSpPr>
            <a:spLocks noGrp="1"/>
          </p:cNvSpPr>
          <p:nvPr>
            <p:ph type="ftr" sz="quarter" idx="11"/>
          </p:nvPr>
        </p:nvSpPr>
        <p:spPr>
          <a:xfrm>
            <a:off x="4038600" y="6173787"/>
            <a:ext cx="4114800" cy="365125"/>
          </a:xfrm>
        </p:spPr>
        <p:txBody>
          <a:bodyPr>
            <a:normAutofit/>
          </a:bodyPr>
          <a:lstStyle/>
          <a:p>
            <a:pPr>
              <a:spcAft>
                <a:spcPts val="600"/>
              </a:spcAft>
            </a:pPr>
            <a:r>
              <a:rPr lang="en-US"/>
              <a:t>www.GBAglobal.org</a:t>
            </a:r>
          </a:p>
        </p:txBody>
      </p:sp>
      <p:sp>
        <p:nvSpPr>
          <p:cNvPr id="5" name="Slide Number Placeholder 4">
            <a:extLst>
              <a:ext uri="{FF2B5EF4-FFF2-40B4-BE49-F238E27FC236}">
                <a16:creationId xmlns:a16="http://schemas.microsoft.com/office/drawing/2014/main" id="{4DF6674F-84E0-4718-B764-1BE00E4AE37A}"/>
              </a:ext>
            </a:extLst>
          </p:cNvPr>
          <p:cNvSpPr>
            <a:spLocks noGrp="1"/>
          </p:cNvSpPr>
          <p:nvPr>
            <p:ph type="sldNum" sz="quarter" idx="12"/>
          </p:nvPr>
        </p:nvSpPr>
        <p:spPr>
          <a:xfrm>
            <a:off x="8610600" y="6356350"/>
            <a:ext cx="2743200" cy="365125"/>
          </a:xfrm>
        </p:spPr>
        <p:txBody>
          <a:bodyPr>
            <a:normAutofit/>
          </a:bodyPr>
          <a:lstStyle/>
          <a:p>
            <a:pPr>
              <a:spcAft>
                <a:spcPts val="600"/>
              </a:spcAft>
            </a:pPr>
            <a:fld id="{FC8F1843-268D-449B-998B-AE11B666F32B}" type="slidenum">
              <a:rPr lang="en-US" smtClean="0"/>
              <a:pPr>
                <a:spcAft>
                  <a:spcPts val="600"/>
                </a:spcAft>
              </a:pPr>
              <a:t>34</a:t>
            </a:fld>
            <a:endParaRPr lang="en-US"/>
          </a:p>
        </p:txBody>
      </p:sp>
      <p:pic>
        <p:nvPicPr>
          <p:cNvPr id="9" name="Picture 8" descr="A close up of text on a white background&#10;&#10;Description automatically generated">
            <a:extLst>
              <a:ext uri="{FF2B5EF4-FFF2-40B4-BE49-F238E27FC236}">
                <a16:creationId xmlns:a16="http://schemas.microsoft.com/office/drawing/2014/main" id="{56703455-01C0-415B-A51D-E0E72FBD6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636" y="5247623"/>
            <a:ext cx="1307927" cy="868137"/>
          </a:xfrm>
          <a:prstGeom prst="rect">
            <a:avLst/>
          </a:prstGeom>
        </p:spPr>
      </p:pic>
    </p:spTree>
    <p:extLst>
      <p:ext uri="{BB962C8B-B14F-4D97-AF65-F5344CB8AC3E}">
        <p14:creationId xmlns:p14="http://schemas.microsoft.com/office/powerpoint/2010/main" val="314839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9C4D-C6C7-4658-81EB-6A416DCADB85}"/>
              </a:ext>
            </a:extLst>
          </p:cNvPr>
          <p:cNvSpPr>
            <a:spLocks noGrp="1"/>
          </p:cNvSpPr>
          <p:nvPr>
            <p:ph type="title"/>
          </p:nvPr>
        </p:nvSpPr>
        <p:spPr>
          <a:xfrm>
            <a:off x="838200" y="365125"/>
            <a:ext cx="10515600" cy="1325563"/>
          </a:xfrm>
        </p:spPr>
        <p:txBody>
          <a:bodyPr>
            <a:normAutofit/>
          </a:bodyPr>
          <a:lstStyle/>
          <a:p>
            <a:r>
              <a:rPr lang="en-US"/>
              <a:t>Technical Implementations and Challenges</a:t>
            </a:r>
            <a:endParaRPr lang="en-US" dirty="0"/>
          </a:p>
        </p:txBody>
      </p:sp>
      <p:sp>
        <p:nvSpPr>
          <p:cNvPr id="3" name="Content Placeholder 2">
            <a:extLst>
              <a:ext uri="{FF2B5EF4-FFF2-40B4-BE49-F238E27FC236}">
                <a16:creationId xmlns:a16="http://schemas.microsoft.com/office/drawing/2014/main" id="{AABB824A-DFB3-4F08-B6A0-45F28C5E6647}"/>
              </a:ext>
            </a:extLst>
          </p:cNvPr>
          <p:cNvSpPr>
            <a:spLocks noGrp="1"/>
          </p:cNvSpPr>
          <p:nvPr>
            <p:ph idx="1"/>
          </p:nvPr>
        </p:nvSpPr>
        <p:spPr>
          <a:xfrm>
            <a:off x="838200" y="1825625"/>
            <a:ext cx="6714744" cy="4351338"/>
          </a:xfrm>
        </p:spPr>
        <p:txBody>
          <a:bodyPr>
            <a:normAutofit/>
          </a:bodyPr>
          <a:lstStyle/>
          <a:p>
            <a:r>
              <a:rPr lang="en-US" sz="2000" b="1"/>
              <a:t>Wearable Devices Use Neuroscience to help Children and Adults Sleep</a:t>
            </a:r>
          </a:p>
          <a:p>
            <a:r>
              <a:rPr lang="en-US" sz="2000" b="1"/>
              <a:t>Wearable devices help with Parkinson’s Disease.</a:t>
            </a:r>
          </a:p>
          <a:p>
            <a:r>
              <a:rPr lang="en-US" sz="2000" b="1"/>
              <a:t>Wearable devices to help alleviate PTSD.</a:t>
            </a:r>
            <a:endParaRPr lang="en-US" sz="2000"/>
          </a:p>
          <a:p>
            <a:r>
              <a:rPr lang="en-US" sz="2000"/>
              <a:t>S</a:t>
            </a:r>
            <a:r>
              <a:rPr lang="en-US" sz="2000" u="sng">
                <a:hlinkClick r:id="rId2" tooltip="http://www.ptsdunited.org/ptsd-statistics-2/"/>
              </a:rPr>
              <a:t>eventy percent of adults</a:t>
            </a:r>
            <a:r>
              <a:rPr lang="en-US" sz="2000"/>
              <a:t> in the United States have experienced some type of traumatic event at least once in their lives," says PTSD approximately 223.4 million people. Up to 20 percent of these people go on to develop PTSD. Today there are approximately 44.7 million people who were or are struggling with PTSD.</a:t>
            </a:r>
          </a:p>
          <a:p>
            <a:r>
              <a:rPr lang="en-US" sz="2000"/>
              <a:t>The </a:t>
            </a:r>
            <a:r>
              <a:rPr lang="en-US" sz="2000" u="sng">
                <a:hlinkClick r:id="rId2" tooltip="http://www.ptsdunited.org/ptsd-statistics-2/"/>
              </a:rPr>
              <a:t>annual cost</a:t>
            </a:r>
            <a:r>
              <a:rPr lang="en-US" sz="2000"/>
              <a:t> to society of anxiety disorders? More than $42.3 billion, often due to misdiagnosis and undertreatment.</a:t>
            </a:r>
          </a:p>
          <a:p>
            <a:endParaRPr lang="en-US" sz="2000"/>
          </a:p>
        </p:txBody>
      </p:sp>
      <p:pic>
        <p:nvPicPr>
          <p:cNvPr id="7" name="Picture 6" descr="A person in a military uniform&#10;&#10;Description automatically generated">
            <a:extLst>
              <a:ext uri="{FF2B5EF4-FFF2-40B4-BE49-F238E27FC236}">
                <a16:creationId xmlns:a16="http://schemas.microsoft.com/office/drawing/2014/main" id="{FE9C8D1C-BDF2-4ED2-9CAC-D435A0E714F3}"/>
              </a:ext>
            </a:extLst>
          </p:cNvPr>
          <p:cNvPicPr>
            <a:picLocks noChangeAspect="1"/>
          </p:cNvPicPr>
          <p:nvPr/>
        </p:nvPicPr>
        <p:blipFill rotWithShape="1">
          <a:blip r:embed="rId3">
            <a:extLst>
              <a:ext uri="{28A0092B-C50C-407E-A947-70E740481C1C}">
                <a14:useLocalDpi xmlns:a14="http://schemas.microsoft.com/office/drawing/2010/main" val="0"/>
              </a:ext>
            </a:extLst>
          </a:blip>
          <a:srcRect l="29864" r="25707" b="2"/>
          <a:stretch/>
        </p:blipFill>
        <p:spPr>
          <a:xfrm>
            <a:off x="8037576" y="1904281"/>
            <a:ext cx="3374810" cy="4272681"/>
          </a:xfrm>
          <a:prstGeom prst="rect">
            <a:avLst/>
          </a:prstGeom>
        </p:spPr>
      </p:pic>
      <p:sp>
        <p:nvSpPr>
          <p:cNvPr id="4" name="Footer Placeholder 3">
            <a:extLst>
              <a:ext uri="{FF2B5EF4-FFF2-40B4-BE49-F238E27FC236}">
                <a16:creationId xmlns:a16="http://schemas.microsoft.com/office/drawing/2014/main" id="{E895354F-31FD-49B2-84AD-3A9F363FB98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www.GBAglobal.org</a:t>
            </a:r>
          </a:p>
        </p:txBody>
      </p:sp>
      <p:sp>
        <p:nvSpPr>
          <p:cNvPr id="5" name="Slide Number Placeholder 4">
            <a:extLst>
              <a:ext uri="{FF2B5EF4-FFF2-40B4-BE49-F238E27FC236}">
                <a16:creationId xmlns:a16="http://schemas.microsoft.com/office/drawing/2014/main" id="{F98E8331-64D0-464D-88E8-8BE366C7C050}"/>
              </a:ext>
            </a:extLst>
          </p:cNvPr>
          <p:cNvSpPr>
            <a:spLocks noGrp="1"/>
          </p:cNvSpPr>
          <p:nvPr>
            <p:ph type="sldNum" sz="quarter" idx="12"/>
          </p:nvPr>
        </p:nvSpPr>
        <p:spPr>
          <a:xfrm>
            <a:off x="8610600" y="6356350"/>
            <a:ext cx="2743200" cy="365125"/>
          </a:xfrm>
        </p:spPr>
        <p:txBody>
          <a:bodyPr>
            <a:normAutofit/>
          </a:bodyPr>
          <a:lstStyle/>
          <a:p>
            <a:pPr>
              <a:spcAft>
                <a:spcPts val="600"/>
              </a:spcAft>
            </a:pPr>
            <a:fld id="{FC8F1843-268D-449B-998B-AE11B666F32B}" type="slidenum">
              <a:rPr lang="en-US" smtClean="0"/>
              <a:pPr>
                <a:spcAft>
                  <a:spcPts val="600"/>
                </a:spcAft>
              </a:pPr>
              <a:t>35</a:t>
            </a:fld>
            <a:endParaRPr lang="en-US"/>
          </a:p>
        </p:txBody>
      </p:sp>
    </p:spTree>
    <p:extLst>
      <p:ext uri="{BB962C8B-B14F-4D97-AF65-F5344CB8AC3E}">
        <p14:creationId xmlns:p14="http://schemas.microsoft.com/office/powerpoint/2010/main" val="4218735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06ED-B124-424E-9211-00B18DA3E977}"/>
              </a:ext>
            </a:extLst>
          </p:cNvPr>
          <p:cNvSpPr>
            <a:spLocks noGrp="1"/>
          </p:cNvSpPr>
          <p:nvPr>
            <p:ph type="title"/>
          </p:nvPr>
        </p:nvSpPr>
        <p:spPr/>
        <p:txBody>
          <a:bodyPr/>
          <a:lstStyle/>
          <a:p>
            <a:r>
              <a:rPr lang="en-US" dirty="0"/>
              <a:t>Business and Cultural Challenges</a:t>
            </a:r>
          </a:p>
        </p:txBody>
      </p:sp>
      <p:sp>
        <p:nvSpPr>
          <p:cNvPr id="3" name="Content Placeholder 2">
            <a:extLst>
              <a:ext uri="{FF2B5EF4-FFF2-40B4-BE49-F238E27FC236}">
                <a16:creationId xmlns:a16="http://schemas.microsoft.com/office/drawing/2014/main" id="{52181BA7-A76F-42AB-BFD6-03BE11FFD98F}"/>
              </a:ext>
            </a:extLst>
          </p:cNvPr>
          <p:cNvSpPr>
            <a:spLocks noGrp="1"/>
          </p:cNvSpPr>
          <p:nvPr>
            <p:ph idx="1"/>
          </p:nvPr>
        </p:nvSpPr>
        <p:spPr>
          <a:xfrm>
            <a:off x="838200" y="1388853"/>
            <a:ext cx="4711700" cy="4666891"/>
          </a:xfrm>
        </p:spPr>
        <p:txBody>
          <a:bodyPr>
            <a:normAutofit fontScale="92500" lnSpcReduction="10000"/>
          </a:bodyPr>
          <a:lstStyle/>
          <a:p>
            <a:r>
              <a:rPr lang="en-US" sz="2000" b="1" dirty="0"/>
              <a:t>Despite the United States investing nearly one-fifth of the economy in health care</a:t>
            </a:r>
            <a:r>
              <a:rPr lang="en-US" sz="2000" dirty="0"/>
              <a:t>, the system does not promote effective use of health care resources and fails to advance meaningful health outcomes. </a:t>
            </a:r>
          </a:p>
          <a:p>
            <a:r>
              <a:rPr lang="en-US" sz="2000" b="1" dirty="0"/>
              <a:t>A connected, informed, and effective system relies on data, actionable insights, care coordination</a:t>
            </a:r>
            <a:r>
              <a:rPr lang="en-US" sz="2000" dirty="0"/>
              <a:t>, and value to enable innovation and advance high-quality care.</a:t>
            </a:r>
          </a:p>
          <a:p>
            <a:r>
              <a:rPr lang="en-US" sz="2000" dirty="0"/>
              <a:t> Investments in modern health care infrastructure, the utilization of data and information, and proven technology solutions are necessary to empower consumers and care providers, reduce costs, contribute to better health outcomes, and improve the consumer experience.</a:t>
            </a:r>
          </a:p>
          <a:p>
            <a:r>
              <a:rPr lang="en-US" sz="2000" dirty="0"/>
              <a:t> </a:t>
            </a:r>
          </a:p>
          <a:p>
            <a:endParaRPr lang="en-US" dirty="0"/>
          </a:p>
        </p:txBody>
      </p:sp>
      <p:sp>
        <p:nvSpPr>
          <p:cNvPr id="4" name="Footer Placeholder 3">
            <a:extLst>
              <a:ext uri="{FF2B5EF4-FFF2-40B4-BE49-F238E27FC236}">
                <a16:creationId xmlns:a16="http://schemas.microsoft.com/office/drawing/2014/main" id="{543A772D-A019-4CDB-936D-26CC01310A9C}"/>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1118CDB3-2AFF-4941-8B07-41E443B30211}"/>
              </a:ext>
            </a:extLst>
          </p:cNvPr>
          <p:cNvSpPr>
            <a:spLocks noGrp="1"/>
          </p:cNvSpPr>
          <p:nvPr>
            <p:ph type="sldNum" sz="quarter" idx="12"/>
          </p:nvPr>
        </p:nvSpPr>
        <p:spPr/>
        <p:txBody>
          <a:bodyPr/>
          <a:lstStyle/>
          <a:p>
            <a:fld id="{FC8F1843-268D-449B-998B-AE11B666F32B}" type="slidenum">
              <a:rPr lang="en-US" smtClean="0"/>
              <a:t>36</a:t>
            </a:fld>
            <a:endParaRPr lang="en-US"/>
          </a:p>
        </p:txBody>
      </p:sp>
      <p:pic>
        <p:nvPicPr>
          <p:cNvPr id="7" name="Picture 6" descr="A view of a city&#10;&#10;Description automatically generated">
            <a:extLst>
              <a:ext uri="{FF2B5EF4-FFF2-40B4-BE49-F238E27FC236}">
                <a16:creationId xmlns:a16="http://schemas.microsoft.com/office/drawing/2014/main" id="{2BF2CDC1-E78C-40D4-A1CC-242FF4910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0" y="1388852"/>
            <a:ext cx="5715000" cy="4326147"/>
          </a:xfrm>
          <a:prstGeom prst="rect">
            <a:avLst/>
          </a:prstGeom>
        </p:spPr>
      </p:pic>
    </p:spTree>
    <p:extLst>
      <p:ext uri="{BB962C8B-B14F-4D97-AF65-F5344CB8AC3E}">
        <p14:creationId xmlns:p14="http://schemas.microsoft.com/office/powerpoint/2010/main" val="2382430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F3DE1-8147-46BC-9891-C29B6762FF5E}"/>
              </a:ext>
            </a:extLst>
          </p:cNvPr>
          <p:cNvSpPr>
            <a:spLocks noGrp="1"/>
          </p:cNvSpPr>
          <p:nvPr>
            <p:ph type="title"/>
          </p:nvPr>
        </p:nvSpPr>
        <p:spPr>
          <a:xfrm>
            <a:off x="838200" y="365125"/>
            <a:ext cx="10515600" cy="1325563"/>
          </a:xfrm>
        </p:spPr>
        <p:txBody>
          <a:bodyPr>
            <a:normAutofit/>
          </a:bodyPr>
          <a:lstStyle/>
          <a:p>
            <a:r>
              <a:rPr lang="en-US" dirty="0"/>
              <a:t>Business and Cultural Challenges</a:t>
            </a:r>
            <a:endParaRPr lang="en-US" b="1" dirty="0"/>
          </a:p>
        </p:txBody>
      </p:sp>
      <p:sp>
        <p:nvSpPr>
          <p:cNvPr id="3" name="Content Placeholder 2">
            <a:extLst>
              <a:ext uri="{FF2B5EF4-FFF2-40B4-BE49-F238E27FC236}">
                <a16:creationId xmlns:a16="http://schemas.microsoft.com/office/drawing/2014/main" id="{0B32EEDC-34D2-4360-9176-B7BA45D7828B}"/>
              </a:ext>
            </a:extLst>
          </p:cNvPr>
          <p:cNvSpPr>
            <a:spLocks noGrp="1"/>
          </p:cNvSpPr>
          <p:nvPr>
            <p:ph idx="1"/>
          </p:nvPr>
        </p:nvSpPr>
        <p:spPr>
          <a:xfrm>
            <a:off x="838200" y="1825625"/>
            <a:ext cx="3797807" cy="4351338"/>
          </a:xfrm>
        </p:spPr>
        <p:txBody>
          <a:bodyPr>
            <a:normAutofit/>
          </a:bodyPr>
          <a:lstStyle/>
          <a:p>
            <a:r>
              <a:rPr lang="en-US" sz="1400"/>
              <a:t>American Health Care Act of 2017</a:t>
            </a:r>
          </a:p>
          <a:p>
            <a:r>
              <a:rPr lang="en-US" sz="1400"/>
              <a:t>The American Health Care Act of 2017 often shortened to the AHCA</a:t>
            </a:r>
          </a:p>
          <a:p>
            <a:r>
              <a:rPr lang="en-US" sz="1400"/>
              <a:t>is a United States Congress bill to partially repeal the Patient Protection and Affordable Care Act, also known as Obamacare. </a:t>
            </a:r>
          </a:p>
          <a:p>
            <a:r>
              <a:rPr lang="en-US" sz="1400" b="1" u="sng">
                <a:hlinkClick r:id="rId2"/>
              </a:rPr>
              <a:t>Act(s) affected</a:t>
            </a:r>
            <a:r>
              <a:rPr lang="en-US" sz="1400" b="1"/>
              <a:t>: </a:t>
            </a:r>
            <a:r>
              <a:rPr lang="en-US" sz="1400" u="sng">
                <a:hlinkClick r:id="rId3"/>
              </a:rPr>
              <a:t>Patient Protection and Affordable Care Act</a:t>
            </a:r>
            <a:r>
              <a:rPr lang="en-US" sz="1400"/>
              <a:t>, </a:t>
            </a:r>
            <a:r>
              <a:rPr lang="en-US" sz="1400" u="sng">
                <a:hlinkClick r:id="rId4"/>
              </a:rPr>
              <a:t>Medicare Access and CHIP Reauthorization Act of 2015</a:t>
            </a:r>
            <a:r>
              <a:rPr lang="en-US" sz="1400"/>
              <a:t>, </a:t>
            </a:r>
            <a:r>
              <a:rPr lang="en-US" sz="1400" u="sng">
                <a:hlinkClick r:id="rId5"/>
              </a:rPr>
              <a:t>Social Security Act</a:t>
            </a:r>
            <a:r>
              <a:rPr lang="en-US" sz="1400"/>
              <a:t>, </a:t>
            </a:r>
            <a:r>
              <a:rPr lang="en-US" sz="1400" u="sng">
                <a:hlinkClick r:id="rId6"/>
              </a:rPr>
              <a:t>Balanced Budget and Emergency Deficit Control Act of 1985</a:t>
            </a:r>
            <a:r>
              <a:rPr lang="en-US" sz="1400"/>
              <a:t>, </a:t>
            </a:r>
            <a:r>
              <a:rPr lang="en-US" sz="1400" u="sng">
                <a:hlinkClick r:id="rId7"/>
              </a:rPr>
              <a:t>Public Health Service Act</a:t>
            </a:r>
            <a:endParaRPr lang="en-US" sz="1400"/>
          </a:p>
          <a:p>
            <a:r>
              <a:rPr lang="en-US" sz="1400"/>
              <a:t> </a:t>
            </a:r>
          </a:p>
          <a:p>
            <a:r>
              <a:rPr lang="en-US" sz="1400"/>
              <a:t>The tax bill will be the most important health care legislation enacted since the Affordable Care Act (ACA) in 2010. </a:t>
            </a:r>
          </a:p>
          <a:p>
            <a:endParaRPr lang="en-US" sz="1400"/>
          </a:p>
        </p:txBody>
      </p:sp>
      <p:pic>
        <p:nvPicPr>
          <p:cNvPr id="7" name="Picture 6" descr="A person in a suit and tie&#10;&#10;Description automatically generated">
            <a:extLst>
              <a:ext uri="{FF2B5EF4-FFF2-40B4-BE49-F238E27FC236}">
                <a16:creationId xmlns:a16="http://schemas.microsoft.com/office/drawing/2014/main" id="{2F79FB4A-8490-4C68-88BD-08640110B697}"/>
              </a:ext>
            </a:extLst>
          </p:cNvPr>
          <p:cNvPicPr>
            <a:picLocks noChangeAspect="1"/>
          </p:cNvPicPr>
          <p:nvPr/>
        </p:nvPicPr>
        <p:blipFill rotWithShape="1">
          <a:blip r:embed="rId8">
            <a:extLst>
              <a:ext uri="{28A0092B-C50C-407E-A947-70E740481C1C}">
                <a14:useLocalDpi xmlns:a14="http://schemas.microsoft.com/office/drawing/2010/main" val="0"/>
              </a:ext>
            </a:extLst>
          </a:blip>
          <a:srcRect l="2987" r="2" b="2"/>
          <a:stretch/>
        </p:blipFill>
        <p:spPr>
          <a:xfrm>
            <a:off x="5120640" y="1904281"/>
            <a:ext cx="6233160" cy="4272681"/>
          </a:xfrm>
          <a:prstGeom prst="rect">
            <a:avLst/>
          </a:prstGeom>
        </p:spPr>
      </p:pic>
      <p:sp>
        <p:nvSpPr>
          <p:cNvPr id="4" name="Footer Placeholder 3">
            <a:extLst>
              <a:ext uri="{FF2B5EF4-FFF2-40B4-BE49-F238E27FC236}">
                <a16:creationId xmlns:a16="http://schemas.microsoft.com/office/drawing/2014/main" id="{53F0EE4D-6BD7-4944-A4B4-62719566C647}"/>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www.GBAglobal.org</a:t>
            </a:r>
          </a:p>
        </p:txBody>
      </p:sp>
      <p:sp>
        <p:nvSpPr>
          <p:cNvPr id="5" name="Slide Number Placeholder 4">
            <a:extLst>
              <a:ext uri="{FF2B5EF4-FFF2-40B4-BE49-F238E27FC236}">
                <a16:creationId xmlns:a16="http://schemas.microsoft.com/office/drawing/2014/main" id="{1852CA5C-CE23-4FBE-A029-EFAF045A0F86}"/>
              </a:ext>
            </a:extLst>
          </p:cNvPr>
          <p:cNvSpPr>
            <a:spLocks noGrp="1"/>
          </p:cNvSpPr>
          <p:nvPr>
            <p:ph type="sldNum" sz="quarter" idx="12"/>
          </p:nvPr>
        </p:nvSpPr>
        <p:spPr>
          <a:xfrm>
            <a:off x="8610600" y="6356350"/>
            <a:ext cx="2743200" cy="365125"/>
          </a:xfrm>
        </p:spPr>
        <p:txBody>
          <a:bodyPr>
            <a:normAutofit/>
          </a:bodyPr>
          <a:lstStyle/>
          <a:p>
            <a:pPr>
              <a:spcAft>
                <a:spcPts val="600"/>
              </a:spcAft>
            </a:pPr>
            <a:fld id="{FC8F1843-268D-449B-998B-AE11B666F32B}" type="slidenum">
              <a:rPr lang="en-US" smtClean="0"/>
              <a:pPr>
                <a:spcAft>
                  <a:spcPts val="600"/>
                </a:spcAft>
              </a:pPr>
              <a:t>37</a:t>
            </a:fld>
            <a:endParaRPr lang="en-US"/>
          </a:p>
        </p:txBody>
      </p:sp>
    </p:spTree>
    <p:extLst>
      <p:ext uri="{BB962C8B-B14F-4D97-AF65-F5344CB8AC3E}">
        <p14:creationId xmlns:p14="http://schemas.microsoft.com/office/powerpoint/2010/main" val="1986767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6C1B-A001-4659-A7AA-593A7230A851}"/>
              </a:ext>
            </a:extLst>
          </p:cNvPr>
          <p:cNvSpPr>
            <a:spLocks noGrp="1"/>
          </p:cNvSpPr>
          <p:nvPr>
            <p:ph type="title"/>
          </p:nvPr>
        </p:nvSpPr>
        <p:spPr>
          <a:xfrm>
            <a:off x="838200" y="365125"/>
            <a:ext cx="10515600" cy="1325563"/>
          </a:xfrm>
        </p:spPr>
        <p:txBody>
          <a:bodyPr>
            <a:normAutofit/>
          </a:bodyPr>
          <a:lstStyle/>
          <a:p>
            <a:r>
              <a:rPr lang="en-US"/>
              <a:t>Cultural Challenges</a:t>
            </a:r>
            <a:endParaRPr lang="en-US" dirty="0"/>
          </a:p>
        </p:txBody>
      </p:sp>
      <p:sp>
        <p:nvSpPr>
          <p:cNvPr id="3" name="Content Placeholder 2">
            <a:extLst>
              <a:ext uri="{FF2B5EF4-FFF2-40B4-BE49-F238E27FC236}">
                <a16:creationId xmlns:a16="http://schemas.microsoft.com/office/drawing/2014/main" id="{FE1ECEF6-9DA4-4145-961C-1956F46799BD}"/>
              </a:ext>
            </a:extLst>
          </p:cNvPr>
          <p:cNvSpPr>
            <a:spLocks noGrp="1"/>
          </p:cNvSpPr>
          <p:nvPr>
            <p:ph idx="1"/>
          </p:nvPr>
        </p:nvSpPr>
        <p:spPr>
          <a:xfrm>
            <a:off x="838200" y="1825625"/>
            <a:ext cx="3797807" cy="4351338"/>
          </a:xfrm>
        </p:spPr>
        <p:txBody>
          <a:bodyPr>
            <a:normAutofit/>
          </a:bodyPr>
          <a:lstStyle/>
          <a:p>
            <a:r>
              <a:rPr lang="en-US" sz="1600"/>
              <a:t>Technology and culture are two forces that greatly influence one another. As new technology is introduced into a society, the culture reacts in a positive or negative way and is thus changed forever.</a:t>
            </a:r>
          </a:p>
          <a:p>
            <a:r>
              <a:rPr lang="en-US" sz="1600"/>
              <a:t>As cultures change, so does the technology they develop. As cultures evolve, they tend to create even more new technology. When a community has to change their traditions because of advances in technology, their culture is influenced; it even may be threatened entirely. Blockchain technology, AI, and many other new technologies, are causing workforce disruptions and changing the cultures that use them. </a:t>
            </a:r>
          </a:p>
          <a:p>
            <a:endParaRPr lang="en-US" sz="1600"/>
          </a:p>
        </p:txBody>
      </p:sp>
      <p:pic>
        <p:nvPicPr>
          <p:cNvPr id="9" name="Picture 8" descr="A close up of a green field&#10;&#10;Description automatically generated">
            <a:extLst>
              <a:ext uri="{FF2B5EF4-FFF2-40B4-BE49-F238E27FC236}">
                <a16:creationId xmlns:a16="http://schemas.microsoft.com/office/drawing/2014/main" id="{9834897D-8856-4F3F-BD3D-5759B8FE5F77}"/>
              </a:ext>
            </a:extLst>
          </p:cNvPr>
          <p:cNvPicPr>
            <a:picLocks noChangeAspect="1"/>
          </p:cNvPicPr>
          <p:nvPr/>
        </p:nvPicPr>
        <p:blipFill rotWithShape="1">
          <a:blip r:embed="rId2">
            <a:extLst>
              <a:ext uri="{28A0092B-C50C-407E-A947-70E740481C1C}">
                <a14:useLocalDpi xmlns:a14="http://schemas.microsoft.com/office/drawing/2010/main" val="0"/>
              </a:ext>
            </a:extLst>
          </a:blip>
          <a:srcRect l="10734" r="29088"/>
          <a:stretch/>
        </p:blipFill>
        <p:spPr>
          <a:xfrm>
            <a:off x="5120640" y="1477109"/>
            <a:ext cx="6233160" cy="4699854"/>
          </a:xfrm>
          <a:prstGeom prst="rect">
            <a:avLst/>
          </a:prstGeom>
        </p:spPr>
      </p:pic>
      <p:sp>
        <p:nvSpPr>
          <p:cNvPr id="4" name="Footer Placeholder 3">
            <a:extLst>
              <a:ext uri="{FF2B5EF4-FFF2-40B4-BE49-F238E27FC236}">
                <a16:creationId xmlns:a16="http://schemas.microsoft.com/office/drawing/2014/main" id="{7498C823-B5C2-4587-B966-3B3B98C4D55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www.GBAglobal.org</a:t>
            </a:r>
          </a:p>
        </p:txBody>
      </p:sp>
      <p:sp>
        <p:nvSpPr>
          <p:cNvPr id="5" name="Slide Number Placeholder 4">
            <a:extLst>
              <a:ext uri="{FF2B5EF4-FFF2-40B4-BE49-F238E27FC236}">
                <a16:creationId xmlns:a16="http://schemas.microsoft.com/office/drawing/2014/main" id="{16A7F126-33AC-4031-8AB8-6C4EF89E01A6}"/>
              </a:ext>
            </a:extLst>
          </p:cNvPr>
          <p:cNvSpPr>
            <a:spLocks noGrp="1"/>
          </p:cNvSpPr>
          <p:nvPr>
            <p:ph type="sldNum" sz="quarter" idx="12"/>
          </p:nvPr>
        </p:nvSpPr>
        <p:spPr>
          <a:xfrm>
            <a:off x="8610600" y="6356350"/>
            <a:ext cx="2743200" cy="365125"/>
          </a:xfrm>
        </p:spPr>
        <p:txBody>
          <a:bodyPr>
            <a:normAutofit/>
          </a:bodyPr>
          <a:lstStyle/>
          <a:p>
            <a:pPr>
              <a:spcAft>
                <a:spcPts val="600"/>
              </a:spcAft>
            </a:pPr>
            <a:fld id="{FC8F1843-268D-449B-998B-AE11B666F32B}" type="slidenum">
              <a:rPr lang="en-US" smtClean="0"/>
              <a:pPr>
                <a:spcAft>
                  <a:spcPts val="600"/>
                </a:spcAft>
              </a:pPr>
              <a:t>38</a:t>
            </a:fld>
            <a:endParaRPr lang="en-US"/>
          </a:p>
        </p:txBody>
      </p:sp>
      <p:sp>
        <p:nvSpPr>
          <p:cNvPr id="7" name="Rectangle 1">
            <a:extLst>
              <a:ext uri="{FF2B5EF4-FFF2-40B4-BE49-F238E27FC236}">
                <a16:creationId xmlns:a16="http://schemas.microsoft.com/office/drawing/2014/main" id="{F812835D-7BC9-49E0-8CA2-B64E92FE8F34}"/>
              </a:ext>
            </a:extLst>
          </p:cNvPr>
          <p:cNvSpPr>
            <a:spLocks noChangeArrowheads="1"/>
          </p:cNvSpPr>
          <p:nvPr/>
        </p:nvSpPr>
        <p:spPr bwMode="auto">
          <a:xfrm>
            <a:off x="6018213" y="3519930"/>
            <a:ext cx="184731"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tab pos="457200" algn="l"/>
              </a:tabLst>
            </a:pPr>
            <a:endParaRPr kumimoji="0" lang="en-US"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tab pos="4572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4323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person, man, indoor, building&#10;&#10;Description automatically generated">
            <a:extLst>
              <a:ext uri="{FF2B5EF4-FFF2-40B4-BE49-F238E27FC236}">
                <a16:creationId xmlns:a16="http://schemas.microsoft.com/office/drawing/2014/main" id="{C552F0F1-087A-4F20-BC1B-2E4336ABFAE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6025" r="35025"/>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B845D946-2D25-44FE-A022-A9C810757CD2}"/>
              </a:ext>
            </a:extLst>
          </p:cNvPr>
          <p:cNvSpPr>
            <a:spLocks noGrp="1"/>
          </p:cNvSpPr>
          <p:nvPr>
            <p:ph type="title"/>
          </p:nvPr>
        </p:nvSpPr>
        <p:spPr>
          <a:xfrm>
            <a:off x="909957" y="732863"/>
            <a:ext cx="4803636" cy="1311664"/>
          </a:xfrm>
        </p:spPr>
        <p:txBody>
          <a:bodyPr>
            <a:normAutofit/>
          </a:bodyPr>
          <a:lstStyle/>
          <a:p>
            <a:r>
              <a:rPr lang="en-US" b="1" dirty="0">
                <a:solidFill>
                  <a:schemeClr val="accent1">
                    <a:lumMod val="50000"/>
                  </a:schemeClr>
                </a:solidFill>
              </a:rPr>
              <a:t>Cultural Challenges</a:t>
            </a:r>
          </a:p>
        </p:txBody>
      </p:sp>
      <p:sp>
        <p:nvSpPr>
          <p:cNvPr id="3" name="Content Placeholder 2">
            <a:extLst>
              <a:ext uri="{FF2B5EF4-FFF2-40B4-BE49-F238E27FC236}">
                <a16:creationId xmlns:a16="http://schemas.microsoft.com/office/drawing/2014/main" id="{32F44506-A77F-45E9-AA3B-4A841B615853}"/>
              </a:ext>
            </a:extLst>
          </p:cNvPr>
          <p:cNvSpPr>
            <a:spLocks noGrp="1"/>
          </p:cNvSpPr>
          <p:nvPr>
            <p:ph idx="1"/>
          </p:nvPr>
        </p:nvSpPr>
        <p:spPr>
          <a:xfrm>
            <a:off x="804997" y="2272143"/>
            <a:ext cx="4706803" cy="3636288"/>
          </a:xfrm>
        </p:spPr>
        <p:txBody>
          <a:bodyPr anchor="ctr">
            <a:normAutofit/>
          </a:bodyPr>
          <a:lstStyle/>
          <a:p>
            <a:r>
              <a:rPr lang="en-US" sz="1400">
                <a:solidFill>
                  <a:srgbClr val="000000"/>
                </a:solidFill>
              </a:rPr>
              <a:t>Culture has changed, and influenced the development of new products. This is not just happening in North America, Europe or Asia, it is happening everywhere that technology and culture interact.</a:t>
            </a:r>
          </a:p>
          <a:p>
            <a:r>
              <a:rPr lang="en-US" sz="1400">
                <a:solidFill>
                  <a:srgbClr val="000000"/>
                </a:solidFill>
              </a:rPr>
              <a:t>Religion, culture, beliefs, and ethnic customs can influence how patients understand health concepts, how they take care of their health, and how they make decisions related to their health. Without proper training, clinicians may deliver medical advice without understanding how health beliefs and cultural practices influence the way that advice is received. Asking about patients' religions, cultures, and ethnic customs can help clinicians and healthcare providers engage patients so that, together, they can devise treatment plans that are consistent with the patients' values.</a:t>
            </a:r>
          </a:p>
          <a:p>
            <a:endParaRPr lang="en-US" sz="1400">
              <a:solidFill>
                <a:srgbClr val="000000"/>
              </a:solidFill>
            </a:endParaRPr>
          </a:p>
        </p:txBody>
      </p:sp>
      <p:sp>
        <p:nvSpPr>
          <p:cNvPr id="5" name="Slide Number Placeholder 4">
            <a:extLst>
              <a:ext uri="{FF2B5EF4-FFF2-40B4-BE49-F238E27FC236}">
                <a16:creationId xmlns:a16="http://schemas.microsoft.com/office/drawing/2014/main" id="{C7F84874-2A62-48DF-AAD3-72D959292E44}"/>
              </a:ext>
            </a:extLst>
          </p:cNvPr>
          <p:cNvSpPr>
            <a:spLocks noGrp="1"/>
          </p:cNvSpPr>
          <p:nvPr>
            <p:ph type="sldNum" sz="quarter" idx="12"/>
          </p:nvPr>
        </p:nvSpPr>
        <p:spPr>
          <a:xfrm>
            <a:off x="10825930" y="6223702"/>
            <a:ext cx="570728" cy="314067"/>
          </a:xfrm>
        </p:spPr>
        <p:txBody>
          <a:bodyPr>
            <a:normAutofit/>
          </a:bodyPr>
          <a:lstStyle/>
          <a:p>
            <a:pPr>
              <a:spcAft>
                <a:spcPts val="600"/>
              </a:spcAft>
            </a:pPr>
            <a:fld id="{FC8F1843-268D-449B-998B-AE11B666F32B}" type="slidenum">
              <a:rPr lang="en-US" sz="1100">
                <a:solidFill>
                  <a:srgbClr val="FFFFFF"/>
                </a:solidFill>
              </a:rPr>
              <a:pPr>
                <a:spcAft>
                  <a:spcPts val="600"/>
                </a:spcAft>
              </a:pPr>
              <a:t>39</a:t>
            </a:fld>
            <a:endParaRPr lang="en-US" sz="1100">
              <a:solidFill>
                <a:srgbClr val="FFFFFF"/>
              </a:solidFill>
            </a:endParaRPr>
          </a:p>
        </p:txBody>
      </p:sp>
      <p:sp>
        <p:nvSpPr>
          <p:cNvPr id="8" name="TextBox 7">
            <a:extLst>
              <a:ext uri="{FF2B5EF4-FFF2-40B4-BE49-F238E27FC236}">
                <a16:creationId xmlns:a16="http://schemas.microsoft.com/office/drawing/2014/main" id="{E9A22D9F-99EC-4EBB-B986-455F5134ADEA}"/>
              </a:ext>
            </a:extLst>
          </p:cNvPr>
          <p:cNvSpPr txBox="1"/>
          <p:nvPr/>
        </p:nvSpPr>
        <p:spPr>
          <a:xfrm>
            <a:off x="263770" y="5762037"/>
            <a:ext cx="9020907" cy="923330"/>
          </a:xfrm>
          <a:prstGeom prst="rect">
            <a:avLst/>
          </a:prstGeom>
          <a:noFill/>
        </p:spPr>
        <p:txBody>
          <a:bodyPr wrap="square" rtlCol="0">
            <a:spAutoFit/>
          </a:bodyPr>
          <a:lstStyle/>
          <a:p>
            <a:r>
              <a:rPr lang="en-US" b="1" dirty="0">
                <a:solidFill>
                  <a:srgbClr val="6C341E"/>
                </a:solidFill>
              </a:rPr>
              <a:t>We humans are social animals. Technology can’t replace human interaction. We need to combine the human and digital elements to communicate across our borders.</a:t>
            </a:r>
          </a:p>
          <a:p>
            <a:r>
              <a:rPr lang="en-US" dirty="0">
                <a:solidFill>
                  <a:srgbClr val="6C341E"/>
                </a:solidFill>
              </a:rPr>
              <a:t> </a:t>
            </a:r>
          </a:p>
        </p:txBody>
      </p:sp>
    </p:spTree>
    <p:extLst>
      <p:ext uri="{BB962C8B-B14F-4D97-AF65-F5344CB8AC3E}">
        <p14:creationId xmlns:p14="http://schemas.microsoft.com/office/powerpoint/2010/main" val="83304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7AF2C-7733-4BCE-B06A-652AF7E7C29F}"/>
              </a:ext>
            </a:extLst>
          </p:cNvPr>
          <p:cNvSpPr>
            <a:spLocks noGrp="1"/>
          </p:cNvSpPr>
          <p:nvPr>
            <p:ph type="title"/>
          </p:nvPr>
        </p:nvSpPr>
        <p:spPr>
          <a:xfrm>
            <a:off x="762001" y="803325"/>
            <a:ext cx="5314536" cy="1325563"/>
          </a:xfrm>
        </p:spPr>
        <p:txBody>
          <a:bodyPr>
            <a:normAutofit/>
          </a:bodyPr>
          <a:lstStyle/>
          <a:p>
            <a:r>
              <a:rPr lang="en-US" dirty="0"/>
              <a:t>Megatrends</a:t>
            </a:r>
          </a:p>
        </p:txBody>
      </p:sp>
      <p:sp>
        <p:nvSpPr>
          <p:cNvPr id="10" name="Content Placeholder 9">
            <a:extLst>
              <a:ext uri="{FF2B5EF4-FFF2-40B4-BE49-F238E27FC236}">
                <a16:creationId xmlns:a16="http://schemas.microsoft.com/office/drawing/2014/main" id="{14D36C6B-7281-4A3F-91BB-B344E9EC792F}"/>
              </a:ext>
            </a:extLst>
          </p:cNvPr>
          <p:cNvSpPr>
            <a:spLocks noGrp="1"/>
          </p:cNvSpPr>
          <p:nvPr>
            <p:ph idx="1"/>
          </p:nvPr>
        </p:nvSpPr>
        <p:spPr>
          <a:xfrm>
            <a:off x="431800" y="2279018"/>
            <a:ext cx="6150980" cy="3375920"/>
          </a:xfrm>
        </p:spPr>
        <p:txBody>
          <a:bodyPr anchor="t">
            <a:normAutofit lnSpcReduction="10000"/>
          </a:bodyPr>
          <a:lstStyle/>
          <a:p>
            <a:r>
              <a:rPr lang="en-US" sz="2400" dirty="0"/>
              <a:t>Blockchain enables</a:t>
            </a:r>
          </a:p>
          <a:p>
            <a:pPr marL="742950" lvl="1" indent="-285750"/>
            <a:r>
              <a:rPr lang="en-US" dirty="0"/>
              <a:t>Privacy and control of data back in the hands of citizens </a:t>
            </a:r>
          </a:p>
          <a:p>
            <a:pPr marL="742950" lvl="1" indent="-285750"/>
            <a:r>
              <a:rPr lang="en-US" dirty="0"/>
              <a:t>Trust and integrity to be established without reliance on third-party intermediaries.</a:t>
            </a:r>
          </a:p>
          <a:p>
            <a:r>
              <a:rPr lang="en-US" sz="2400" dirty="0"/>
              <a:t>What does this mean for Healthcare?</a:t>
            </a:r>
          </a:p>
          <a:p>
            <a:r>
              <a:rPr lang="en-US" sz="2400" dirty="0"/>
              <a:t>Healthcare sits at the intersection of several Megatrends.</a:t>
            </a:r>
          </a:p>
          <a:p>
            <a:endParaRPr lang="en-US" sz="1800" dirty="0"/>
          </a:p>
        </p:txBody>
      </p:sp>
      <p:sp>
        <p:nvSpPr>
          <p:cNvPr id="15"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erson standing in front of a window&#10;&#10;Description automatically generated">
            <a:extLst>
              <a:ext uri="{FF2B5EF4-FFF2-40B4-BE49-F238E27FC236}">
                <a16:creationId xmlns:a16="http://schemas.microsoft.com/office/drawing/2014/main" id="{A8C2B6B7-E135-4501-BCE8-30F5B8A8CBE0}"/>
              </a:ext>
            </a:extLst>
          </p:cNvPr>
          <p:cNvPicPr>
            <a:picLocks noChangeAspect="1"/>
          </p:cNvPicPr>
          <p:nvPr/>
        </p:nvPicPr>
        <p:blipFill rotWithShape="1">
          <a:blip r:embed="rId3">
            <a:extLst>
              <a:ext uri="{28A0092B-C50C-407E-A947-70E740481C1C}">
                <a14:useLocalDpi xmlns:a14="http://schemas.microsoft.com/office/drawing/2010/main" val="0"/>
              </a:ext>
            </a:extLst>
          </a:blip>
          <a:srcRect l="18185" r="27684"/>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Footer Placeholder 1">
            <a:extLst>
              <a:ext uri="{FF2B5EF4-FFF2-40B4-BE49-F238E27FC236}">
                <a16:creationId xmlns:a16="http://schemas.microsoft.com/office/drawing/2014/main" id="{E8946899-CC7F-431F-8964-6920926B6FC1}"/>
              </a:ext>
            </a:extLst>
          </p:cNvPr>
          <p:cNvSpPr>
            <a:spLocks noGrp="1"/>
          </p:cNvSpPr>
          <p:nvPr>
            <p:ph type="ftr" sz="quarter" idx="11"/>
          </p:nvPr>
        </p:nvSpPr>
        <p:spPr>
          <a:xfrm>
            <a:off x="6053666" y="6199632"/>
            <a:ext cx="4802755" cy="365760"/>
          </a:xfrm>
        </p:spPr>
        <p:txBody>
          <a:bodyPr>
            <a:normAutofit/>
          </a:bodyPr>
          <a:lstStyle/>
          <a:p>
            <a:pPr algn="r">
              <a:spcAft>
                <a:spcPts val="600"/>
              </a:spcAft>
            </a:pPr>
            <a:r>
              <a:rPr lang="en-US" sz="1100">
                <a:solidFill>
                  <a:schemeClr val="tx1">
                    <a:alpha val="80000"/>
                  </a:schemeClr>
                </a:solidFill>
              </a:rPr>
              <a:t>www.GBAglobal.org</a:t>
            </a:r>
          </a:p>
        </p:txBody>
      </p:sp>
      <p:sp>
        <p:nvSpPr>
          <p:cNvPr id="3" name="Slide Number Placeholder 2">
            <a:extLst>
              <a:ext uri="{FF2B5EF4-FFF2-40B4-BE49-F238E27FC236}">
                <a16:creationId xmlns:a16="http://schemas.microsoft.com/office/drawing/2014/main" id="{0057A12D-B193-44F5-91B4-537444245507}"/>
              </a:ext>
            </a:extLst>
          </p:cNvPr>
          <p:cNvSpPr>
            <a:spLocks noGrp="1"/>
          </p:cNvSpPr>
          <p:nvPr>
            <p:ph type="sldNum" sz="quarter" idx="12"/>
          </p:nvPr>
        </p:nvSpPr>
        <p:spPr>
          <a:xfrm>
            <a:off x="11000232" y="6108192"/>
            <a:ext cx="548640" cy="548640"/>
          </a:xfrm>
          <a:prstGeom prst="ellipse">
            <a:avLst/>
          </a:prstGeom>
          <a:solidFill>
            <a:srgbClr val="475C5F"/>
          </a:solidFill>
        </p:spPr>
        <p:txBody>
          <a:bodyPr anchor="ctr">
            <a:normAutofit/>
          </a:bodyPr>
          <a:lstStyle/>
          <a:p>
            <a:pPr algn="ctr">
              <a:spcAft>
                <a:spcPts val="600"/>
              </a:spcAft>
            </a:pPr>
            <a:fld id="{FC8F1843-268D-449B-998B-AE11B666F32B}" type="slidenum">
              <a:rPr lang="en-US" sz="1500">
                <a:solidFill>
                  <a:srgbClr val="FFFFFF"/>
                </a:solidFill>
              </a:rPr>
              <a:pPr algn="ctr">
                <a:spcAft>
                  <a:spcPts val="600"/>
                </a:spcAft>
              </a:pPr>
              <a:t>4</a:t>
            </a:fld>
            <a:endParaRPr lang="en-US" sz="1500">
              <a:solidFill>
                <a:srgbClr val="FFFFFF"/>
              </a:solidFill>
            </a:endParaRPr>
          </a:p>
        </p:txBody>
      </p:sp>
    </p:spTree>
    <p:extLst>
      <p:ext uri="{BB962C8B-B14F-4D97-AF65-F5344CB8AC3E}">
        <p14:creationId xmlns:p14="http://schemas.microsoft.com/office/powerpoint/2010/main" val="41847320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F7BB1B-A33D-41E6-A3EE-1D587A567940}"/>
              </a:ext>
            </a:extLst>
          </p:cNvPr>
          <p:cNvSpPr>
            <a:spLocks noGrp="1"/>
          </p:cNvSpPr>
          <p:nvPr>
            <p:ph type="title"/>
          </p:nvPr>
        </p:nvSpPr>
        <p:spPr>
          <a:xfrm>
            <a:off x="762001" y="826009"/>
            <a:ext cx="5314536" cy="804671"/>
          </a:xfrm>
        </p:spPr>
        <p:txBody>
          <a:bodyPr>
            <a:normAutofit/>
          </a:bodyPr>
          <a:lstStyle/>
          <a:p>
            <a:r>
              <a:rPr lang="en-US" b="1" dirty="0"/>
              <a:t>Megatrends (</a:t>
            </a:r>
            <a:r>
              <a:rPr lang="en-US" b="1" dirty="0" err="1"/>
              <a:t>Cont</a:t>
            </a:r>
            <a:r>
              <a:rPr lang="en-US" b="1" dirty="0"/>
              <a:t>)</a:t>
            </a:r>
            <a:endParaRPr lang="en-US" dirty="0"/>
          </a:p>
        </p:txBody>
      </p:sp>
      <p:sp>
        <p:nvSpPr>
          <p:cNvPr id="7" name="Content Placeholder 6">
            <a:extLst>
              <a:ext uri="{FF2B5EF4-FFF2-40B4-BE49-F238E27FC236}">
                <a16:creationId xmlns:a16="http://schemas.microsoft.com/office/drawing/2014/main" id="{6D7F6855-83A5-4A35-8A6C-157C755BECA2}"/>
              </a:ext>
            </a:extLst>
          </p:cNvPr>
          <p:cNvSpPr>
            <a:spLocks noGrp="1"/>
          </p:cNvSpPr>
          <p:nvPr>
            <p:ph idx="1"/>
          </p:nvPr>
        </p:nvSpPr>
        <p:spPr>
          <a:xfrm>
            <a:off x="457200" y="1616629"/>
            <a:ext cx="7899400" cy="4938603"/>
          </a:xfrm>
        </p:spPr>
        <p:txBody>
          <a:bodyPr anchor="t">
            <a:normAutofit/>
          </a:bodyPr>
          <a:lstStyle/>
          <a:p>
            <a:pPr marL="285750" indent="-285750"/>
            <a:r>
              <a:rPr lang="en-US" sz="2000" dirty="0"/>
              <a:t>Megatrends are</a:t>
            </a:r>
          </a:p>
          <a:p>
            <a:pPr marL="742950" lvl="1" indent="-285750"/>
            <a:r>
              <a:rPr lang="en-US" sz="2000" dirty="0"/>
              <a:t>Sustained</a:t>
            </a:r>
          </a:p>
          <a:p>
            <a:pPr marL="742950" lvl="1" indent="-285750"/>
            <a:r>
              <a:rPr lang="en-US" sz="2000" dirty="0"/>
              <a:t>Global</a:t>
            </a:r>
          </a:p>
          <a:p>
            <a:pPr marL="742950" lvl="1" indent="-285750"/>
            <a:r>
              <a:rPr lang="en-US" sz="2000" dirty="0"/>
              <a:t>Social</a:t>
            </a:r>
          </a:p>
          <a:p>
            <a:pPr marL="742950" lvl="1" indent="-285750"/>
            <a:r>
              <a:rPr lang="en-US" sz="2000" dirty="0"/>
              <a:t>Economic</a:t>
            </a:r>
          </a:p>
          <a:p>
            <a:pPr marL="742950" lvl="1" indent="-285750"/>
            <a:r>
              <a:rPr lang="en-US" sz="2000" dirty="0"/>
              <a:t>Political</a:t>
            </a:r>
          </a:p>
          <a:p>
            <a:pPr marL="742950" lvl="1" indent="-285750"/>
            <a:r>
              <a:rPr lang="en-US" sz="2000" dirty="0"/>
              <a:t>environmental or </a:t>
            </a:r>
          </a:p>
          <a:p>
            <a:pPr marL="742950" lvl="1" indent="-285750"/>
            <a:r>
              <a:rPr lang="en-US" sz="2000" dirty="0"/>
              <a:t>technological changes</a:t>
            </a:r>
          </a:p>
          <a:p>
            <a:pPr marL="285750" indent="-285750"/>
            <a:r>
              <a:rPr lang="en-US" sz="2000" dirty="0"/>
              <a:t>Significant and durable impact on the healthcare by presenting</a:t>
            </a:r>
          </a:p>
          <a:p>
            <a:pPr marL="742950" lvl="1" indent="-285750"/>
            <a:r>
              <a:rPr lang="en-US" sz="2000" dirty="0"/>
              <a:t>new opportunities</a:t>
            </a:r>
          </a:p>
          <a:p>
            <a:pPr marL="742950" lvl="1" indent="-285750"/>
            <a:r>
              <a:rPr lang="en-US" sz="2000" dirty="0"/>
              <a:t>challenges &amp;</a:t>
            </a:r>
          </a:p>
          <a:p>
            <a:pPr marL="742950" lvl="1" indent="-285750"/>
            <a:r>
              <a:rPr lang="en-US" sz="2000" dirty="0"/>
              <a:t>risks</a:t>
            </a:r>
          </a:p>
          <a:p>
            <a:pPr marL="285750" indent="-285750"/>
            <a:r>
              <a:rPr lang="en-US" sz="2000" dirty="0"/>
              <a:t>Blockchain, AI IoT, Genomics Data, Wearable Devices, Culture, and the immense collection of DATA.</a:t>
            </a:r>
          </a:p>
          <a:p>
            <a:endParaRPr lang="en-US" sz="1100" dirty="0"/>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erson standing in front of a window&#10;&#10;Description automatically generated">
            <a:extLst>
              <a:ext uri="{FF2B5EF4-FFF2-40B4-BE49-F238E27FC236}">
                <a16:creationId xmlns:a16="http://schemas.microsoft.com/office/drawing/2014/main" id="{A8C2B6B7-E135-4501-BCE8-30F5B8A8CBE0}"/>
              </a:ext>
            </a:extLst>
          </p:cNvPr>
          <p:cNvPicPr>
            <a:picLocks noChangeAspect="1"/>
          </p:cNvPicPr>
          <p:nvPr/>
        </p:nvPicPr>
        <p:blipFill rotWithShape="1">
          <a:blip r:embed="rId3">
            <a:extLst>
              <a:ext uri="{28A0092B-C50C-407E-A947-70E740481C1C}">
                <a14:useLocalDpi xmlns:a14="http://schemas.microsoft.com/office/drawing/2010/main" val="0"/>
              </a:ext>
            </a:extLst>
          </a:blip>
          <a:srcRect l="18185" r="27684"/>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Footer Placeholder 1">
            <a:extLst>
              <a:ext uri="{FF2B5EF4-FFF2-40B4-BE49-F238E27FC236}">
                <a16:creationId xmlns:a16="http://schemas.microsoft.com/office/drawing/2014/main" id="{E8946899-CC7F-431F-8964-6920926B6FC1}"/>
              </a:ext>
            </a:extLst>
          </p:cNvPr>
          <p:cNvSpPr>
            <a:spLocks noGrp="1"/>
          </p:cNvSpPr>
          <p:nvPr>
            <p:ph type="ftr" sz="quarter" idx="11"/>
          </p:nvPr>
        </p:nvSpPr>
        <p:spPr>
          <a:xfrm>
            <a:off x="6053666" y="6199632"/>
            <a:ext cx="4802755" cy="365760"/>
          </a:xfrm>
        </p:spPr>
        <p:txBody>
          <a:bodyPr>
            <a:normAutofit/>
          </a:bodyPr>
          <a:lstStyle/>
          <a:p>
            <a:pPr algn="r">
              <a:spcAft>
                <a:spcPts val="600"/>
              </a:spcAft>
            </a:pPr>
            <a:r>
              <a:rPr lang="en-US" sz="1100">
                <a:solidFill>
                  <a:schemeClr val="tx1">
                    <a:alpha val="80000"/>
                  </a:schemeClr>
                </a:solidFill>
              </a:rPr>
              <a:t>www.GBAglobal.org</a:t>
            </a:r>
          </a:p>
        </p:txBody>
      </p:sp>
      <p:sp>
        <p:nvSpPr>
          <p:cNvPr id="3" name="Slide Number Placeholder 2">
            <a:extLst>
              <a:ext uri="{FF2B5EF4-FFF2-40B4-BE49-F238E27FC236}">
                <a16:creationId xmlns:a16="http://schemas.microsoft.com/office/drawing/2014/main" id="{0057A12D-B193-44F5-91B4-537444245507}"/>
              </a:ext>
            </a:extLst>
          </p:cNvPr>
          <p:cNvSpPr>
            <a:spLocks noGrp="1"/>
          </p:cNvSpPr>
          <p:nvPr>
            <p:ph type="sldNum" sz="quarter" idx="12"/>
          </p:nvPr>
        </p:nvSpPr>
        <p:spPr>
          <a:xfrm>
            <a:off x="11000232" y="6108192"/>
            <a:ext cx="548640" cy="548640"/>
          </a:xfrm>
          <a:prstGeom prst="ellipse">
            <a:avLst/>
          </a:prstGeom>
          <a:solidFill>
            <a:srgbClr val="475C5F"/>
          </a:solidFill>
        </p:spPr>
        <p:txBody>
          <a:bodyPr anchor="ctr">
            <a:normAutofit/>
          </a:bodyPr>
          <a:lstStyle/>
          <a:p>
            <a:pPr algn="ctr">
              <a:spcAft>
                <a:spcPts val="600"/>
              </a:spcAft>
            </a:pPr>
            <a:fld id="{FC8F1843-268D-449B-998B-AE11B666F32B}" type="slidenum">
              <a:rPr lang="en-US" sz="1500">
                <a:solidFill>
                  <a:srgbClr val="FFFFFF"/>
                </a:solidFill>
              </a:rPr>
              <a:pPr algn="ctr">
                <a:spcAft>
                  <a:spcPts val="600"/>
                </a:spcAft>
              </a:pPr>
              <a:t>5</a:t>
            </a:fld>
            <a:endParaRPr lang="en-US" sz="1500">
              <a:solidFill>
                <a:srgbClr val="FFFFFF"/>
              </a:solidFill>
            </a:endParaRPr>
          </a:p>
        </p:txBody>
      </p:sp>
    </p:spTree>
    <p:extLst>
      <p:ext uri="{BB962C8B-B14F-4D97-AF65-F5344CB8AC3E}">
        <p14:creationId xmlns:p14="http://schemas.microsoft.com/office/powerpoint/2010/main" val="236852519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D9AE60-EC95-4CFE-8279-A462272C3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042" y="1261842"/>
            <a:ext cx="7494896" cy="4963973"/>
          </a:xfrm>
          <a:prstGeom prst="rect">
            <a:avLst/>
          </a:prstGeom>
        </p:spPr>
      </p:pic>
      <p:sp>
        <p:nvSpPr>
          <p:cNvPr id="2" name="Title 1">
            <a:extLst>
              <a:ext uri="{FF2B5EF4-FFF2-40B4-BE49-F238E27FC236}">
                <a16:creationId xmlns:a16="http://schemas.microsoft.com/office/drawing/2014/main" id="{172E4E4E-1284-4B24-B705-A0891EB41A4E}"/>
              </a:ext>
            </a:extLst>
          </p:cNvPr>
          <p:cNvSpPr>
            <a:spLocks noGrp="1"/>
          </p:cNvSpPr>
          <p:nvPr>
            <p:ph type="title"/>
          </p:nvPr>
        </p:nvSpPr>
        <p:spPr/>
        <p:txBody>
          <a:bodyPr>
            <a:normAutofit fontScale="90000"/>
          </a:bodyPr>
          <a:lstStyle/>
          <a:p>
            <a:r>
              <a:rPr lang="en-US" b="1" dirty="0"/>
              <a:t>GBA Healthcare Certification Roadmap</a:t>
            </a:r>
          </a:p>
        </p:txBody>
      </p:sp>
      <p:sp>
        <p:nvSpPr>
          <p:cNvPr id="3" name="Content Placeholder 2">
            <a:extLst>
              <a:ext uri="{FF2B5EF4-FFF2-40B4-BE49-F238E27FC236}">
                <a16:creationId xmlns:a16="http://schemas.microsoft.com/office/drawing/2014/main" id="{B89F47EE-0165-4085-B3E2-68B371CF651E}"/>
              </a:ext>
            </a:extLst>
          </p:cNvPr>
          <p:cNvSpPr>
            <a:spLocks noGrp="1"/>
          </p:cNvSpPr>
          <p:nvPr>
            <p:ph idx="1"/>
          </p:nvPr>
        </p:nvSpPr>
        <p:spPr>
          <a:xfrm>
            <a:off x="838200" y="1388853"/>
            <a:ext cx="10756900" cy="4666891"/>
          </a:xfrm>
        </p:spPr>
        <p:txBody>
          <a:bodyPr vert="horz" lIns="91440" tIns="45720" rIns="91440" bIns="45720" rtlCol="0" anchor="t">
            <a:noAutofit/>
          </a:bodyPr>
          <a:lstStyle/>
          <a:p>
            <a:pPr marL="0" indent="0">
              <a:spcAft>
                <a:spcPts val="1000"/>
              </a:spcAft>
              <a:buNone/>
            </a:pPr>
            <a:r>
              <a:rPr lang="en-US" sz="3000" b="1" dirty="0">
                <a:cs typeface="Calibri"/>
              </a:rPr>
              <a:t>Module 1   Megatrends &amp; Intro to blockchain technologies</a:t>
            </a:r>
          </a:p>
          <a:p>
            <a:pPr marL="0" indent="0">
              <a:spcAft>
                <a:spcPts val="1000"/>
              </a:spcAft>
              <a:buNone/>
            </a:pPr>
            <a:r>
              <a:rPr lang="en-US" sz="3000" b="1" dirty="0">
                <a:cs typeface="Calibri"/>
              </a:rPr>
              <a:t>Module 2   Blockchain in healthcare – The big picture</a:t>
            </a:r>
          </a:p>
          <a:p>
            <a:pPr marL="0" indent="0">
              <a:spcAft>
                <a:spcPts val="1000"/>
              </a:spcAft>
              <a:buNone/>
            </a:pPr>
            <a:r>
              <a:rPr lang="en-US" sz="3000" b="1" dirty="0">
                <a:cs typeface="Calibri"/>
              </a:rPr>
              <a:t>Module 3   Blockchain in clinical trials management</a:t>
            </a:r>
          </a:p>
          <a:p>
            <a:pPr marL="0" indent="0">
              <a:spcAft>
                <a:spcPts val="1000"/>
              </a:spcAft>
              <a:buNone/>
            </a:pPr>
            <a:r>
              <a:rPr lang="en-US" sz="3000" b="1" dirty="0">
                <a:cs typeface="Calibri"/>
              </a:rPr>
              <a:t>Module 4   Blockchain in data management/access/ control</a:t>
            </a:r>
          </a:p>
          <a:p>
            <a:pPr marL="0" indent="0">
              <a:spcAft>
                <a:spcPts val="1000"/>
              </a:spcAft>
              <a:buNone/>
            </a:pPr>
            <a:r>
              <a:rPr lang="en-US" sz="3000" b="1" dirty="0">
                <a:cs typeface="Calibri"/>
              </a:rPr>
              <a:t>Module 5   Blockchain in drugs supply chain &amp; anti-counterfeiting</a:t>
            </a:r>
          </a:p>
          <a:p>
            <a:pPr marL="0" indent="0">
              <a:spcAft>
                <a:spcPts val="1000"/>
              </a:spcAft>
              <a:buNone/>
            </a:pPr>
            <a:r>
              <a:rPr lang="en-US" sz="3000" b="1" dirty="0">
                <a:cs typeface="Calibri"/>
              </a:rPr>
              <a:t>Module 6    Blockchain in Insurances</a:t>
            </a:r>
          </a:p>
          <a:p>
            <a:pPr marL="0" indent="0">
              <a:buNone/>
            </a:pPr>
            <a:endParaRPr lang="en-US" sz="2000" dirty="0">
              <a:cs typeface="Calibri"/>
            </a:endParaRPr>
          </a:p>
        </p:txBody>
      </p:sp>
      <p:sp>
        <p:nvSpPr>
          <p:cNvPr id="4" name="Footer Placeholder 3">
            <a:extLst>
              <a:ext uri="{FF2B5EF4-FFF2-40B4-BE49-F238E27FC236}">
                <a16:creationId xmlns:a16="http://schemas.microsoft.com/office/drawing/2014/main" id="{1B8A1A62-2E7B-41C0-A7E1-D93AE5B0E883}"/>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4946C829-417F-4443-945D-3744A7FD3E1A}"/>
              </a:ext>
            </a:extLst>
          </p:cNvPr>
          <p:cNvSpPr>
            <a:spLocks noGrp="1"/>
          </p:cNvSpPr>
          <p:nvPr>
            <p:ph type="sldNum" sz="quarter" idx="12"/>
          </p:nvPr>
        </p:nvSpPr>
        <p:spPr/>
        <p:txBody>
          <a:bodyPr/>
          <a:lstStyle/>
          <a:p>
            <a:fld id="{FC8F1843-268D-449B-998B-AE11B666F32B}" type="slidenum">
              <a:rPr lang="en-US" smtClean="0"/>
              <a:t>6</a:t>
            </a:fld>
            <a:endParaRPr lang="en-US"/>
          </a:p>
        </p:txBody>
      </p:sp>
    </p:spTree>
    <p:extLst>
      <p:ext uri="{BB962C8B-B14F-4D97-AF65-F5344CB8AC3E}">
        <p14:creationId xmlns:p14="http://schemas.microsoft.com/office/powerpoint/2010/main" val="89707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793ECC-D943-4AEF-BEDE-DFD84A797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911" y="1269310"/>
            <a:ext cx="7761724" cy="5140696"/>
          </a:xfrm>
          <a:prstGeom prst="rect">
            <a:avLst/>
          </a:prstGeom>
        </p:spPr>
      </p:pic>
      <p:sp>
        <p:nvSpPr>
          <p:cNvPr id="2" name="Title 1">
            <a:extLst>
              <a:ext uri="{FF2B5EF4-FFF2-40B4-BE49-F238E27FC236}">
                <a16:creationId xmlns:a16="http://schemas.microsoft.com/office/drawing/2014/main" id="{172E4E4E-1284-4B24-B705-A0891EB41A4E}"/>
              </a:ext>
            </a:extLst>
          </p:cNvPr>
          <p:cNvSpPr>
            <a:spLocks noGrp="1"/>
          </p:cNvSpPr>
          <p:nvPr>
            <p:ph type="title"/>
          </p:nvPr>
        </p:nvSpPr>
        <p:spPr/>
        <p:txBody>
          <a:bodyPr>
            <a:normAutofit fontScale="90000"/>
          </a:bodyPr>
          <a:lstStyle/>
          <a:p>
            <a:r>
              <a:rPr lang="en-US" b="1" dirty="0"/>
              <a:t>GBA Healthcare Certification Roadmap</a:t>
            </a:r>
          </a:p>
        </p:txBody>
      </p:sp>
      <p:sp>
        <p:nvSpPr>
          <p:cNvPr id="3" name="Content Placeholder 2">
            <a:extLst>
              <a:ext uri="{FF2B5EF4-FFF2-40B4-BE49-F238E27FC236}">
                <a16:creationId xmlns:a16="http://schemas.microsoft.com/office/drawing/2014/main" id="{B89F47EE-0165-4085-B3E2-68B371CF651E}"/>
              </a:ext>
            </a:extLst>
          </p:cNvPr>
          <p:cNvSpPr>
            <a:spLocks noGrp="1"/>
          </p:cNvSpPr>
          <p:nvPr>
            <p:ph sz="half" idx="1"/>
          </p:nvPr>
        </p:nvSpPr>
        <p:spPr>
          <a:xfrm>
            <a:off x="838200" y="1279525"/>
            <a:ext cx="10782300" cy="4351338"/>
          </a:xfrm>
        </p:spPr>
        <p:txBody>
          <a:bodyPr vert="horz" lIns="91440" tIns="45720" rIns="91440" bIns="45720" rtlCol="0" anchor="t">
            <a:noAutofit/>
          </a:bodyPr>
          <a:lstStyle/>
          <a:p>
            <a:pPr marL="0" indent="0">
              <a:spcBef>
                <a:spcPts val="900"/>
              </a:spcBef>
              <a:spcAft>
                <a:spcPts val="900"/>
              </a:spcAft>
              <a:buNone/>
            </a:pPr>
            <a:r>
              <a:rPr lang="en-US" sz="3000" b="1" dirty="0"/>
              <a:t>Module 7    Blockchain in improving administrative processes</a:t>
            </a:r>
          </a:p>
          <a:p>
            <a:pPr marL="0" indent="0">
              <a:spcBef>
                <a:spcPts val="900"/>
              </a:spcBef>
              <a:spcAft>
                <a:spcPts val="900"/>
              </a:spcAft>
              <a:buNone/>
            </a:pPr>
            <a:r>
              <a:rPr lang="en-US" sz="3000" b="1" dirty="0"/>
              <a:t>Module 8    Blockchain in a value-based healthcare system</a:t>
            </a:r>
          </a:p>
          <a:p>
            <a:pPr marL="0" indent="0">
              <a:spcBef>
                <a:spcPts val="900"/>
              </a:spcBef>
              <a:spcAft>
                <a:spcPts val="900"/>
              </a:spcAft>
              <a:buNone/>
            </a:pPr>
            <a:r>
              <a:rPr lang="en-US" sz="3000" b="1" dirty="0"/>
              <a:t>Module 9    New business models &amp; the role of tokenization</a:t>
            </a:r>
          </a:p>
          <a:p>
            <a:pPr marL="0" indent="0">
              <a:spcBef>
                <a:spcPts val="900"/>
              </a:spcBef>
              <a:spcAft>
                <a:spcPts val="900"/>
              </a:spcAft>
              <a:buNone/>
            </a:pPr>
            <a:r>
              <a:rPr lang="en-US" sz="3000" b="1" dirty="0"/>
              <a:t>Module 10    From acute care to prevention</a:t>
            </a:r>
          </a:p>
          <a:p>
            <a:pPr marL="0" indent="0">
              <a:spcBef>
                <a:spcPts val="900"/>
              </a:spcBef>
              <a:spcAft>
                <a:spcPts val="900"/>
              </a:spcAft>
              <a:buNone/>
            </a:pPr>
            <a:r>
              <a:rPr lang="en-US" sz="3000" b="1" dirty="0"/>
              <a:t>Module 11    Regulatory</a:t>
            </a:r>
          </a:p>
          <a:p>
            <a:pPr marL="0" indent="0">
              <a:spcBef>
                <a:spcPts val="900"/>
              </a:spcBef>
              <a:spcAft>
                <a:spcPts val="900"/>
              </a:spcAft>
              <a:buNone/>
            </a:pPr>
            <a:r>
              <a:rPr lang="en-US" sz="3000" b="1" dirty="0"/>
              <a:t>Module 12    Tech implementation &amp; challenges</a:t>
            </a:r>
          </a:p>
          <a:p>
            <a:pPr marL="0" indent="0">
              <a:spcBef>
                <a:spcPts val="900"/>
              </a:spcBef>
              <a:spcAft>
                <a:spcPts val="900"/>
              </a:spcAft>
              <a:buNone/>
            </a:pPr>
            <a:r>
              <a:rPr lang="en-US" sz="3000" b="1" dirty="0"/>
              <a:t>Module 13    Business Challenges</a:t>
            </a:r>
          </a:p>
          <a:p>
            <a:pPr marL="0" indent="0">
              <a:spcBef>
                <a:spcPts val="900"/>
              </a:spcBef>
              <a:spcAft>
                <a:spcPts val="900"/>
              </a:spcAft>
              <a:buNone/>
            </a:pPr>
            <a:r>
              <a:rPr lang="en-US" sz="3000" b="1" dirty="0"/>
              <a:t>Module 14    Cultural Challenges</a:t>
            </a:r>
          </a:p>
          <a:p>
            <a:pPr marL="0" indent="0">
              <a:buNone/>
            </a:pPr>
            <a:endParaRPr lang="en-US" sz="2000" dirty="0">
              <a:cs typeface="Calibri"/>
            </a:endParaRPr>
          </a:p>
        </p:txBody>
      </p:sp>
      <p:sp>
        <p:nvSpPr>
          <p:cNvPr id="4" name="Footer Placeholder 3">
            <a:extLst>
              <a:ext uri="{FF2B5EF4-FFF2-40B4-BE49-F238E27FC236}">
                <a16:creationId xmlns:a16="http://schemas.microsoft.com/office/drawing/2014/main" id="{1B8A1A62-2E7B-41C0-A7E1-D93AE5B0E883}"/>
              </a:ext>
            </a:extLst>
          </p:cNvPr>
          <p:cNvSpPr>
            <a:spLocks noGrp="1"/>
          </p:cNvSpPr>
          <p:nvPr>
            <p:ph type="ftr" sz="quarter" idx="11"/>
          </p:nvPr>
        </p:nvSpPr>
        <p:spPr/>
        <p:txBody>
          <a:bodyPr/>
          <a:lstStyle/>
          <a:p>
            <a:r>
              <a:rPr lang="en-US" dirty="0"/>
              <a:t>www.GBAglobal.org</a:t>
            </a:r>
          </a:p>
        </p:txBody>
      </p:sp>
      <p:sp>
        <p:nvSpPr>
          <p:cNvPr id="5" name="Slide Number Placeholder 4">
            <a:extLst>
              <a:ext uri="{FF2B5EF4-FFF2-40B4-BE49-F238E27FC236}">
                <a16:creationId xmlns:a16="http://schemas.microsoft.com/office/drawing/2014/main" id="{4946C829-417F-4443-945D-3744A7FD3E1A}"/>
              </a:ext>
            </a:extLst>
          </p:cNvPr>
          <p:cNvSpPr>
            <a:spLocks noGrp="1"/>
          </p:cNvSpPr>
          <p:nvPr>
            <p:ph type="sldNum" sz="quarter" idx="12"/>
          </p:nvPr>
        </p:nvSpPr>
        <p:spPr/>
        <p:txBody>
          <a:bodyPr/>
          <a:lstStyle/>
          <a:p>
            <a:fld id="{FC8F1843-268D-449B-998B-AE11B666F32B}" type="slidenum">
              <a:rPr lang="en-US" smtClean="0"/>
              <a:t>7</a:t>
            </a:fld>
            <a:endParaRPr lang="en-US"/>
          </a:p>
        </p:txBody>
      </p:sp>
    </p:spTree>
    <p:extLst>
      <p:ext uri="{BB962C8B-B14F-4D97-AF65-F5344CB8AC3E}">
        <p14:creationId xmlns:p14="http://schemas.microsoft.com/office/powerpoint/2010/main" val="142280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91FD1469-3EC8-4B4C-BD07-10E04A631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766" y="1269310"/>
            <a:ext cx="4664646" cy="5588690"/>
          </a:xfrm>
          <a:prstGeom prst="rect">
            <a:avLst/>
          </a:prstGeom>
        </p:spPr>
      </p:pic>
      <p:sp>
        <p:nvSpPr>
          <p:cNvPr id="2" name="Title 1">
            <a:extLst>
              <a:ext uri="{FF2B5EF4-FFF2-40B4-BE49-F238E27FC236}">
                <a16:creationId xmlns:a16="http://schemas.microsoft.com/office/drawing/2014/main" id="{406AB47E-7FCF-4237-A85F-986CF980EFC2}"/>
              </a:ext>
            </a:extLst>
          </p:cNvPr>
          <p:cNvSpPr>
            <a:spLocks noGrp="1"/>
          </p:cNvSpPr>
          <p:nvPr>
            <p:ph type="title"/>
          </p:nvPr>
        </p:nvSpPr>
        <p:spPr/>
        <p:txBody>
          <a:bodyPr/>
          <a:lstStyle/>
          <a:p>
            <a:r>
              <a:rPr lang="en-US" b="1" dirty="0">
                <a:cs typeface="Calibri Light"/>
              </a:rPr>
              <a:t>Healthcare Megatrends</a:t>
            </a:r>
            <a:endParaRPr lang="en-US" b="1" dirty="0"/>
          </a:p>
        </p:txBody>
      </p:sp>
      <p:sp>
        <p:nvSpPr>
          <p:cNvPr id="3" name="Content Placeholder 2">
            <a:extLst>
              <a:ext uri="{FF2B5EF4-FFF2-40B4-BE49-F238E27FC236}">
                <a16:creationId xmlns:a16="http://schemas.microsoft.com/office/drawing/2014/main" id="{A6760E58-9B06-47B3-A58D-29B78ECDF744}"/>
              </a:ext>
            </a:extLst>
          </p:cNvPr>
          <p:cNvSpPr>
            <a:spLocks noGrp="1"/>
          </p:cNvSpPr>
          <p:nvPr>
            <p:ph idx="1"/>
          </p:nvPr>
        </p:nvSpPr>
        <p:spPr>
          <a:xfrm>
            <a:off x="838200" y="1388853"/>
            <a:ext cx="10515600" cy="4967497"/>
          </a:xfrm>
        </p:spPr>
        <p:txBody>
          <a:bodyPr>
            <a:normAutofit/>
          </a:bodyPr>
          <a:lstStyle/>
          <a:p>
            <a:pPr>
              <a:lnSpc>
                <a:spcPct val="120000"/>
              </a:lnSpc>
              <a:spcBef>
                <a:spcPts val="0"/>
              </a:spcBef>
              <a:spcAft>
                <a:spcPts val="600"/>
              </a:spcAft>
            </a:pPr>
            <a:r>
              <a:rPr lang="en-US" sz="2400" dirty="0"/>
              <a:t>According to </a:t>
            </a:r>
            <a:r>
              <a:rPr lang="en-US" sz="2400" dirty="0">
                <a:hlinkClick r:id="rId4"/>
              </a:rPr>
              <a:t>Gallup</a:t>
            </a:r>
            <a:r>
              <a:rPr lang="en-US" sz="2400" dirty="0"/>
              <a:t>, US adults state the most important problems are</a:t>
            </a:r>
          </a:p>
          <a:p>
            <a:pPr lvl="1">
              <a:lnSpc>
                <a:spcPct val="120000"/>
              </a:lnSpc>
              <a:spcBef>
                <a:spcPts val="0"/>
              </a:spcBef>
              <a:spcAft>
                <a:spcPts val="600"/>
              </a:spcAft>
            </a:pPr>
            <a:r>
              <a:rPr lang="en-US" sz="1800" dirty="0"/>
              <a:t>Poor government leadership and </a:t>
            </a:r>
          </a:p>
          <a:p>
            <a:pPr lvl="1">
              <a:lnSpc>
                <a:spcPct val="120000"/>
              </a:lnSpc>
              <a:spcBef>
                <a:spcPts val="0"/>
              </a:spcBef>
              <a:spcAft>
                <a:spcPts val="600"/>
              </a:spcAft>
            </a:pPr>
            <a:r>
              <a:rPr lang="en-US" sz="1800" dirty="0"/>
              <a:t>Healthcare</a:t>
            </a:r>
          </a:p>
          <a:p>
            <a:pPr>
              <a:lnSpc>
                <a:spcPct val="120000"/>
              </a:lnSpc>
              <a:spcBef>
                <a:spcPts val="0"/>
              </a:spcBef>
              <a:spcAft>
                <a:spcPts val="600"/>
              </a:spcAft>
            </a:pPr>
            <a:r>
              <a:rPr lang="en-US" sz="2400" dirty="0"/>
              <a:t>17% stated that healthcare was #1 problem</a:t>
            </a:r>
          </a:p>
          <a:p>
            <a:pPr lvl="1">
              <a:lnSpc>
                <a:spcPct val="120000"/>
              </a:lnSpc>
              <a:spcBef>
                <a:spcPts val="0"/>
              </a:spcBef>
              <a:spcAft>
                <a:spcPts val="600"/>
              </a:spcAft>
            </a:pPr>
            <a:r>
              <a:rPr lang="en-US" sz="1800" dirty="0"/>
              <a:t>Chronic illness</a:t>
            </a:r>
          </a:p>
          <a:p>
            <a:pPr lvl="1">
              <a:lnSpc>
                <a:spcPct val="120000"/>
              </a:lnSpc>
              <a:spcBef>
                <a:spcPts val="0"/>
              </a:spcBef>
              <a:spcAft>
                <a:spcPts val="600"/>
              </a:spcAft>
            </a:pPr>
            <a:r>
              <a:rPr lang="en-US" sz="1800" dirty="0"/>
              <a:t>Aging populations</a:t>
            </a:r>
          </a:p>
          <a:p>
            <a:pPr lvl="1">
              <a:lnSpc>
                <a:spcPct val="120000"/>
              </a:lnSpc>
              <a:spcBef>
                <a:spcPts val="0"/>
              </a:spcBef>
              <a:spcAft>
                <a:spcPts val="600"/>
              </a:spcAft>
            </a:pPr>
            <a:r>
              <a:rPr lang="en-US" sz="1800" dirty="0"/>
              <a:t>Digitization of Healthcare Information </a:t>
            </a:r>
          </a:p>
          <a:p>
            <a:pPr lvl="1">
              <a:lnSpc>
                <a:spcPct val="120000"/>
              </a:lnSpc>
              <a:spcBef>
                <a:spcPts val="0"/>
              </a:spcBef>
              <a:spcAft>
                <a:spcPts val="600"/>
              </a:spcAft>
            </a:pPr>
            <a:r>
              <a:rPr lang="en-US" sz="1800" dirty="0"/>
              <a:t>Technological – Biological Integration – Explosion </a:t>
            </a:r>
          </a:p>
          <a:p>
            <a:pPr lvl="1">
              <a:lnSpc>
                <a:spcPct val="120000"/>
              </a:lnSpc>
              <a:spcBef>
                <a:spcPts val="0"/>
              </a:spcBef>
              <a:spcAft>
                <a:spcPts val="600"/>
              </a:spcAft>
            </a:pPr>
            <a:r>
              <a:rPr lang="en-US" sz="1800" dirty="0"/>
              <a:t>Workforce disruptions</a:t>
            </a:r>
          </a:p>
          <a:p>
            <a:r>
              <a:rPr lang="en-US" sz="2400" dirty="0"/>
              <a:t>Source:  https://bit.ly/2Bx4vLs</a:t>
            </a:r>
          </a:p>
        </p:txBody>
      </p:sp>
      <p:sp>
        <p:nvSpPr>
          <p:cNvPr id="4" name="Footer Placeholder 3">
            <a:extLst>
              <a:ext uri="{FF2B5EF4-FFF2-40B4-BE49-F238E27FC236}">
                <a16:creationId xmlns:a16="http://schemas.microsoft.com/office/drawing/2014/main" id="{D47EC341-A88A-46B9-B1C0-F5C1A10194A0}"/>
              </a:ext>
            </a:extLst>
          </p:cNvPr>
          <p:cNvSpPr>
            <a:spLocks noGrp="1"/>
          </p:cNvSpPr>
          <p:nvPr>
            <p:ph type="ftr" sz="quarter" idx="11"/>
          </p:nvPr>
        </p:nvSpPr>
        <p:spPr/>
        <p:txBody>
          <a:bodyPr/>
          <a:lstStyle/>
          <a:p>
            <a:r>
              <a:rPr lang="en-US" dirty="0"/>
              <a:t>www.GBAglobal.org</a:t>
            </a:r>
          </a:p>
        </p:txBody>
      </p:sp>
      <p:sp>
        <p:nvSpPr>
          <p:cNvPr id="5" name="Slide Number Placeholder 4">
            <a:extLst>
              <a:ext uri="{FF2B5EF4-FFF2-40B4-BE49-F238E27FC236}">
                <a16:creationId xmlns:a16="http://schemas.microsoft.com/office/drawing/2014/main" id="{044C62AC-0A63-453A-92FB-12EB861918CF}"/>
              </a:ext>
            </a:extLst>
          </p:cNvPr>
          <p:cNvSpPr>
            <a:spLocks noGrp="1"/>
          </p:cNvSpPr>
          <p:nvPr>
            <p:ph type="sldNum" sz="quarter" idx="12"/>
          </p:nvPr>
        </p:nvSpPr>
        <p:spPr/>
        <p:txBody>
          <a:bodyPr/>
          <a:lstStyle/>
          <a:p>
            <a:fld id="{FC8F1843-268D-449B-998B-AE11B666F32B}" type="slidenum">
              <a:rPr lang="en-US" smtClean="0"/>
              <a:t>8</a:t>
            </a:fld>
            <a:endParaRPr lang="en-US"/>
          </a:p>
        </p:txBody>
      </p:sp>
    </p:spTree>
    <p:extLst>
      <p:ext uri="{BB962C8B-B14F-4D97-AF65-F5344CB8AC3E}">
        <p14:creationId xmlns:p14="http://schemas.microsoft.com/office/powerpoint/2010/main" val="397935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ED3DA6-692A-4C1B-A02A-F09CA5BD42AB}"/>
              </a:ext>
            </a:extLst>
          </p:cNvPr>
          <p:cNvSpPr>
            <a:spLocks noGrp="1"/>
          </p:cNvSpPr>
          <p:nvPr>
            <p:ph type="ftr" sz="quarter" idx="11"/>
          </p:nvPr>
        </p:nvSpPr>
        <p:spPr/>
        <p:txBody>
          <a:bodyPr/>
          <a:lstStyle/>
          <a:p>
            <a:r>
              <a:rPr lang="en-US"/>
              <a:t>www.GBAglobal.org</a:t>
            </a:r>
            <a:endParaRPr lang="en-US" dirty="0"/>
          </a:p>
        </p:txBody>
      </p:sp>
      <p:sp>
        <p:nvSpPr>
          <p:cNvPr id="5" name="Slide Number Placeholder 4">
            <a:extLst>
              <a:ext uri="{FF2B5EF4-FFF2-40B4-BE49-F238E27FC236}">
                <a16:creationId xmlns:a16="http://schemas.microsoft.com/office/drawing/2014/main" id="{46713DEE-81BB-40A0-B77F-C4CEB44963D3}"/>
              </a:ext>
            </a:extLst>
          </p:cNvPr>
          <p:cNvSpPr>
            <a:spLocks noGrp="1"/>
          </p:cNvSpPr>
          <p:nvPr>
            <p:ph type="sldNum" sz="quarter" idx="12"/>
          </p:nvPr>
        </p:nvSpPr>
        <p:spPr/>
        <p:txBody>
          <a:bodyPr/>
          <a:lstStyle/>
          <a:p>
            <a:fld id="{FC8F1843-268D-449B-998B-AE11B666F32B}" type="slidenum">
              <a:rPr lang="en-US" smtClean="0"/>
              <a:t>9</a:t>
            </a:fld>
            <a:endParaRPr lang="en-US"/>
          </a:p>
        </p:txBody>
      </p:sp>
      <p:pic>
        <p:nvPicPr>
          <p:cNvPr id="7" name="Picture 6" descr="A group of people posing for a photo&#10;&#10;Description automatically generated">
            <a:extLst>
              <a:ext uri="{FF2B5EF4-FFF2-40B4-BE49-F238E27FC236}">
                <a16:creationId xmlns:a16="http://schemas.microsoft.com/office/drawing/2014/main" id="{887A2711-D28F-4A3B-BB2D-41E68E3F1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632" y="1227221"/>
            <a:ext cx="10887984" cy="4862430"/>
          </a:xfrm>
          <a:prstGeom prst="rect">
            <a:avLst/>
          </a:prstGeom>
        </p:spPr>
      </p:pic>
      <p:sp>
        <p:nvSpPr>
          <p:cNvPr id="2" name="Title 1">
            <a:extLst>
              <a:ext uri="{FF2B5EF4-FFF2-40B4-BE49-F238E27FC236}">
                <a16:creationId xmlns:a16="http://schemas.microsoft.com/office/drawing/2014/main" id="{F2BABAE3-058D-4B39-BAC3-ADDAE46E3B33}"/>
              </a:ext>
            </a:extLst>
          </p:cNvPr>
          <p:cNvSpPr>
            <a:spLocks noGrp="1"/>
          </p:cNvSpPr>
          <p:nvPr>
            <p:ph type="title"/>
          </p:nvPr>
        </p:nvSpPr>
        <p:spPr>
          <a:xfrm>
            <a:off x="1383632" y="4277042"/>
            <a:ext cx="9963818" cy="1608805"/>
          </a:xfrm>
        </p:spPr>
        <p:txBody>
          <a:bodyPr>
            <a:normAutofit fontScale="90000"/>
          </a:bodyPr>
          <a:lstStyle/>
          <a:p>
            <a:pPr lvl="0"/>
            <a:r>
              <a:rPr lang="en-US" b="1" dirty="0"/>
              <a:t>Challenges Facing Healthcare Industry- The Big Picture</a:t>
            </a:r>
          </a:p>
        </p:txBody>
      </p:sp>
    </p:spTree>
    <p:extLst>
      <p:ext uri="{BB962C8B-B14F-4D97-AF65-F5344CB8AC3E}">
        <p14:creationId xmlns:p14="http://schemas.microsoft.com/office/powerpoint/2010/main" val="4004103119"/>
      </p:ext>
    </p:extLst>
  </p:cSld>
  <p:clrMapOvr>
    <a:masterClrMapping/>
  </p:clrMapOvr>
</p:sld>
</file>

<file path=ppt/theme/theme1.xml><?xml version="1.0" encoding="utf-8"?>
<a:theme xmlns:a="http://schemas.openxmlformats.org/drawingml/2006/main" name="Office Theme">
  <a:themeElements>
    <a:clrScheme name="Custom 1">
      <a:dk1>
        <a:srgbClr val="172B5D"/>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4592</Words>
  <Application>Microsoft Office PowerPoint</Application>
  <PresentationFormat>Widescreen</PresentationFormat>
  <Paragraphs>408</Paragraphs>
  <Slides>39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Government Blockchain   Association (GBA) Healthcare Specialist Program  Healthcare Megatrends &amp;  Intro to Blockchain</vt:lpstr>
      <vt:lpstr>Agenda</vt:lpstr>
      <vt:lpstr>Blockchain Emerging as a  Leader </vt:lpstr>
      <vt:lpstr>Megatrends</vt:lpstr>
      <vt:lpstr>Megatrends (Cont)</vt:lpstr>
      <vt:lpstr>GBA Healthcare Certification Roadmap</vt:lpstr>
      <vt:lpstr>GBA Healthcare Certification Roadmap</vt:lpstr>
      <vt:lpstr>Healthcare Megatrends</vt:lpstr>
      <vt:lpstr>Challenges Facing Healthcare Industry- The Big Picture</vt:lpstr>
      <vt:lpstr>Rising Costs</vt:lpstr>
      <vt:lpstr>Regulatory Challenges</vt:lpstr>
      <vt:lpstr>Regulatory Challenges (cont)</vt:lpstr>
      <vt:lpstr>Medicinal &amp; Technological Challenges</vt:lpstr>
      <vt:lpstr>Medicinal &amp; Technological Challenges</vt:lpstr>
      <vt:lpstr>Training &amp; Education Challenges</vt:lpstr>
      <vt:lpstr>Ethical challenges</vt:lpstr>
      <vt:lpstr>PowerPoint Presentation</vt:lpstr>
      <vt:lpstr>Data Management/ Access Control/ Consent Management</vt:lpstr>
      <vt:lpstr>Blockchain in Drug Supply and Anti-Counterfeiting</vt:lpstr>
      <vt:lpstr>Blockchain in Insurance</vt:lpstr>
      <vt:lpstr>Blockchain in Improving Administrative Processes</vt:lpstr>
      <vt:lpstr>Blockchain in a Value-Based Healthcare System</vt:lpstr>
      <vt:lpstr>Value-Based Healthcare System</vt:lpstr>
      <vt:lpstr>Value-Based     Healthcare System</vt:lpstr>
      <vt:lpstr>New Business Models in Healthcare and Role of Tokenization</vt:lpstr>
      <vt:lpstr>New Business Models in Healthcare and Role of Tokenization</vt:lpstr>
      <vt:lpstr>New Business Models in Healthcare and Role of Tokenization</vt:lpstr>
      <vt:lpstr>New Business Models in Healthcare and Role of Tokenization</vt:lpstr>
      <vt:lpstr>New Business Models in Healthcare and Role of Tokenization</vt:lpstr>
      <vt:lpstr>New Business Models in Healthcare and Role of Tokenization</vt:lpstr>
      <vt:lpstr>From Acute Care to Prevention, BC in 4P’s of Medicine</vt:lpstr>
      <vt:lpstr>Regulatory- HIPAA and GDPR</vt:lpstr>
      <vt:lpstr>Technical Implementations and Challenges</vt:lpstr>
      <vt:lpstr>Technical Implementations and Challenges</vt:lpstr>
      <vt:lpstr>Technical Implementations and Challenges</vt:lpstr>
      <vt:lpstr>Business and Cultural Challenges</vt:lpstr>
      <vt:lpstr>Business and Cultural Challenges</vt:lpstr>
      <vt:lpstr>Cultural Challenges</vt:lpstr>
      <vt:lpstr>Cultural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Blockchain   Association (GBA) Healthcare Specialist Program  Healthcare Foundations</dc:title>
  <dc:creator>Kathy Dache</dc:creator>
  <cp:lastModifiedBy>Kathy Dache</cp:lastModifiedBy>
  <cp:revision>3</cp:revision>
  <dcterms:created xsi:type="dcterms:W3CDTF">2018-12-20T12:03:24Z</dcterms:created>
  <dcterms:modified xsi:type="dcterms:W3CDTF">2018-12-20T12:37:44Z</dcterms:modified>
</cp:coreProperties>
</file>