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83" r:id="rId4"/>
    <p:sldId id="264" r:id="rId5"/>
    <p:sldId id="265" r:id="rId6"/>
    <p:sldId id="266" r:id="rId7"/>
    <p:sldId id="267" r:id="rId8"/>
    <p:sldId id="268" r:id="rId9"/>
    <p:sldId id="286" r:id="rId10"/>
    <p:sldId id="532" r:id="rId11"/>
    <p:sldId id="435" r:id="rId12"/>
    <p:sldId id="261" r:id="rId13"/>
    <p:sldId id="260" r:id="rId14"/>
    <p:sldId id="275" r:id="rId15"/>
    <p:sldId id="273" r:id="rId16"/>
    <p:sldId id="274" r:id="rId17"/>
    <p:sldId id="276" r:id="rId18"/>
    <p:sldId id="277" r:id="rId19"/>
    <p:sldId id="278" r:id="rId20"/>
    <p:sldId id="282" r:id="rId21"/>
    <p:sldId id="279" r:id="rId22"/>
    <p:sldId id="280" r:id="rId23"/>
    <p:sldId id="281" r:id="rId24"/>
    <p:sldId id="285" r:id="rId25"/>
    <p:sldId id="271"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0717" autoAdjust="0"/>
  </p:normalViewPr>
  <p:slideViewPr>
    <p:cSldViewPr snapToGrid="0">
      <p:cViewPr varScale="1">
        <p:scale>
          <a:sx n="103" d="100"/>
          <a:sy n="103" d="100"/>
        </p:scale>
        <p:origin x="114"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C5866-E344-4D75-81CF-FA26E164DE21}" type="datetimeFigureOut">
              <a:rPr lang="en-US" smtClean="0"/>
              <a:t>11/14/2018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C6844-B467-4F26-AB32-065AA0F23EB3}" type="slidenum">
              <a:rPr lang="en-US" smtClean="0"/>
              <a:t>‹#›</a:t>
            </a:fld>
            <a:endParaRPr lang="en-US"/>
          </a:p>
        </p:txBody>
      </p:sp>
    </p:spTree>
    <p:extLst>
      <p:ext uri="{BB962C8B-B14F-4D97-AF65-F5344CB8AC3E}">
        <p14:creationId xmlns:p14="http://schemas.microsoft.com/office/powerpoint/2010/main" val="420849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more people strive to live longer, healthier and more active lifestyles, healthcare concerns increase and so does the costs. Research reveal healthcare costs and spending often rise at rates exceeding inflation, and is expected to increase in the future. The Society for Human Resource Management present that the Office of “1 the Actuary at the Centers for Medicare and Medicaid Services estimates that aggregate health care spending in the United States will grow at an average annual rate of 5.8 percent from 2015 through 2025, or 1.3 percentage points higher than the expected annual increase in the gross domestic product.” This causes a huge concern for leaders as they seek to provide coverage for their employees.</a:t>
            </a:r>
          </a:p>
          <a:p>
            <a:endParaRPr lang="en-US" dirty="0"/>
          </a:p>
          <a:p>
            <a:r>
              <a:rPr lang="en-US" dirty="0"/>
              <a:t>Leaders must find alternative methods to combat the rising costs of care. They must do the research to find funding, grants and contributors to help them conduct research, set up programs and implement processes at the pace of change. The Health Services Research Information Central (HSRIC) provides a list of “grants, funding and fellowships” leaders might consider helping them train staff members, open up public information sites or labs for processing paperwork and other initiatives.</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4</a:t>
            </a:fld>
            <a:endParaRPr lang="en-US"/>
          </a:p>
        </p:txBody>
      </p:sp>
    </p:spTree>
    <p:extLst>
      <p:ext uri="{BB962C8B-B14F-4D97-AF65-F5344CB8AC3E}">
        <p14:creationId xmlns:p14="http://schemas.microsoft.com/office/powerpoint/2010/main" val="1579762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has taken center stage in the political arena under the Trump administration. As tension and uncertainties mound regarding Trump’s threats to repeal and replace Obamacare, insurance and medical executives scramble to determine “what business is going to look like in the years ahead” (Gomes, 2016). Larry Levitt, a senior executive with the Kaiser Family Foundation emphasized any transition from one program to the next will require time for insurers to adjust to the “reverse disruption” and “overhaul to how individuals buy policies” (Gomes, 2016). Healthcare leaders must inform themselves, and staff on how to handle the changes in coverage. Currently, there is a “noticeable gap between the belief that change is necessary and actual support for specific reform plans designed to achieve that change” (Wood, 2011). Leaders will be challenged to counter frustration and confusion from Americans, once deemed otherwise uninsurable, who have formed a sense of security their current coverage, argues Wood (2011).</a:t>
            </a:r>
          </a:p>
          <a:p>
            <a:endParaRPr lang="en-US" dirty="0"/>
          </a:p>
          <a:p>
            <a:r>
              <a:rPr lang="en-US" dirty="0"/>
              <a:t>Regulatory challenges drive up the cost of providing services and care. As the Trump administration strive to regulate Medicare and Medicaid eligible healthcare providers are overwhelmed by regulated “changes and new reporting requirements” (Brown, n.d.). Research provide that healthcare leaders are further burdened to comply with a variety of newly revised standards including the Health Insurance Portability and Accountability Act (HIPAA), Centers for Medicare and Medicaid Services (CMS), and Joint Commission on Accreditation of Healthcare Organizations (JCAHO). To combat these challenges, the healthcare provider needs actively engage in awareness and information sharing regularly. Studies suggest leaders must implement document control programs, compliance training, routine audits and address non-conformance incidents immediately utilizing integrated healthcare platforms.</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5</a:t>
            </a:fld>
            <a:endParaRPr lang="en-US"/>
          </a:p>
        </p:txBody>
      </p:sp>
    </p:spTree>
    <p:extLst>
      <p:ext uri="{BB962C8B-B14F-4D97-AF65-F5344CB8AC3E}">
        <p14:creationId xmlns:p14="http://schemas.microsoft.com/office/powerpoint/2010/main" val="227323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practice of medicine and technology has created opportunity and challenges in the way providers practice medicine today and in the future. Today’s health organizations are facing physician shortages and need “low-cost alternatives to office visits” and in-patient care (Austin, </a:t>
            </a:r>
            <a:r>
              <a:rPr lang="en-US" dirty="0" err="1"/>
              <a:t>Bentkover</a:t>
            </a:r>
            <a:r>
              <a:rPr lang="en-US" dirty="0"/>
              <a:t>, &amp; Chait, 2016). Five to ten years from now, leaders can expect more of a shift from the traditional office visits and prescreening in favor of virtual and cyber doctor patient interactions. </a:t>
            </a:r>
            <a:r>
              <a:rPr lang="en-US" dirty="0" err="1"/>
              <a:t>Sanicola</a:t>
            </a:r>
            <a:r>
              <a:rPr lang="en-US" dirty="0"/>
              <a:t> (2016) argue “telemedicine” – the use of “electronic communication” such as “two-way video, phone, email, wireless tools, and other forms of telecommunications technology.” Telemedicine “works well for treating common conditions such as colds, flu, pink eye and sprains” and “more easily manages patient care for chronic illnesses that require daily interventions” adds </a:t>
            </a:r>
            <a:r>
              <a:rPr lang="en-US" dirty="0" err="1"/>
              <a:t>Sanicola</a:t>
            </a:r>
            <a:r>
              <a:rPr lang="en-US" dirty="0"/>
              <a:t> (2016). The rapid change requires leaders to acquire and develop methods for maintaining and accessing private sessions and data of patients.</a:t>
            </a:r>
          </a:p>
          <a:p>
            <a:endParaRPr lang="en-US" dirty="0"/>
          </a:p>
          <a:p>
            <a:r>
              <a:rPr lang="en-US" dirty="0" err="1"/>
              <a:t>Saslow</a:t>
            </a:r>
            <a:r>
              <a:rPr lang="en-US" dirty="0"/>
              <a:t> (2016) argue the pressure and “growing influx of patient data, legal requirements for strict privacy and security, rapidly advancing clinical technology increases costs, and other factors. At a minimum, leaders should explore innovative ways to manage and store the information adequately adds </a:t>
            </a:r>
            <a:r>
              <a:rPr lang="en-US" dirty="0" err="1"/>
              <a:t>Saslow</a:t>
            </a:r>
            <a:r>
              <a:rPr lang="en-US" dirty="0"/>
              <a:t> (2016). Heathfield, </a:t>
            </a:r>
            <a:r>
              <a:rPr lang="en-US" dirty="0" err="1"/>
              <a:t>Pitty</a:t>
            </a:r>
            <a:r>
              <a:rPr lang="en-US" dirty="0"/>
              <a:t> and </a:t>
            </a:r>
            <a:r>
              <a:rPr lang="en-US" dirty="0" err="1"/>
              <a:t>Hanka</a:t>
            </a:r>
            <a:r>
              <a:rPr lang="en-US" dirty="0"/>
              <a:t> (1998) posit leaders must “understand and predict the behavior of systems and provide important knowledge to inform further developments.” Once the leader understands the system, they can prepare training strategies for the staff and the patient. The leader’s training efforts must be a continuous initiative to keep up with the continual change of technology and medicine in the future.</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6</a:t>
            </a:fld>
            <a:endParaRPr lang="en-US"/>
          </a:p>
        </p:txBody>
      </p:sp>
    </p:spTree>
    <p:extLst>
      <p:ext uri="{BB962C8B-B14F-4D97-AF65-F5344CB8AC3E}">
        <p14:creationId xmlns:p14="http://schemas.microsoft.com/office/powerpoint/2010/main" val="114573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Professional development is the key. Healthcare leaders must take steps to assess, develop and fine tune key personal and professional skills to remain proficient (Northouse, 2013). Most training initiatives, per Dunn (1995) remain centered around “traditional clinical interview with its focus on acute illness,” but healthcare providers will be challenged to change that dynamic. The future will require healthcare leaders to take more of a hands-off approach; involve patients more in personal care; offer alternatives to current practice and make themselves and staff available to forms of communicating with the patient without a trip into the office (Gomes, 2016).</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7</a:t>
            </a:fld>
            <a:endParaRPr lang="en-US"/>
          </a:p>
        </p:txBody>
      </p:sp>
    </p:spTree>
    <p:extLst>
      <p:ext uri="{BB962C8B-B14F-4D97-AF65-F5344CB8AC3E}">
        <p14:creationId xmlns:p14="http://schemas.microsoft.com/office/powerpoint/2010/main" val="379275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Ethical challenges in healthcare is a big deal. Recent news stories support this claim with headlines about ethical violations of healthcare providers. In 2016 the British Broadcast Center (BBC) reports Dr. Paolo </a:t>
            </a:r>
            <a:r>
              <a:rPr lang="en-US" dirty="0" err="1"/>
              <a:t>Macchiarini</a:t>
            </a:r>
            <a:r>
              <a:rPr lang="en-US" dirty="0"/>
              <a:t>, was accused of providing misleading medical research which led to the deaths of seven patients (Kremer, 2016). More recently an Olympics Physical Therapy doctor, Larry Nassar was found guilty and sentenced for sexual misconduct. These incidents hurt the character and trust of the medical leaders. In addition, it creates legal costs and rise in malpractice insurance coverage for the agency.</a:t>
            </a:r>
          </a:p>
          <a:p>
            <a:endParaRPr lang="en-US" dirty="0"/>
          </a:p>
          <a:p>
            <a:r>
              <a:rPr lang="en-US" dirty="0"/>
              <a:t>Giving the very serious ramifications, healthcare leaders must ensure their behavior and their employees are above reproach. </a:t>
            </a:r>
            <a:r>
              <a:rPr lang="en-US" dirty="0" err="1"/>
              <a:t>Bruning</a:t>
            </a:r>
            <a:r>
              <a:rPr lang="en-US" dirty="0"/>
              <a:t> and </a:t>
            </a:r>
            <a:r>
              <a:rPr lang="en-US" dirty="0" err="1"/>
              <a:t>Baghurst</a:t>
            </a:r>
            <a:r>
              <a:rPr lang="en-US" dirty="0"/>
              <a:t> (2013) suggest “reform requires ethical decision-making from leaders” because these leaders influence “various relationships” and “creates fundamental successful changes in healthcare.” Sound “ethical principles to transformational leadership improves healthcare relationships and alleviates stress and tension produced by change” (</a:t>
            </a:r>
            <a:r>
              <a:rPr lang="en-US" dirty="0" err="1"/>
              <a:t>Bruning</a:t>
            </a:r>
            <a:r>
              <a:rPr lang="en-US" dirty="0"/>
              <a:t> &amp; </a:t>
            </a:r>
            <a:r>
              <a:rPr lang="en-US" dirty="0" err="1"/>
              <a:t>Baghurst</a:t>
            </a:r>
            <a:r>
              <a:rPr lang="en-US" dirty="0"/>
              <a:t>, 2013). Leaders must understand the success of the organization; heavily rely on their ethical behavior. Building trust earns money and funding and reduces unnecessary liability costs for the agency.</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8</a:t>
            </a:fld>
            <a:endParaRPr lang="en-US"/>
          </a:p>
        </p:txBody>
      </p:sp>
    </p:spTree>
    <p:extLst>
      <p:ext uri="{BB962C8B-B14F-4D97-AF65-F5344CB8AC3E}">
        <p14:creationId xmlns:p14="http://schemas.microsoft.com/office/powerpoint/2010/main" val="366731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25</a:t>
            </a:fld>
            <a:endParaRPr lang="en-US"/>
          </a:p>
        </p:txBody>
      </p:sp>
    </p:spTree>
    <p:extLst>
      <p:ext uri="{BB962C8B-B14F-4D97-AF65-F5344CB8AC3E}">
        <p14:creationId xmlns:p14="http://schemas.microsoft.com/office/powerpoint/2010/main" val="127984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EE09-FD65-433B-AC08-EAE5974DF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F6C461-93EB-4639-AC98-B44C54D31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EBA7D-0314-412F-9B76-C3DA85FFC3B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774C499-A4D8-4525-9A87-BA66489260E1}"/>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BDEB86AB-4F9E-4E56-94FF-B5DFD622CAC1}"/>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115879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3390-884F-40C5-973B-B257D8EAE3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6C72E-B1FD-4E57-BC0A-3C1441F917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35C3C-0627-45C7-B401-185197D5365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54909E2-EFF2-4329-A240-2C8442E2BC46}"/>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BAC6ADCC-483D-460D-B69A-43AA655A8DE9}"/>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142036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F6CD0-926C-44E5-8908-0BAF4A9F25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F0553D-F97E-4FCD-8CDA-16DC6FB9E4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0F1B0-8B6A-4EBD-A01E-A6C8D419B17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1164A7B-3D14-4A63-ABC0-D4B7D9C5A3F5}"/>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3A44BD1D-B62E-4965-B55D-5735844B42E9}"/>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467863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6" name="Shape 26"/>
          <p:cNvSpPr txBox="1">
            <a:spLocks noGrp="1"/>
          </p:cNvSpPr>
          <p:nvPr>
            <p:ph type="title"/>
          </p:nvPr>
        </p:nvSpPr>
        <p:spPr>
          <a:xfrm>
            <a:off x="415602" y="546667"/>
            <a:ext cx="8776781" cy="810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a:buNone/>
              <a:defRPr sz="4000" b="0" i="0" u="none" strike="noStrike" cap="none">
                <a:solidFill>
                  <a:schemeClr val="dk1"/>
                </a:solidFill>
                <a:latin typeface="Roboto"/>
                <a:ea typeface="Roboto"/>
                <a:cs typeface="Roboto"/>
                <a:sym typeface="Roboto"/>
              </a:defRPr>
            </a:lvl1pPr>
            <a:lvl2pPr lvl="1" indent="0">
              <a:spcBef>
                <a:spcPts val="0"/>
              </a:spcBef>
              <a:buClr>
                <a:schemeClr val="dk1"/>
              </a:buClr>
              <a:buFont typeface="Roboto"/>
              <a:buNone/>
              <a:defRPr sz="4000">
                <a:solidFill>
                  <a:schemeClr val="dk1"/>
                </a:solidFill>
                <a:latin typeface="Roboto"/>
                <a:ea typeface="Roboto"/>
                <a:cs typeface="Roboto"/>
                <a:sym typeface="Roboto"/>
              </a:defRPr>
            </a:lvl2pPr>
            <a:lvl3pPr lvl="2" indent="0">
              <a:spcBef>
                <a:spcPts val="0"/>
              </a:spcBef>
              <a:buClr>
                <a:schemeClr val="dk1"/>
              </a:buClr>
              <a:buFont typeface="Roboto"/>
              <a:buNone/>
              <a:defRPr sz="4000">
                <a:solidFill>
                  <a:schemeClr val="dk1"/>
                </a:solidFill>
                <a:latin typeface="Roboto"/>
                <a:ea typeface="Roboto"/>
                <a:cs typeface="Roboto"/>
                <a:sym typeface="Roboto"/>
              </a:defRPr>
            </a:lvl3pPr>
            <a:lvl4pPr lvl="3" indent="0">
              <a:spcBef>
                <a:spcPts val="0"/>
              </a:spcBef>
              <a:buClr>
                <a:schemeClr val="dk1"/>
              </a:buClr>
              <a:buFont typeface="Roboto"/>
              <a:buNone/>
              <a:defRPr sz="4000">
                <a:solidFill>
                  <a:schemeClr val="dk1"/>
                </a:solidFill>
                <a:latin typeface="Roboto"/>
                <a:ea typeface="Roboto"/>
                <a:cs typeface="Roboto"/>
                <a:sym typeface="Roboto"/>
              </a:defRPr>
            </a:lvl4pPr>
            <a:lvl5pPr lvl="4" indent="0">
              <a:spcBef>
                <a:spcPts val="0"/>
              </a:spcBef>
              <a:buClr>
                <a:schemeClr val="dk1"/>
              </a:buClr>
              <a:buFont typeface="Roboto"/>
              <a:buNone/>
              <a:defRPr sz="4000">
                <a:solidFill>
                  <a:schemeClr val="dk1"/>
                </a:solidFill>
                <a:latin typeface="Roboto"/>
                <a:ea typeface="Roboto"/>
                <a:cs typeface="Roboto"/>
                <a:sym typeface="Roboto"/>
              </a:defRPr>
            </a:lvl5pPr>
            <a:lvl6pPr lvl="5" indent="0">
              <a:spcBef>
                <a:spcPts val="0"/>
              </a:spcBef>
              <a:buClr>
                <a:schemeClr val="dk1"/>
              </a:buClr>
              <a:buFont typeface="Roboto"/>
              <a:buNone/>
              <a:defRPr sz="4000">
                <a:solidFill>
                  <a:schemeClr val="dk1"/>
                </a:solidFill>
                <a:latin typeface="Roboto"/>
                <a:ea typeface="Roboto"/>
                <a:cs typeface="Roboto"/>
                <a:sym typeface="Roboto"/>
              </a:defRPr>
            </a:lvl6pPr>
            <a:lvl7pPr lvl="6" indent="0">
              <a:spcBef>
                <a:spcPts val="0"/>
              </a:spcBef>
              <a:buClr>
                <a:schemeClr val="dk1"/>
              </a:buClr>
              <a:buFont typeface="Roboto"/>
              <a:buNone/>
              <a:defRPr sz="4000">
                <a:solidFill>
                  <a:schemeClr val="dk1"/>
                </a:solidFill>
                <a:latin typeface="Roboto"/>
                <a:ea typeface="Roboto"/>
                <a:cs typeface="Roboto"/>
                <a:sym typeface="Roboto"/>
              </a:defRPr>
            </a:lvl7pPr>
            <a:lvl8pPr lvl="7" indent="0">
              <a:spcBef>
                <a:spcPts val="0"/>
              </a:spcBef>
              <a:buClr>
                <a:schemeClr val="dk1"/>
              </a:buClr>
              <a:buFont typeface="Roboto"/>
              <a:buNone/>
              <a:defRPr sz="4000">
                <a:solidFill>
                  <a:schemeClr val="dk1"/>
                </a:solidFill>
                <a:latin typeface="Roboto"/>
                <a:ea typeface="Roboto"/>
                <a:cs typeface="Roboto"/>
                <a:sym typeface="Roboto"/>
              </a:defRPr>
            </a:lvl8pPr>
            <a:lvl9pPr lvl="8" indent="0">
              <a:spcBef>
                <a:spcPts val="0"/>
              </a:spcBef>
              <a:buClr>
                <a:schemeClr val="dk1"/>
              </a:buClr>
              <a:buFont typeface="Roboto"/>
              <a:buNone/>
              <a:defRPr sz="4000">
                <a:solidFill>
                  <a:schemeClr val="dk1"/>
                </a:solidFill>
                <a:latin typeface="Roboto"/>
                <a:ea typeface="Roboto"/>
                <a:cs typeface="Roboto"/>
                <a:sym typeface="Roboto"/>
              </a:defRPr>
            </a:lvl9pPr>
          </a:lstStyle>
          <a:p>
            <a:endParaRPr dirty="0"/>
          </a:p>
        </p:txBody>
      </p:sp>
      <p:sp>
        <p:nvSpPr>
          <p:cNvPr id="27" name="Shape 27"/>
          <p:cNvSpPr txBox="1">
            <a:spLocks noGrp="1"/>
          </p:cNvSpPr>
          <p:nvPr>
            <p:ph type="body" idx="1"/>
          </p:nvPr>
        </p:nvSpPr>
        <p:spPr>
          <a:xfrm>
            <a:off x="415601" y="1639833"/>
            <a:ext cx="11360799" cy="4452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chemeClr val="dk2"/>
              </a:buClr>
              <a:buFont typeface="Roboto"/>
              <a:buNone/>
              <a:defRPr sz="2400" b="0" i="0" u="none" strike="noStrike" cap="none">
                <a:solidFill>
                  <a:schemeClr val="dk2"/>
                </a:solidFill>
                <a:latin typeface="Roboto"/>
                <a:ea typeface="Roboto"/>
                <a:cs typeface="Roboto"/>
                <a:sym typeface="Roboto"/>
              </a:defRPr>
            </a:lvl1pPr>
            <a:lvl2pPr marL="609585" marR="0" lvl="1"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2pPr>
            <a:lvl3pPr marL="1219170" marR="0" lvl="2"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3pPr>
            <a:lvl4pPr marL="1828754" marR="0" lvl="3"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4pPr>
            <a:lvl5pPr marL="2438339" marR="0" lvl="4"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5pPr>
            <a:lvl6pPr marL="3047924" marR="0" lvl="5"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6pPr>
            <a:lvl7pPr marL="3657509" marR="0" lvl="6"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7pPr>
            <a:lvl8pPr marL="4267093" marR="0" lvl="7"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8pPr>
            <a:lvl9pPr marL="4876678" marR="0" lvl="8"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9pPr>
          </a:lstStyle>
          <a:p>
            <a:endParaRPr/>
          </a:p>
        </p:txBody>
      </p:sp>
      <p:sp>
        <p:nvSpPr>
          <p:cNvPr id="28" name="Shape 28"/>
          <p:cNvSpPr txBox="1">
            <a:spLocks noGrp="1"/>
          </p:cNvSpPr>
          <p:nvPr>
            <p:ph type="sldNum" idx="12"/>
          </p:nvPr>
        </p:nvSpPr>
        <p:spPr>
          <a:xfrm>
            <a:off x="11280575" y="6201585"/>
            <a:ext cx="731599" cy="524800"/>
          </a:xfrm>
          <a:prstGeom prst="rect">
            <a:avLst/>
          </a:prstGeom>
          <a:noFill/>
          <a:ln>
            <a:noFill/>
          </a:ln>
        </p:spPr>
        <p:txBody>
          <a:bodyPr lIns="91425" tIns="91425" rIns="91425" bIns="91425" anchor="ctr" anchorCtr="0">
            <a:noAutofit/>
          </a:bodyPr>
          <a:lstStyle/>
          <a:p>
            <a:pPr algn="l">
              <a:buClr>
                <a:srgbClr val="000000"/>
              </a:buClr>
              <a:buSzPct val="25000"/>
            </a:pPr>
            <a:fld id="{00000000-1234-1234-1234-123412341234}" type="slidenum">
              <a:rPr lang="en" sz="1867" smtClean="0">
                <a:solidFill>
                  <a:srgbClr val="000000"/>
                </a:solidFill>
                <a:latin typeface="Arial"/>
                <a:ea typeface="Arial"/>
                <a:cs typeface="Arial"/>
                <a:sym typeface="Arial"/>
              </a:rPr>
              <a:pPr algn="l">
                <a:buClr>
                  <a:srgbClr val="000000"/>
                </a:buClr>
                <a:buSzPct val="25000"/>
              </a:pPr>
              <a:t>‹#›</a:t>
            </a:fld>
            <a:endParaRPr lang="en" sz="1867"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2167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F15E-3C22-4C00-8E77-3FF5ED4DF5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2B4A5-2D5A-4D36-946C-8FCDA892B9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91ABEFD-BAF7-443D-8CE2-32D2B5E4A0DD}"/>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EFD061F9-DE82-4739-9631-40062D450524}"/>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35916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2196-2139-4A59-B53C-14C12D6456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C87B64-90BD-49D8-8152-9AD9297699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C1D5D5-93CD-4D44-BC7D-FAE5392A4BB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A5C482A-BF41-4311-AC8A-99E42E550850}"/>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8D0009BB-3ED1-48C8-BBF9-93AA7AFD9D9C}"/>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376946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78CA-432E-4B61-A029-BE175A352A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3789A8-E60B-41F5-A35E-FDED342897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03BEC5-F3B5-4126-A8BB-4E164E84EF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C76081-CE6C-4FEA-BAD7-876A6077574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ECEDB8F-CB9C-48C3-8B61-1BE9CCF90558}"/>
              </a:ext>
            </a:extLst>
          </p:cNvPr>
          <p:cNvSpPr>
            <a:spLocks noGrp="1"/>
          </p:cNvSpPr>
          <p:nvPr>
            <p:ph type="ftr" sz="quarter" idx="11"/>
          </p:nvPr>
        </p:nvSpPr>
        <p:spPr/>
        <p:txBody>
          <a:bodyPr/>
          <a:lstStyle/>
          <a:p>
            <a:r>
              <a:rPr lang="en-US" dirty="0"/>
              <a:t>www.GBAglobal.org</a:t>
            </a:r>
          </a:p>
        </p:txBody>
      </p:sp>
      <p:sp>
        <p:nvSpPr>
          <p:cNvPr id="7" name="Slide Number Placeholder 6">
            <a:extLst>
              <a:ext uri="{FF2B5EF4-FFF2-40B4-BE49-F238E27FC236}">
                <a16:creationId xmlns:a16="http://schemas.microsoft.com/office/drawing/2014/main" id="{A1F5ECC5-A189-464F-B658-B09AF7AADE66}"/>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132706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55C9-482A-45A9-94EA-325CBE106CBB}"/>
              </a:ext>
            </a:extLst>
          </p:cNvPr>
          <p:cNvSpPr>
            <a:spLocks noGrp="1"/>
          </p:cNvSpPr>
          <p:nvPr>
            <p:ph type="title"/>
          </p:nvPr>
        </p:nvSpPr>
        <p:spPr>
          <a:xfrm>
            <a:off x="839788" y="365125"/>
            <a:ext cx="858888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75D0FB-C66D-42FF-888D-B79C31EBDB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EE410F-6654-4445-AA83-D914ADA814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3083B8-64A7-4898-8DA9-7D55D6217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9A7FCF-6229-4B50-84E3-4417562A31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CEEC72-1279-4BA5-BA41-8540D3C6A8C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F2129A6-EF68-41F0-B5E0-118D166BE3E7}"/>
              </a:ext>
            </a:extLst>
          </p:cNvPr>
          <p:cNvSpPr>
            <a:spLocks noGrp="1"/>
          </p:cNvSpPr>
          <p:nvPr>
            <p:ph type="ftr" sz="quarter" idx="11"/>
          </p:nvPr>
        </p:nvSpPr>
        <p:spPr/>
        <p:txBody>
          <a:bodyPr/>
          <a:lstStyle/>
          <a:p>
            <a:r>
              <a:rPr lang="en-US" dirty="0"/>
              <a:t>www.GBAglobal.org</a:t>
            </a:r>
          </a:p>
        </p:txBody>
      </p:sp>
      <p:sp>
        <p:nvSpPr>
          <p:cNvPr id="9" name="Slide Number Placeholder 8">
            <a:extLst>
              <a:ext uri="{FF2B5EF4-FFF2-40B4-BE49-F238E27FC236}">
                <a16:creationId xmlns:a16="http://schemas.microsoft.com/office/drawing/2014/main" id="{00F1C36E-163C-4BFF-9390-97A608579718}"/>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417999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A44B-92FD-4388-9FDF-24CF728A38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665FA7-711E-4D6E-982A-5DA526E61C3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A7838F9-C340-461D-BEEC-3733F6570A58}"/>
              </a:ext>
            </a:extLst>
          </p:cNvPr>
          <p:cNvSpPr>
            <a:spLocks noGrp="1"/>
          </p:cNvSpPr>
          <p:nvPr>
            <p:ph type="ftr" sz="quarter" idx="11"/>
          </p:nvPr>
        </p:nvSpPr>
        <p:spPr/>
        <p:txBody>
          <a:bodyPr/>
          <a:lstStyle/>
          <a:p>
            <a:r>
              <a:rPr lang="en-US" dirty="0"/>
              <a:t>www.GBAglobal.org</a:t>
            </a:r>
          </a:p>
        </p:txBody>
      </p:sp>
      <p:sp>
        <p:nvSpPr>
          <p:cNvPr id="5" name="Slide Number Placeholder 4">
            <a:extLst>
              <a:ext uri="{FF2B5EF4-FFF2-40B4-BE49-F238E27FC236}">
                <a16:creationId xmlns:a16="http://schemas.microsoft.com/office/drawing/2014/main" id="{2A23D769-C2BE-4938-AE3C-3550D56788D7}"/>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204061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01D6C-E7F8-4329-B7D5-A34738A3488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53A68D2E-11C1-4EDD-A850-DC33FA0EEA1E}"/>
              </a:ext>
            </a:extLst>
          </p:cNvPr>
          <p:cNvSpPr>
            <a:spLocks noGrp="1"/>
          </p:cNvSpPr>
          <p:nvPr>
            <p:ph type="ftr" sz="quarter" idx="11"/>
          </p:nvPr>
        </p:nvSpPr>
        <p:spPr/>
        <p:txBody>
          <a:bodyPr/>
          <a:lstStyle/>
          <a:p>
            <a:r>
              <a:rPr lang="en-US" dirty="0"/>
              <a:t>www.GBAglobal.org</a:t>
            </a:r>
          </a:p>
        </p:txBody>
      </p:sp>
      <p:sp>
        <p:nvSpPr>
          <p:cNvPr id="4" name="Slide Number Placeholder 3">
            <a:extLst>
              <a:ext uri="{FF2B5EF4-FFF2-40B4-BE49-F238E27FC236}">
                <a16:creationId xmlns:a16="http://schemas.microsoft.com/office/drawing/2014/main" id="{ACFB9900-4A5F-43EC-9B30-748C5D9093C1}"/>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281573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B713-324A-4494-B1F7-40BB2C228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C7C56B-8175-4BBD-AAB7-2FD4909D9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4E0B15-5BD5-4A60-B18E-48F557DEF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C75203-23FA-44C4-833F-1C6100E6BEE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D18FBF9-EF70-4C81-992C-C9592BD463B1}"/>
              </a:ext>
            </a:extLst>
          </p:cNvPr>
          <p:cNvSpPr>
            <a:spLocks noGrp="1"/>
          </p:cNvSpPr>
          <p:nvPr>
            <p:ph type="ftr" sz="quarter" idx="11"/>
          </p:nvPr>
        </p:nvSpPr>
        <p:spPr/>
        <p:txBody>
          <a:bodyPr/>
          <a:lstStyle/>
          <a:p>
            <a:r>
              <a:rPr lang="en-US" dirty="0"/>
              <a:t>www.GBAglobal.org</a:t>
            </a:r>
          </a:p>
        </p:txBody>
      </p:sp>
      <p:sp>
        <p:nvSpPr>
          <p:cNvPr id="7" name="Slide Number Placeholder 6">
            <a:extLst>
              <a:ext uri="{FF2B5EF4-FFF2-40B4-BE49-F238E27FC236}">
                <a16:creationId xmlns:a16="http://schemas.microsoft.com/office/drawing/2014/main" id="{51317DEF-14CF-4993-AAEA-B5A42F37CD59}"/>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361952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1C4B-A4D2-4395-9071-E244DC4574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2E26A4-71CD-4510-BAA2-57D5AFAE9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3CD3F0-A183-44BC-BC54-39ED5D60D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F3459-41D5-47BB-82D8-0EED16E64A8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AB5A55B-725E-41B7-8E09-407DF71E5F99}"/>
              </a:ext>
            </a:extLst>
          </p:cNvPr>
          <p:cNvSpPr>
            <a:spLocks noGrp="1"/>
          </p:cNvSpPr>
          <p:nvPr>
            <p:ph type="ftr" sz="quarter" idx="11"/>
          </p:nvPr>
        </p:nvSpPr>
        <p:spPr/>
        <p:txBody>
          <a:bodyPr/>
          <a:lstStyle/>
          <a:p>
            <a:r>
              <a:rPr lang="en-US" dirty="0"/>
              <a:t>www.GBAglobal.org</a:t>
            </a:r>
          </a:p>
        </p:txBody>
      </p:sp>
      <p:sp>
        <p:nvSpPr>
          <p:cNvPr id="7" name="Slide Number Placeholder 6">
            <a:extLst>
              <a:ext uri="{FF2B5EF4-FFF2-40B4-BE49-F238E27FC236}">
                <a16:creationId xmlns:a16="http://schemas.microsoft.com/office/drawing/2014/main" id="{7EF43E98-AC45-48E1-B617-769F1362A9A2}"/>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116385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1253CA-9CC5-4380-B16B-6C5B8DEA3376}"/>
              </a:ext>
            </a:extLst>
          </p:cNvPr>
          <p:cNvSpPr>
            <a:spLocks noGrp="1"/>
          </p:cNvSpPr>
          <p:nvPr>
            <p:ph type="title"/>
          </p:nvPr>
        </p:nvSpPr>
        <p:spPr>
          <a:xfrm>
            <a:off x="838200" y="365125"/>
            <a:ext cx="8564592" cy="90418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F48C8B-DC82-4C9B-9B34-29294D5C24E8}"/>
              </a:ext>
            </a:extLst>
          </p:cNvPr>
          <p:cNvSpPr>
            <a:spLocks noGrp="1"/>
          </p:cNvSpPr>
          <p:nvPr>
            <p:ph type="body" idx="1"/>
          </p:nvPr>
        </p:nvSpPr>
        <p:spPr>
          <a:xfrm>
            <a:off x="838200" y="1388853"/>
            <a:ext cx="10515600" cy="46668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B018D75-15AF-4044-A438-CE7D356C5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www.GBAglobal.org</a:t>
            </a:r>
          </a:p>
        </p:txBody>
      </p:sp>
      <p:sp>
        <p:nvSpPr>
          <p:cNvPr id="6" name="Slide Number Placeholder 5">
            <a:extLst>
              <a:ext uri="{FF2B5EF4-FFF2-40B4-BE49-F238E27FC236}">
                <a16:creationId xmlns:a16="http://schemas.microsoft.com/office/drawing/2014/main" id="{C920CE1A-527C-487D-8B27-1FF324EFE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F1843-268D-449B-998B-AE11B666F32B}" type="slidenum">
              <a:rPr lang="en-US" smtClean="0"/>
              <a:t>‹#›</a:t>
            </a:fld>
            <a:endParaRPr lang="en-US"/>
          </a:p>
        </p:txBody>
      </p:sp>
      <p:pic>
        <p:nvPicPr>
          <p:cNvPr id="8" name="Picture 7">
            <a:extLst>
              <a:ext uri="{FF2B5EF4-FFF2-40B4-BE49-F238E27FC236}">
                <a16:creationId xmlns:a16="http://schemas.microsoft.com/office/drawing/2014/main" id="{B5D2FED1-D3BB-4A18-97BC-1D0FD828CCE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7028" y="6136912"/>
            <a:ext cx="1846059" cy="666633"/>
          </a:xfrm>
          <a:prstGeom prst="rect">
            <a:avLst/>
          </a:prstGeom>
        </p:spPr>
      </p:pic>
      <p:pic>
        <p:nvPicPr>
          <p:cNvPr id="1026" name="Picture 2" descr="http://www.commonsensesol.com/uploads/3/4/8/1/34817026/1453140301.png">
            <a:extLst>
              <a:ext uri="{FF2B5EF4-FFF2-40B4-BE49-F238E27FC236}">
                <a16:creationId xmlns:a16="http://schemas.microsoft.com/office/drawing/2014/main" id="{F315269C-E777-4882-9755-A4BECBF5515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402792" y="345385"/>
            <a:ext cx="2381250"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93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50.png"/><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inmarketcap.com/currencies/dentacoin/?utm_medium=widget&amp;utm_campaign=cmcwidget&amp;utm_source=www.blockchainalmanac.com&amp;utm_content=dentacoin"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coinmarketcap.com/currencies/patientory/?utm_medium=widget&amp;utm_campaign=cmcwidget&amp;utm_source=www.blockchainalmanac.com&amp;utm_content=patientory"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7E3F5-FF44-44A2-B9C5-81DBEBC0E735}"/>
              </a:ext>
            </a:extLst>
          </p:cNvPr>
          <p:cNvSpPr>
            <a:spLocks noGrp="1"/>
          </p:cNvSpPr>
          <p:nvPr>
            <p:ph type="ctrTitle"/>
          </p:nvPr>
        </p:nvSpPr>
        <p:spPr>
          <a:xfrm>
            <a:off x="7858474" y="1155032"/>
            <a:ext cx="3693445" cy="3777915"/>
          </a:xfrm>
          <a:noFill/>
        </p:spPr>
        <p:txBody>
          <a:bodyPr>
            <a:normAutofit/>
          </a:bodyPr>
          <a:lstStyle/>
          <a:p>
            <a:pPr algn="l"/>
            <a:r>
              <a:rPr lang="en-US" sz="4400" b="1" dirty="0">
                <a:solidFill>
                  <a:schemeClr val="accent1">
                    <a:lumMod val="50000"/>
                  </a:schemeClr>
                </a:solidFill>
              </a:rPr>
              <a:t>Government Blockchain Association (GBA)</a:t>
            </a:r>
            <a:br>
              <a:rPr lang="en-US" sz="4400" b="1" dirty="0">
                <a:solidFill>
                  <a:schemeClr val="accent1">
                    <a:lumMod val="50000"/>
                  </a:schemeClr>
                </a:solidFill>
              </a:rPr>
            </a:br>
            <a:r>
              <a:rPr lang="en-US" sz="4400" b="1" dirty="0">
                <a:solidFill>
                  <a:schemeClr val="accent1">
                    <a:lumMod val="50000"/>
                  </a:schemeClr>
                </a:solidFill>
              </a:rPr>
              <a:t>Healthcare &amp; Blockchain</a:t>
            </a:r>
          </a:p>
        </p:txBody>
      </p:sp>
      <p:sp>
        <p:nvSpPr>
          <p:cNvPr id="3" name="Subtitle 2">
            <a:extLst>
              <a:ext uri="{FF2B5EF4-FFF2-40B4-BE49-F238E27FC236}">
                <a16:creationId xmlns:a16="http://schemas.microsoft.com/office/drawing/2014/main" id="{EB80C0A2-56DF-49CF-8BA9-3E36E9F1EB07}"/>
              </a:ext>
            </a:extLst>
          </p:cNvPr>
          <p:cNvSpPr>
            <a:spLocks noGrp="1"/>
          </p:cNvSpPr>
          <p:nvPr>
            <p:ph type="subTitle" idx="1"/>
          </p:nvPr>
        </p:nvSpPr>
        <p:spPr>
          <a:xfrm>
            <a:off x="7858473" y="5233737"/>
            <a:ext cx="3693446" cy="984183"/>
          </a:xfrm>
          <a:noFill/>
        </p:spPr>
        <p:txBody>
          <a:bodyPr>
            <a:normAutofit/>
          </a:bodyPr>
          <a:lstStyle/>
          <a:p>
            <a:pPr algn="l"/>
            <a:r>
              <a:rPr lang="en-US" dirty="0"/>
              <a:t>Gerard Dache</a:t>
            </a:r>
          </a:p>
          <a:p>
            <a:pPr algn="l"/>
            <a:r>
              <a:rPr lang="en-US" dirty="0"/>
              <a:t>November 13, 2018</a:t>
            </a:r>
          </a:p>
        </p:txBody>
      </p:sp>
      <p:sp>
        <p:nvSpPr>
          <p:cNvPr id="17" name="Rectangle 16">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nimal, invertebrate&#10;&#10;Description automatically generated">
            <a:extLst>
              <a:ext uri="{FF2B5EF4-FFF2-40B4-BE49-F238E27FC236}">
                <a16:creationId xmlns:a16="http://schemas.microsoft.com/office/drawing/2014/main" id="{955E3257-8979-48A8-983F-DC31FEAB459F}"/>
              </a:ext>
            </a:extLst>
          </p:cNvPr>
          <p:cNvPicPr>
            <a:picLocks noChangeAspect="1"/>
          </p:cNvPicPr>
          <p:nvPr/>
        </p:nvPicPr>
        <p:blipFill rotWithShape="1">
          <a:blip r:embed="rId2">
            <a:extLst>
              <a:ext uri="{28A0092B-C50C-407E-A947-70E740481C1C}">
                <a14:useLocalDpi xmlns:a14="http://schemas.microsoft.com/office/drawing/2010/main" val="0"/>
              </a:ext>
            </a:extLst>
          </a:blip>
          <a:srcRect l="14766" r="14766" b="-1"/>
          <a:stretch/>
        </p:blipFill>
        <p:spPr>
          <a:xfrm>
            <a:off x="815807" y="804672"/>
            <a:ext cx="5934456" cy="5248656"/>
          </a:xfrm>
          <a:prstGeom prst="rect">
            <a:avLst/>
          </a:prstGeom>
          <a:effectLst/>
        </p:spPr>
      </p:pic>
      <p:sp>
        <p:nvSpPr>
          <p:cNvPr id="5" name="Slide Number Placeholder 4">
            <a:extLst>
              <a:ext uri="{FF2B5EF4-FFF2-40B4-BE49-F238E27FC236}">
                <a16:creationId xmlns:a16="http://schemas.microsoft.com/office/drawing/2014/main" id="{9A5EB941-69DF-4751-8CD6-730B04E36F3E}"/>
              </a:ext>
            </a:extLst>
          </p:cNvPr>
          <p:cNvSpPr>
            <a:spLocks noGrp="1"/>
          </p:cNvSpPr>
          <p:nvPr>
            <p:ph type="sldNum" sz="quarter" idx="12"/>
          </p:nvPr>
        </p:nvSpPr>
        <p:spPr>
          <a:xfrm>
            <a:off x="10849470" y="6356350"/>
            <a:ext cx="689322" cy="365125"/>
          </a:xfrm>
          <a:noFill/>
        </p:spPr>
        <p:txBody>
          <a:bodyPr>
            <a:normAutofit/>
          </a:bodyPr>
          <a:lstStyle/>
          <a:p>
            <a:pPr algn="l">
              <a:spcAft>
                <a:spcPts val="600"/>
              </a:spcAft>
            </a:pPr>
            <a:fld id="{FC8F1843-268D-449B-998B-AE11B666F32B}" type="slidenum">
              <a:rPr lang="en-US" smtClean="0"/>
              <a:pPr algn="l">
                <a:spcAft>
                  <a:spcPts val="600"/>
                </a:spcAft>
              </a:pPr>
              <a:t>1</a:t>
            </a:fld>
            <a:endParaRPr lang="en-US"/>
          </a:p>
        </p:txBody>
      </p:sp>
      <p:pic>
        <p:nvPicPr>
          <p:cNvPr id="9" name="Picture 8">
            <a:extLst>
              <a:ext uri="{FF2B5EF4-FFF2-40B4-BE49-F238E27FC236}">
                <a16:creationId xmlns:a16="http://schemas.microsoft.com/office/drawing/2014/main" id="{9AA1FBAE-7755-4EED-8C30-5910C7B7A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56" y="6053328"/>
            <a:ext cx="1697094" cy="6681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205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0D0E-5B64-400F-92C2-D22B0C1396FD}"/>
              </a:ext>
            </a:extLst>
          </p:cNvPr>
          <p:cNvSpPr>
            <a:spLocks noGrp="1"/>
          </p:cNvSpPr>
          <p:nvPr>
            <p:ph type="title"/>
          </p:nvPr>
        </p:nvSpPr>
        <p:spPr/>
        <p:txBody>
          <a:bodyPr/>
          <a:lstStyle/>
          <a:p>
            <a:r>
              <a:rPr lang="en-US" dirty="0"/>
              <a:t>How Blockchains Work</a:t>
            </a:r>
          </a:p>
        </p:txBody>
      </p:sp>
      <p:sp>
        <p:nvSpPr>
          <p:cNvPr id="4" name="Slide Number Placeholder 3">
            <a:extLst>
              <a:ext uri="{FF2B5EF4-FFF2-40B4-BE49-F238E27FC236}">
                <a16:creationId xmlns:a16="http://schemas.microsoft.com/office/drawing/2014/main" id="{67A52482-9F00-48F4-8E4F-242BFF8007FE}"/>
              </a:ext>
            </a:extLst>
          </p:cNvPr>
          <p:cNvSpPr>
            <a:spLocks noGrp="1"/>
          </p:cNvSpPr>
          <p:nvPr>
            <p:ph type="sldNum" idx="12"/>
          </p:nvPr>
        </p:nvSpPr>
        <p:spPr/>
        <p:txBody>
          <a:bodyPr/>
          <a:lstStyle/>
          <a:p>
            <a:pPr algn="l">
              <a:buClr>
                <a:srgbClr val="000000"/>
              </a:buClr>
              <a:buSzPct val="25000"/>
            </a:pPr>
            <a:fld id="{00000000-1234-1234-1234-123412341234}" type="slidenum">
              <a:rPr lang="en" sz="1867">
                <a:solidFill>
                  <a:srgbClr val="000000"/>
                </a:solidFill>
                <a:latin typeface="Arial"/>
                <a:ea typeface="Arial"/>
                <a:cs typeface="Arial"/>
                <a:sym typeface="Arial"/>
              </a:rPr>
              <a:pPr algn="l">
                <a:buClr>
                  <a:srgbClr val="000000"/>
                </a:buClr>
                <a:buSzPct val="25000"/>
              </a:pPr>
              <a:t>10</a:t>
            </a:fld>
            <a:endParaRPr lang="en" sz="1867" dirty="0">
              <a:solidFill>
                <a:srgbClr val="000000"/>
              </a:solidFill>
              <a:latin typeface="Arial"/>
              <a:ea typeface="Arial"/>
              <a:cs typeface="Arial"/>
              <a:sym typeface="Arial"/>
            </a:endParaRPr>
          </a:p>
        </p:txBody>
      </p:sp>
      <p:pic>
        <p:nvPicPr>
          <p:cNvPr id="5122" name="Picture 2" descr="Related image">
            <a:extLst>
              <a:ext uri="{FF2B5EF4-FFF2-40B4-BE49-F238E27FC236}">
                <a16:creationId xmlns:a16="http://schemas.microsoft.com/office/drawing/2014/main" id="{D0537F97-E1B3-45DB-A938-3280A2E53DC3}"/>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710" r="16171"/>
          <a:stretch/>
        </p:blipFill>
        <p:spPr bwMode="auto">
          <a:xfrm>
            <a:off x="1769805" y="1357067"/>
            <a:ext cx="8834728" cy="528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825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2626-40F8-444B-B786-7E268D3635D7}"/>
              </a:ext>
            </a:extLst>
          </p:cNvPr>
          <p:cNvSpPr>
            <a:spLocks noGrp="1"/>
          </p:cNvSpPr>
          <p:nvPr>
            <p:ph type="title"/>
          </p:nvPr>
        </p:nvSpPr>
        <p:spPr>
          <a:xfrm>
            <a:off x="415601" y="332479"/>
            <a:ext cx="11360799" cy="810400"/>
          </a:xfrm>
        </p:spPr>
        <p:txBody>
          <a:bodyPr>
            <a:normAutofit fontScale="90000"/>
          </a:bodyPr>
          <a:lstStyle/>
          <a:p>
            <a:r>
              <a:rPr lang="en-US" dirty="0"/>
              <a:t>Venn Diagram</a:t>
            </a:r>
            <a:br>
              <a:rPr lang="en-US" dirty="0"/>
            </a:br>
            <a:r>
              <a:rPr lang="en-US" sz="2667" dirty="0"/>
              <a:t>for Distributed Data</a:t>
            </a:r>
            <a:endParaRPr lang="en-US" dirty="0"/>
          </a:p>
        </p:txBody>
      </p:sp>
      <p:sp>
        <p:nvSpPr>
          <p:cNvPr id="3" name="Text Placeholder 2">
            <a:extLst>
              <a:ext uri="{FF2B5EF4-FFF2-40B4-BE49-F238E27FC236}">
                <a16:creationId xmlns:a16="http://schemas.microsoft.com/office/drawing/2014/main" id="{12495A95-F08E-4ABC-B69F-86D21FEA5100}"/>
              </a:ext>
            </a:extLst>
          </p:cNvPr>
          <p:cNvSpPr>
            <a:spLocks noGrp="1"/>
          </p:cNvSpPr>
          <p:nvPr>
            <p:ph type="body" idx="1"/>
          </p:nvPr>
        </p:nvSpPr>
        <p:spPr>
          <a:xfrm>
            <a:off x="8735749" y="1142880"/>
            <a:ext cx="3276425" cy="4948955"/>
          </a:xfrm>
        </p:spPr>
        <p:txBody>
          <a:bodyPr/>
          <a:lstStyle/>
          <a:p>
            <a:r>
              <a:rPr lang="en-US" i="1" dirty="0"/>
              <a:t>“Blockchains and distributed ledgers are types of distributed databases”</a:t>
            </a:r>
          </a:p>
        </p:txBody>
      </p:sp>
      <p:sp>
        <p:nvSpPr>
          <p:cNvPr id="4" name="Slide Number Placeholder 3">
            <a:extLst>
              <a:ext uri="{FF2B5EF4-FFF2-40B4-BE49-F238E27FC236}">
                <a16:creationId xmlns:a16="http://schemas.microsoft.com/office/drawing/2014/main" id="{5F451AA5-EE11-46C3-B028-9FFA20C9AF9C}"/>
              </a:ext>
            </a:extLst>
          </p:cNvPr>
          <p:cNvSpPr>
            <a:spLocks noGrp="1"/>
          </p:cNvSpPr>
          <p:nvPr>
            <p:ph type="sldNum" idx="12"/>
          </p:nvPr>
        </p:nvSpPr>
        <p:spPr/>
        <p:txBody>
          <a:bodyPr/>
          <a:lstStyle/>
          <a:p>
            <a:pPr algn="l">
              <a:buClr>
                <a:srgbClr val="000000"/>
              </a:buClr>
              <a:buSzPct val="25000"/>
            </a:pPr>
            <a:fld id="{00000000-1234-1234-1234-123412341234}" type="slidenum">
              <a:rPr lang="en" sz="1867">
                <a:solidFill>
                  <a:srgbClr val="000000"/>
                </a:solidFill>
                <a:latin typeface="Arial"/>
                <a:ea typeface="Arial"/>
                <a:cs typeface="Arial"/>
                <a:sym typeface="Arial"/>
              </a:rPr>
              <a:pPr algn="l">
                <a:buClr>
                  <a:srgbClr val="000000"/>
                </a:buClr>
                <a:buSzPct val="25000"/>
              </a:pPr>
              <a:t>11</a:t>
            </a:fld>
            <a:endParaRPr lang="en" sz="1867" dirty="0">
              <a:solidFill>
                <a:srgbClr val="000000"/>
              </a:solidFill>
              <a:latin typeface="Arial"/>
              <a:ea typeface="Arial"/>
              <a:cs typeface="Arial"/>
              <a:sym typeface="Arial"/>
            </a:endParaRPr>
          </a:p>
        </p:txBody>
      </p:sp>
      <p:grpSp>
        <p:nvGrpSpPr>
          <p:cNvPr id="5" name="Group 4">
            <a:extLst>
              <a:ext uri="{FF2B5EF4-FFF2-40B4-BE49-F238E27FC236}">
                <a16:creationId xmlns:a16="http://schemas.microsoft.com/office/drawing/2014/main" id="{7C37B350-E4F2-4C76-98C6-D3AD386EEC53}"/>
              </a:ext>
            </a:extLst>
          </p:cNvPr>
          <p:cNvGrpSpPr/>
          <p:nvPr/>
        </p:nvGrpSpPr>
        <p:grpSpPr>
          <a:xfrm>
            <a:off x="2587727" y="925813"/>
            <a:ext cx="6606748" cy="5383088"/>
            <a:chOff x="0" y="0"/>
            <a:chExt cx="4874710" cy="3876753"/>
          </a:xfrm>
        </p:grpSpPr>
        <p:sp>
          <p:nvSpPr>
            <p:cNvPr id="6" name="Shape 3685">
              <a:extLst>
                <a:ext uri="{FF2B5EF4-FFF2-40B4-BE49-F238E27FC236}">
                  <a16:creationId xmlns:a16="http://schemas.microsoft.com/office/drawing/2014/main" id="{293F9829-4CD4-44D1-8A9C-8B1E81B38996}"/>
                </a:ext>
              </a:extLst>
            </p:cNvPr>
            <p:cNvSpPr/>
            <p:nvPr/>
          </p:nvSpPr>
          <p:spPr>
            <a:xfrm>
              <a:off x="0" y="0"/>
              <a:ext cx="4287952" cy="3876752"/>
            </a:xfrm>
            <a:custGeom>
              <a:avLst/>
              <a:gdLst/>
              <a:ahLst/>
              <a:cxnLst/>
              <a:rect l="0" t="0" r="0" b="0"/>
              <a:pathLst>
                <a:path w="4287952" h="3876752">
                  <a:moveTo>
                    <a:pt x="2143976" y="0"/>
                  </a:moveTo>
                  <a:cubicBezTo>
                    <a:pt x="3328061" y="0"/>
                    <a:pt x="4287952" y="867842"/>
                    <a:pt x="4287952" y="1938376"/>
                  </a:cubicBezTo>
                  <a:cubicBezTo>
                    <a:pt x="4287952" y="3008909"/>
                    <a:pt x="3328061" y="3876752"/>
                    <a:pt x="2143976" y="3876752"/>
                  </a:cubicBezTo>
                  <a:cubicBezTo>
                    <a:pt x="959891" y="3876752"/>
                    <a:pt x="0" y="3008909"/>
                    <a:pt x="0" y="1938376"/>
                  </a:cubicBezTo>
                  <a:cubicBezTo>
                    <a:pt x="0" y="867842"/>
                    <a:pt x="959891" y="0"/>
                    <a:pt x="2143976" y="0"/>
                  </a:cubicBezTo>
                  <a:close/>
                </a:path>
              </a:pathLst>
            </a:custGeom>
            <a:ln w="0" cap="flat">
              <a:miter lim="127000"/>
            </a:ln>
          </p:spPr>
          <p:style>
            <a:lnRef idx="0">
              <a:srgbClr val="000000">
                <a:alpha val="0"/>
              </a:srgbClr>
            </a:lnRef>
            <a:fillRef idx="1">
              <a:srgbClr val="2A2E41"/>
            </a:fillRef>
            <a:effectRef idx="0">
              <a:scrgbClr r="0" g="0" b="0"/>
            </a:effectRef>
            <a:fontRef idx="none"/>
          </p:style>
          <p:txBody>
            <a:bodyPr/>
            <a:lstStyle/>
            <a:p>
              <a:endParaRPr lang="en-US" sz="2400"/>
            </a:p>
          </p:txBody>
        </p:sp>
        <p:sp>
          <p:nvSpPr>
            <p:cNvPr id="7" name="Shape 3686">
              <a:extLst>
                <a:ext uri="{FF2B5EF4-FFF2-40B4-BE49-F238E27FC236}">
                  <a16:creationId xmlns:a16="http://schemas.microsoft.com/office/drawing/2014/main" id="{2821488C-8CAB-4C4D-910C-DA62A83266A0}"/>
                </a:ext>
              </a:extLst>
            </p:cNvPr>
            <p:cNvSpPr/>
            <p:nvPr/>
          </p:nvSpPr>
          <p:spPr>
            <a:xfrm>
              <a:off x="0" y="0"/>
              <a:ext cx="4287952" cy="3876751"/>
            </a:xfrm>
            <a:custGeom>
              <a:avLst/>
              <a:gdLst/>
              <a:ahLst/>
              <a:cxnLst/>
              <a:rect l="0" t="0" r="0" b="0"/>
              <a:pathLst>
                <a:path w="4287952" h="3876751">
                  <a:moveTo>
                    <a:pt x="4287952" y="1938376"/>
                  </a:moveTo>
                  <a:cubicBezTo>
                    <a:pt x="4287952" y="3008910"/>
                    <a:pt x="3328061" y="3876751"/>
                    <a:pt x="2143976" y="3876751"/>
                  </a:cubicBezTo>
                  <a:cubicBezTo>
                    <a:pt x="959891" y="3876751"/>
                    <a:pt x="0" y="3008910"/>
                    <a:pt x="0" y="1938376"/>
                  </a:cubicBezTo>
                  <a:cubicBezTo>
                    <a:pt x="0" y="867842"/>
                    <a:pt x="959891" y="0"/>
                    <a:pt x="2143976" y="0"/>
                  </a:cubicBezTo>
                  <a:cubicBezTo>
                    <a:pt x="3328061" y="0"/>
                    <a:pt x="4287952" y="867842"/>
                    <a:pt x="4287952" y="1938376"/>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sz="2400"/>
            </a:p>
          </p:txBody>
        </p:sp>
        <p:sp>
          <p:nvSpPr>
            <p:cNvPr id="8" name="Shape 3687">
              <a:extLst>
                <a:ext uri="{FF2B5EF4-FFF2-40B4-BE49-F238E27FC236}">
                  <a16:creationId xmlns:a16="http://schemas.microsoft.com/office/drawing/2014/main" id="{AC557142-4D43-4F12-948B-FB28B68B67F3}"/>
                </a:ext>
              </a:extLst>
            </p:cNvPr>
            <p:cNvSpPr/>
            <p:nvPr/>
          </p:nvSpPr>
          <p:spPr>
            <a:xfrm>
              <a:off x="469402" y="848787"/>
              <a:ext cx="3349143" cy="3027959"/>
            </a:xfrm>
            <a:custGeom>
              <a:avLst/>
              <a:gdLst/>
              <a:ahLst/>
              <a:cxnLst/>
              <a:rect l="0" t="0" r="0" b="0"/>
              <a:pathLst>
                <a:path w="3349143" h="3027959">
                  <a:moveTo>
                    <a:pt x="1674571" y="0"/>
                  </a:moveTo>
                  <a:cubicBezTo>
                    <a:pt x="2599411" y="0"/>
                    <a:pt x="3349143" y="677837"/>
                    <a:pt x="3349143" y="1513980"/>
                  </a:cubicBezTo>
                  <a:cubicBezTo>
                    <a:pt x="3349143" y="2350122"/>
                    <a:pt x="2599411" y="3027959"/>
                    <a:pt x="1674571" y="3027959"/>
                  </a:cubicBezTo>
                  <a:cubicBezTo>
                    <a:pt x="749732" y="3027959"/>
                    <a:pt x="0" y="2350122"/>
                    <a:pt x="0" y="1513980"/>
                  </a:cubicBezTo>
                  <a:cubicBezTo>
                    <a:pt x="0" y="677837"/>
                    <a:pt x="749732" y="0"/>
                    <a:pt x="1674571" y="0"/>
                  </a:cubicBezTo>
                  <a:close/>
                </a:path>
              </a:pathLst>
            </a:custGeom>
            <a:ln w="0" cap="flat">
              <a:miter lim="127000"/>
            </a:ln>
          </p:spPr>
          <p:style>
            <a:lnRef idx="0">
              <a:srgbClr val="000000">
                <a:alpha val="0"/>
              </a:srgbClr>
            </a:lnRef>
            <a:fillRef idx="1">
              <a:srgbClr val="526D88"/>
            </a:fillRef>
            <a:effectRef idx="0">
              <a:scrgbClr r="0" g="0" b="0"/>
            </a:effectRef>
            <a:fontRef idx="none"/>
          </p:style>
          <p:txBody>
            <a:bodyPr/>
            <a:lstStyle/>
            <a:p>
              <a:endParaRPr lang="en-US" sz="2400"/>
            </a:p>
          </p:txBody>
        </p:sp>
        <p:sp>
          <p:nvSpPr>
            <p:cNvPr id="9" name="Shape 3688">
              <a:extLst>
                <a:ext uri="{FF2B5EF4-FFF2-40B4-BE49-F238E27FC236}">
                  <a16:creationId xmlns:a16="http://schemas.microsoft.com/office/drawing/2014/main" id="{AE3EE658-512F-4DD2-A45E-229AEDBCB751}"/>
                </a:ext>
              </a:extLst>
            </p:cNvPr>
            <p:cNvSpPr/>
            <p:nvPr/>
          </p:nvSpPr>
          <p:spPr>
            <a:xfrm>
              <a:off x="469402" y="848787"/>
              <a:ext cx="3349143" cy="3027959"/>
            </a:xfrm>
            <a:custGeom>
              <a:avLst/>
              <a:gdLst/>
              <a:ahLst/>
              <a:cxnLst/>
              <a:rect l="0" t="0" r="0" b="0"/>
              <a:pathLst>
                <a:path w="3349143" h="3027959">
                  <a:moveTo>
                    <a:pt x="3349143" y="1513980"/>
                  </a:moveTo>
                  <a:cubicBezTo>
                    <a:pt x="3349143" y="2350123"/>
                    <a:pt x="2599411" y="3027959"/>
                    <a:pt x="1674571" y="3027959"/>
                  </a:cubicBezTo>
                  <a:cubicBezTo>
                    <a:pt x="749732" y="3027959"/>
                    <a:pt x="0" y="2350123"/>
                    <a:pt x="0" y="1513980"/>
                  </a:cubicBezTo>
                  <a:cubicBezTo>
                    <a:pt x="0" y="677837"/>
                    <a:pt x="749732" y="0"/>
                    <a:pt x="1674571" y="0"/>
                  </a:cubicBezTo>
                  <a:cubicBezTo>
                    <a:pt x="2599411" y="0"/>
                    <a:pt x="3349143" y="677837"/>
                    <a:pt x="3349143" y="1513980"/>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sz="2400"/>
            </a:p>
          </p:txBody>
        </p:sp>
        <p:sp>
          <p:nvSpPr>
            <p:cNvPr id="10" name="Shape 3689">
              <a:extLst>
                <a:ext uri="{FF2B5EF4-FFF2-40B4-BE49-F238E27FC236}">
                  <a16:creationId xmlns:a16="http://schemas.microsoft.com/office/drawing/2014/main" id="{05E747F7-5465-4833-9D8D-162E5E9BC9E7}"/>
                </a:ext>
              </a:extLst>
            </p:cNvPr>
            <p:cNvSpPr/>
            <p:nvPr/>
          </p:nvSpPr>
          <p:spPr>
            <a:xfrm>
              <a:off x="971614" y="1756894"/>
              <a:ext cx="2344712" cy="2119859"/>
            </a:xfrm>
            <a:custGeom>
              <a:avLst/>
              <a:gdLst/>
              <a:ahLst/>
              <a:cxnLst/>
              <a:rect l="0" t="0" r="0" b="0"/>
              <a:pathLst>
                <a:path w="2344712" h="2119859">
                  <a:moveTo>
                    <a:pt x="1172363" y="0"/>
                  </a:moveTo>
                  <a:cubicBezTo>
                    <a:pt x="1819834" y="0"/>
                    <a:pt x="2344712" y="474548"/>
                    <a:pt x="2344712" y="1059930"/>
                  </a:cubicBezTo>
                  <a:cubicBezTo>
                    <a:pt x="2344712" y="1645310"/>
                    <a:pt x="1819834" y="2119859"/>
                    <a:pt x="1172363" y="2119859"/>
                  </a:cubicBezTo>
                  <a:cubicBezTo>
                    <a:pt x="524878" y="2119859"/>
                    <a:pt x="0" y="1645310"/>
                    <a:pt x="0" y="1059930"/>
                  </a:cubicBezTo>
                  <a:cubicBezTo>
                    <a:pt x="0" y="474548"/>
                    <a:pt x="524878" y="0"/>
                    <a:pt x="1172363" y="0"/>
                  </a:cubicBezTo>
                  <a:close/>
                </a:path>
              </a:pathLst>
            </a:custGeom>
            <a:ln w="0" cap="flat">
              <a:miter lim="127000"/>
            </a:ln>
          </p:spPr>
          <p:style>
            <a:lnRef idx="0">
              <a:srgbClr val="000000">
                <a:alpha val="0"/>
              </a:srgbClr>
            </a:lnRef>
            <a:fillRef idx="1">
              <a:srgbClr val="7A8A9A"/>
            </a:fillRef>
            <a:effectRef idx="0">
              <a:scrgbClr r="0" g="0" b="0"/>
            </a:effectRef>
            <a:fontRef idx="none"/>
          </p:style>
          <p:txBody>
            <a:bodyPr/>
            <a:lstStyle/>
            <a:p>
              <a:endParaRPr lang="en-US" sz="2400"/>
            </a:p>
          </p:txBody>
        </p:sp>
        <p:sp>
          <p:nvSpPr>
            <p:cNvPr id="11" name="Shape 3690">
              <a:extLst>
                <a:ext uri="{FF2B5EF4-FFF2-40B4-BE49-F238E27FC236}">
                  <a16:creationId xmlns:a16="http://schemas.microsoft.com/office/drawing/2014/main" id="{F1C83564-9403-4E9C-943F-048C53E1A90F}"/>
                </a:ext>
              </a:extLst>
            </p:cNvPr>
            <p:cNvSpPr/>
            <p:nvPr/>
          </p:nvSpPr>
          <p:spPr>
            <a:xfrm>
              <a:off x="971614" y="1756895"/>
              <a:ext cx="2344712" cy="2119858"/>
            </a:xfrm>
            <a:custGeom>
              <a:avLst/>
              <a:gdLst/>
              <a:ahLst/>
              <a:cxnLst/>
              <a:rect l="0" t="0" r="0" b="0"/>
              <a:pathLst>
                <a:path w="2344712" h="2119858">
                  <a:moveTo>
                    <a:pt x="2344712" y="1059929"/>
                  </a:moveTo>
                  <a:cubicBezTo>
                    <a:pt x="2344712" y="1645310"/>
                    <a:pt x="1819834" y="2119858"/>
                    <a:pt x="1172362" y="2119858"/>
                  </a:cubicBezTo>
                  <a:cubicBezTo>
                    <a:pt x="524878" y="2119858"/>
                    <a:pt x="0" y="1645310"/>
                    <a:pt x="0" y="1059929"/>
                  </a:cubicBezTo>
                  <a:cubicBezTo>
                    <a:pt x="0" y="474548"/>
                    <a:pt x="524878" y="0"/>
                    <a:pt x="1172362" y="0"/>
                  </a:cubicBezTo>
                  <a:cubicBezTo>
                    <a:pt x="1819834" y="0"/>
                    <a:pt x="2344712" y="474548"/>
                    <a:pt x="2344712" y="1059929"/>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sz="2400"/>
            </a:p>
          </p:txBody>
        </p:sp>
        <p:sp>
          <p:nvSpPr>
            <p:cNvPr id="12" name="Shape 3691">
              <a:extLst>
                <a:ext uri="{FF2B5EF4-FFF2-40B4-BE49-F238E27FC236}">
                  <a16:creationId xmlns:a16="http://schemas.microsoft.com/office/drawing/2014/main" id="{29D796C9-FB83-44AA-A556-06770735E2B0}"/>
                </a:ext>
              </a:extLst>
            </p:cNvPr>
            <p:cNvSpPr/>
            <p:nvPr/>
          </p:nvSpPr>
          <p:spPr>
            <a:xfrm>
              <a:off x="1528299" y="2763494"/>
              <a:ext cx="1231342" cy="1113257"/>
            </a:xfrm>
            <a:custGeom>
              <a:avLst/>
              <a:gdLst/>
              <a:ahLst/>
              <a:cxnLst/>
              <a:rect l="0" t="0" r="0" b="0"/>
              <a:pathLst>
                <a:path w="1231342" h="1113257">
                  <a:moveTo>
                    <a:pt x="615671" y="0"/>
                  </a:moveTo>
                  <a:cubicBezTo>
                    <a:pt x="955701" y="0"/>
                    <a:pt x="1231342" y="249212"/>
                    <a:pt x="1231342" y="556628"/>
                  </a:cubicBezTo>
                  <a:cubicBezTo>
                    <a:pt x="1231342" y="864045"/>
                    <a:pt x="955701" y="1113257"/>
                    <a:pt x="615671" y="1113257"/>
                  </a:cubicBezTo>
                  <a:cubicBezTo>
                    <a:pt x="275654" y="1113257"/>
                    <a:pt x="0" y="864045"/>
                    <a:pt x="0" y="556628"/>
                  </a:cubicBezTo>
                  <a:cubicBezTo>
                    <a:pt x="0" y="249212"/>
                    <a:pt x="275654" y="0"/>
                    <a:pt x="615671" y="0"/>
                  </a:cubicBezTo>
                  <a:close/>
                </a:path>
              </a:pathLst>
            </a:custGeom>
            <a:ln w="0" cap="flat">
              <a:miter lim="127000"/>
            </a:ln>
          </p:spPr>
          <p:style>
            <a:lnRef idx="0">
              <a:srgbClr val="000000">
                <a:alpha val="0"/>
              </a:srgbClr>
            </a:lnRef>
            <a:fillRef idx="1">
              <a:srgbClr val="A7A9AB"/>
            </a:fillRef>
            <a:effectRef idx="0">
              <a:scrgbClr r="0" g="0" b="0"/>
            </a:effectRef>
            <a:fontRef idx="none"/>
          </p:style>
          <p:txBody>
            <a:bodyPr/>
            <a:lstStyle/>
            <a:p>
              <a:endParaRPr lang="en-US" sz="2400"/>
            </a:p>
          </p:txBody>
        </p:sp>
        <p:sp>
          <p:nvSpPr>
            <p:cNvPr id="13" name="Shape 3692">
              <a:extLst>
                <a:ext uri="{FF2B5EF4-FFF2-40B4-BE49-F238E27FC236}">
                  <a16:creationId xmlns:a16="http://schemas.microsoft.com/office/drawing/2014/main" id="{92DD3AEC-2735-48E2-A7E7-5D3834F454AB}"/>
                </a:ext>
              </a:extLst>
            </p:cNvPr>
            <p:cNvSpPr/>
            <p:nvPr/>
          </p:nvSpPr>
          <p:spPr>
            <a:xfrm>
              <a:off x="1528299" y="2763494"/>
              <a:ext cx="1231341" cy="1113257"/>
            </a:xfrm>
            <a:custGeom>
              <a:avLst/>
              <a:gdLst/>
              <a:ahLst/>
              <a:cxnLst/>
              <a:rect l="0" t="0" r="0" b="0"/>
              <a:pathLst>
                <a:path w="1231341" h="1113257">
                  <a:moveTo>
                    <a:pt x="1231341" y="556628"/>
                  </a:moveTo>
                  <a:cubicBezTo>
                    <a:pt x="1231341" y="864045"/>
                    <a:pt x="955700" y="1113257"/>
                    <a:pt x="615671" y="1113257"/>
                  </a:cubicBezTo>
                  <a:cubicBezTo>
                    <a:pt x="275653" y="1113257"/>
                    <a:pt x="0" y="864045"/>
                    <a:pt x="0" y="556628"/>
                  </a:cubicBezTo>
                  <a:cubicBezTo>
                    <a:pt x="0" y="249212"/>
                    <a:pt x="275653" y="0"/>
                    <a:pt x="615671" y="0"/>
                  </a:cubicBezTo>
                  <a:cubicBezTo>
                    <a:pt x="955700" y="0"/>
                    <a:pt x="1231341" y="249212"/>
                    <a:pt x="1231341" y="556628"/>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sz="2400"/>
            </a:p>
          </p:txBody>
        </p:sp>
        <p:sp>
          <p:nvSpPr>
            <p:cNvPr id="14" name="Rectangle 13">
              <a:extLst>
                <a:ext uri="{FF2B5EF4-FFF2-40B4-BE49-F238E27FC236}">
                  <a16:creationId xmlns:a16="http://schemas.microsoft.com/office/drawing/2014/main" id="{F91AB19B-2749-45D9-89FE-B83010D59218}"/>
                </a:ext>
              </a:extLst>
            </p:cNvPr>
            <p:cNvSpPr/>
            <p:nvPr/>
          </p:nvSpPr>
          <p:spPr>
            <a:xfrm>
              <a:off x="1552418" y="307723"/>
              <a:ext cx="1573538" cy="223572"/>
            </a:xfrm>
            <a:prstGeom prst="rect">
              <a:avLst/>
            </a:prstGeom>
            <a:ln>
              <a:noFill/>
            </a:ln>
          </p:spPr>
          <p:txBody>
            <a:bodyPr vert="horz" lIns="0" tIns="0" rIns="0" bIns="0" rtlCol="0">
              <a:noAutofit/>
            </a:bodyPr>
            <a:lstStyle/>
            <a:p>
              <a:pPr>
                <a:lnSpc>
                  <a:spcPct val="107000"/>
                </a:lnSpc>
                <a:spcAft>
                  <a:spcPts val="1067"/>
                </a:spcAft>
              </a:pP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Distributed</a:t>
              </a:r>
              <a:r>
                <a:rPr lang="en-US" sz="1333" spc="2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databases</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EC33EDFF-A8C0-40B0-BB14-109D8EBCA330}"/>
                </a:ext>
              </a:extLst>
            </p:cNvPr>
            <p:cNvSpPr/>
            <p:nvPr/>
          </p:nvSpPr>
          <p:spPr>
            <a:xfrm>
              <a:off x="1423575" y="1188356"/>
              <a:ext cx="1916074" cy="223572"/>
            </a:xfrm>
            <a:prstGeom prst="rect">
              <a:avLst/>
            </a:prstGeom>
            <a:ln>
              <a:noFill/>
            </a:ln>
          </p:spPr>
          <p:txBody>
            <a:bodyPr vert="horz" lIns="0" tIns="0" rIns="0" bIns="0" rtlCol="0">
              <a:noAutofit/>
            </a:bodyPr>
            <a:lstStyle/>
            <a:p>
              <a:pPr>
                <a:lnSpc>
                  <a:spcPct val="107000"/>
                </a:lnSpc>
                <a:spcAft>
                  <a:spcPts val="1067"/>
                </a:spcAft>
              </a:pP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Distributed</a:t>
              </a:r>
              <a:r>
                <a:rPr lang="en-US" sz="1333" spc="2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‘ledgers’</a:t>
              </a:r>
              <a:r>
                <a:rPr lang="en-US" sz="1333" spc="2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(DLT)</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A973C74D-32D2-4362-B2A9-3B25BE62E29C}"/>
                </a:ext>
              </a:extLst>
            </p:cNvPr>
            <p:cNvSpPr/>
            <p:nvPr/>
          </p:nvSpPr>
          <p:spPr>
            <a:xfrm>
              <a:off x="1824195" y="2160461"/>
              <a:ext cx="850276" cy="223572"/>
            </a:xfrm>
            <a:prstGeom prst="rect">
              <a:avLst/>
            </a:prstGeom>
            <a:ln>
              <a:noFill/>
            </a:ln>
          </p:spPr>
          <p:txBody>
            <a:bodyPr vert="horz" lIns="0" tIns="0" rIns="0" bIns="0" rtlCol="0">
              <a:noAutofit/>
            </a:bodyPr>
            <a:lstStyle/>
            <a:p>
              <a:pPr>
                <a:lnSpc>
                  <a:spcPct val="107000"/>
                </a:lnSpc>
                <a:spcAft>
                  <a:spcPts val="1067"/>
                </a:spcAft>
              </a:pP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Blockchains</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E26DAAB7-6F01-4EE7-B3F5-A23CC838EF0D}"/>
                </a:ext>
              </a:extLst>
            </p:cNvPr>
            <p:cNvSpPr/>
            <p:nvPr/>
          </p:nvSpPr>
          <p:spPr>
            <a:xfrm>
              <a:off x="1781415" y="3189942"/>
              <a:ext cx="964070" cy="223572"/>
            </a:xfrm>
            <a:prstGeom prst="rect">
              <a:avLst/>
            </a:prstGeom>
            <a:ln>
              <a:noFill/>
            </a:ln>
          </p:spPr>
          <p:txBody>
            <a:bodyPr vert="horz" lIns="0" tIns="0" rIns="0" bIns="0" rtlCol="0">
              <a:noAutofit/>
            </a:bodyPr>
            <a:lstStyle/>
            <a:p>
              <a:pPr>
                <a:lnSpc>
                  <a:spcPct val="107000"/>
                </a:lnSpc>
                <a:spcAft>
                  <a:spcPts val="1067"/>
                </a:spcAft>
              </a:pP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Permissioned</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7CD77B9B-9D95-4C96-A91F-F77A59BFF790}"/>
                </a:ext>
              </a:extLst>
            </p:cNvPr>
            <p:cNvSpPr/>
            <p:nvPr/>
          </p:nvSpPr>
          <p:spPr>
            <a:xfrm>
              <a:off x="1827467" y="3340930"/>
              <a:ext cx="841741" cy="223572"/>
            </a:xfrm>
            <a:prstGeom prst="rect">
              <a:avLst/>
            </a:prstGeom>
            <a:ln>
              <a:noFill/>
            </a:ln>
          </p:spPr>
          <p:txBody>
            <a:bodyPr vert="horz" lIns="0" tIns="0" rIns="0" bIns="0" rtlCol="0">
              <a:noAutofit/>
            </a:bodyPr>
            <a:lstStyle/>
            <a:p>
              <a:pPr>
                <a:lnSpc>
                  <a:spcPct val="107000"/>
                </a:lnSpc>
                <a:spcAft>
                  <a:spcPts val="1067"/>
                </a:spcAft>
              </a:pP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blockchains</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19" name="Shape 3698">
              <a:extLst>
                <a:ext uri="{FF2B5EF4-FFF2-40B4-BE49-F238E27FC236}">
                  <a16:creationId xmlns:a16="http://schemas.microsoft.com/office/drawing/2014/main" id="{4E37F0BF-E80A-493D-87F2-1756CF4B05C7}"/>
                </a:ext>
              </a:extLst>
            </p:cNvPr>
            <p:cNvSpPr/>
            <p:nvPr/>
          </p:nvSpPr>
          <p:spPr>
            <a:xfrm>
              <a:off x="2143975" y="634869"/>
              <a:ext cx="2229803" cy="427838"/>
            </a:xfrm>
            <a:custGeom>
              <a:avLst/>
              <a:gdLst/>
              <a:ahLst/>
              <a:cxnLst/>
              <a:rect l="0" t="0" r="0" b="0"/>
              <a:pathLst>
                <a:path w="2229803" h="427838">
                  <a:moveTo>
                    <a:pt x="157886" y="0"/>
                  </a:moveTo>
                  <a:lnTo>
                    <a:pt x="2229803" y="0"/>
                  </a:lnTo>
                  <a:lnTo>
                    <a:pt x="2229803" y="427838"/>
                  </a:lnTo>
                  <a:lnTo>
                    <a:pt x="157886" y="427838"/>
                  </a:lnTo>
                  <a:lnTo>
                    <a:pt x="157886" y="278003"/>
                  </a:lnTo>
                  <a:lnTo>
                    <a:pt x="0" y="214732"/>
                  </a:lnTo>
                  <a:lnTo>
                    <a:pt x="157886" y="149784"/>
                  </a:lnTo>
                  <a:lnTo>
                    <a:pt x="157886" y="0"/>
                  </a:lnTo>
                  <a:close/>
                </a:path>
              </a:pathLst>
            </a:custGeom>
            <a:ln w="0" cap="flat">
              <a:miter lim="127000"/>
            </a:ln>
          </p:spPr>
          <p:style>
            <a:lnRef idx="0">
              <a:srgbClr val="000000">
                <a:alpha val="0"/>
              </a:srgbClr>
            </a:lnRef>
            <a:fillRef idx="1">
              <a:srgbClr val="1A6D7D"/>
            </a:fillRef>
            <a:effectRef idx="0">
              <a:scrgbClr r="0" g="0" b="0"/>
            </a:effectRef>
            <a:fontRef idx="none"/>
          </p:style>
          <p:txBody>
            <a:bodyPr/>
            <a:lstStyle/>
            <a:p>
              <a:endParaRPr lang="en-US" sz="2400"/>
            </a:p>
          </p:txBody>
        </p:sp>
        <p:sp>
          <p:nvSpPr>
            <p:cNvPr id="20" name="Shape 3699">
              <a:extLst>
                <a:ext uri="{FF2B5EF4-FFF2-40B4-BE49-F238E27FC236}">
                  <a16:creationId xmlns:a16="http://schemas.microsoft.com/office/drawing/2014/main" id="{670483D8-ACDC-4501-B392-9697C9F6D939}"/>
                </a:ext>
              </a:extLst>
            </p:cNvPr>
            <p:cNvSpPr/>
            <p:nvPr/>
          </p:nvSpPr>
          <p:spPr>
            <a:xfrm>
              <a:off x="2143975" y="634869"/>
              <a:ext cx="2229803" cy="427837"/>
            </a:xfrm>
            <a:custGeom>
              <a:avLst/>
              <a:gdLst/>
              <a:ahLst/>
              <a:cxnLst/>
              <a:rect l="0" t="0" r="0" b="0"/>
              <a:pathLst>
                <a:path w="2229803" h="427837">
                  <a:moveTo>
                    <a:pt x="157886" y="0"/>
                  </a:moveTo>
                  <a:lnTo>
                    <a:pt x="157886" y="149784"/>
                  </a:lnTo>
                  <a:lnTo>
                    <a:pt x="0" y="214731"/>
                  </a:lnTo>
                  <a:lnTo>
                    <a:pt x="157886" y="278003"/>
                  </a:lnTo>
                  <a:lnTo>
                    <a:pt x="157886" y="427837"/>
                  </a:lnTo>
                  <a:lnTo>
                    <a:pt x="2229803" y="427837"/>
                  </a:lnTo>
                  <a:lnTo>
                    <a:pt x="2229803" y="0"/>
                  </a:lnTo>
                  <a:lnTo>
                    <a:pt x="157886" y="0"/>
                  </a:ln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sz="2400"/>
            </a:p>
          </p:txBody>
        </p:sp>
        <p:sp>
          <p:nvSpPr>
            <p:cNvPr id="21" name="Rectangle 20">
              <a:extLst>
                <a:ext uri="{FF2B5EF4-FFF2-40B4-BE49-F238E27FC236}">
                  <a16:creationId xmlns:a16="http://schemas.microsoft.com/office/drawing/2014/main" id="{338E041C-A2E4-4C17-A27D-A9138910E552}"/>
                </a:ext>
              </a:extLst>
            </p:cNvPr>
            <p:cNvSpPr/>
            <p:nvPr/>
          </p:nvSpPr>
          <p:spPr>
            <a:xfrm>
              <a:off x="2375252" y="723255"/>
              <a:ext cx="47970" cy="180532"/>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1</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6F6594C8-4140-4717-AECE-988102200C70}"/>
                </a:ext>
              </a:extLst>
            </p:cNvPr>
            <p:cNvSpPr/>
            <p:nvPr/>
          </p:nvSpPr>
          <p:spPr>
            <a:xfrm>
              <a:off x="2411320" y="723255"/>
              <a:ext cx="98914" cy="180532"/>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A81CFA68-430B-48D4-B036-BEAC2D3C6598}"/>
                </a:ext>
              </a:extLst>
            </p:cNvPr>
            <p:cNvSpPr/>
            <p:nvPr/>
          </p:nvSpPr>
          <p:spPr>
            <a:xfrm>
              <a:off x="2492295" y="723255"/>
              <a:ext cx="1396818" cy="180532"/>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ADVERSARIAL</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MODEL</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7D08F337-7D9A-437F-B9E7-E3AFF79DBC02}"/>
                </a:ext>
              </a:extLst>
            </p:cNvPr>
            <p:cNvSpPr/>
            <p:nvPr/>
          </p:nvSpPr>
          <p:spPr>
            <a:xfrm>
              <a:off x="2375252" y="845175"/>
              <a:ext cx="32431" cy="180532"/>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07E569E4-1FD9-4C3F-8848-26C1F9995468}"/>
                </a:ext>
              </a:extLst>
            </p:cNvPr>
            <p:cNvSpPr/>
            <p:nvPr/>
          </p:nvSpPr>
          <p:spPr>
            <a:xfrm>
              <a:off x="2492295" y="845480"/>
              <a:ext cx="2179615"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Presence</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of</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malicious</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nodes</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assumed</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26" name="Shape 3704">
              <a:extLst>
                <a:ext uri="{FF2B5EF4-FFF2-40B4-BE49-F238E27FC236}">
                  <a16:creationId xmlns:a16="http://schemas.microsoft.com/office/drawing/2014/main" id="{8BD1125C-A1F2-4F44-88E3-7DBABA6F53CB}"/>
                </a:ext>
              </a:extLst>
            </p:cNvPr>
            <p:cNvSpPr/>
            <p:nvPr/>
          </p:nvSpPr>
          <p:spPr>
            <a:xfrm>
              <a:off x="2142211" y="1489743"/>
              <a:ext cx="2231568" cy="531266"/>
            </a:xfrm>
            <a:custGeom>
              <a:avLst/>
              <a:gdLst/>
              <a:ahLst/>
              <a:cxnLst/>
              <a:rect l="0" t="0" r="0" b="0"/>
              <a:pathLst>
                <a:path w="2231568" h="531266">
                  <a:moveTo>
                    <a:pt x="157874" y="0"/>
                  </a:moveTo>
                  <a:lnTo>
                    <a:pt x="2231568" y="0"/>
                  </a:lnTo>
                  <a:lnTo>
                    <a:pt x="2231568" y="531266"/>
                  </a:lnTo>
                  <a:lnTo>
                    <a:pt x="157874" y="531266"/>
                  </a:lnTo>
                  <a:lnTo>
                    <a:pt x="157874" y="329717"/>
                  </a:lnTo>
                  <a:lnTo>
                    <a:pt x="0" y="266446"/>
                  </a:lnTo>
                  <a:lnTo>
                    <a:pt x="157874" y="201511"/>
                  </a:lnTo>
                  <a:lnTo>
                    <a:pt x="157874" y="0"/>
                  </a:lnTo>
                  <a:close/>
                </a:path>
              </a:pathLst>
            </a:custGeom>
            <a:ln w="0" cap="flat">
              <a:miter lim="127000"/>
            </a:ln>
          </p:spPr>
          <p:style>
            <a:lnRef idx="0">
              <a:srgbClr val="000000">
                <a:alpha val="0"/>
              </a:srgbClr>
            </a:lnRef>
            <a:fillRef idx="1">
              <a:srgbClr val="1A6D7D"/>
            </a:fillRef>
            <a:effectRef idx="0">
              <a:scrgbClr r="0" g="0" b="0"/>
            </a:effectRef>
            <a:fontRef idx="none"/>
          </p:style>
          <p:txBody>
            <a:bodyPr/>
            <a:lstStyle/>
            <a:p>
              <a:endParaRPr lang="en-US" sz="2400"/>
            </a:p>
          </p:txBody>
        </p:sp>
        <p:sp>
          <p:nvSpPr>
            <p:cNvPr id="27" name="Shape 3705">
              <a:extLst>
                <a:ext uri="{FF2B5EF4-FFF2-40B4-BE49-F238E27FC236}">
                  <a16:creationId xmlns:a16="http://schemas.microsoft.com/office/drawing/2014/main" id="{E3DAAE67-A80C-43E4-B5C6-30BC5F7112E9}"/>
                </a:ext>
              </a:extLst>
            </p:cNvPr>
            <p:cNvSpPr/>
            <p:nvPr/>
          </p:nvSpPr>
          <p:spPr>
            <a:xfrm>
              <a:off x="2142211" y="1489743"/>
              <a:ext cx="2231568" cy="531266"/>
            </a:xfrm>
            <a:custGeom>
              <a:avLst/>
              <a:gdLst/>
              <a:ahLst/>
              <a:cxnLst/>
              <a:rect l="0" t="0" r="0" b="0"/>
              <a:pathLst>
                <a:path w="2231568" h="531266">
                  <a:moveTo>
                    <a:pt x="157874" y="0"/>
                  </a:moveTo>
                  <a:lnTo>
                    <a:pt x="157874" y="201511"/>
                  </a:lnTo>
                  <a:lnTo>
                    <a:pt x="0" y="266446"/>
                  </a:lnTo>
                  <a:lnTo>
                    <a:pt x="157874" y="329717"/>
                  </a:lnTo>
                  <a:lnTo>
                    <a:pt x="157874" y="531266"/>
                  </a:lnTo>
                  <a:lnTo>
                    <a:pt x="2231568" y="531266"/>
                  </a:lnTo>
                  <a:lnTo>
                    <a:pt x="2231568" y="0"/>
                  </a:lnTo>
                  <a:lnTo>
                    <a:pt x="157874" y="0"/>
                  </a:ln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sz="2400"/>
            </a:p>
          </p:txBody>
        </p:sp>
        <p:sp>
          <p:nvSpPr>
            <p:cNvPr id="28" name="Rectangle 27">
              <a:extLst>
                <a:ext uri="{FF2B5EF4-FFF2-40B4-BE49-F238E27FC236}">
                  <a16:creationId xmlns:a16="http://schemas.microsoft.com/office/drawing/2014/main" id="{ECA4AB47-F8BD-4443-AE65-0487A100DF22}"/>
                </a:ext>
              </a:extLst>
            </p:cNvPr>
            <p:cNvSpPr/>
            <p:nvPr/>
          </p:nvSpPr>
          <p:spPr>
            <a:xfrm>
              <a:off x="2375252" y="1570360"/>
              <a:ext cx="74455" cy="180531"/>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2</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4314ED5C-C923-4DAB-9119-CF13692D4733}"/>
                </a:ext>
              </a:extLst>
            </p:cNvPr>
            <p:cNvSpPr/>
            <p:nvPr/>
          </p:nvSpPr>
          <p:spPr>
            <a:xfrm>
              <a:off x="2431234" y="1570360"/>
              <a:ext cx="98914" cy="180531"/>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0BAE00FB-4C4D-42D5-98D8-12CABB686725}"/>
                </a:ext>
              </a:extLst>
            </p:cNvPr>
            <p:cNvSpPr/>
            <p:nvPr/>
          </p:nvSpPr>
          <p:spPr>
            <a:xfrm>
              <a:off x="2492295" y="1570360"/>
              <a:ext cx="2192452" cy="180531"/>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DATA</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STRUCTURE</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AND</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DIFFUSION</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3724F02C-9239-47BB-97E7-FE98AE1A1775}"/>
                </a:ext>
              </a:extLst>
            </p:cNvPr>
            <p:cNvSpPr/>
            <p:nvPr/>
          </p:nvSpPr>
          <p:spPr>
            <a:xfrm>
              <a:off x="2375252" y="1692585"/>
              <a:ext cx="32431"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00C4223F-6A56-4FC2-96A3-41036A8E16F8}"/>
                </a:ext>
              </a:extLst>
            </p:cNvPr>
            <p:cNvSpPr/>
            <p:nvPr/>
          </p:nvSpPr>
          <p:spPr>
            <a:xfrm>
              <a:off x="2492255" y="1692585"/>
              <a:ext cx="2382455"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Chain</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of</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cryptographically</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linked</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blocks,</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259D618F-49DC-48CD-AC77-6E104B97D52C}"/>
                </a:ext>
              </a:extLst>
            </p:cNvPr>
            <p:cNvSpPr/>
            <p:nvPr/>
          </p:nvSpPr>
          <p:spPr>
            <a:xfrm>
              <a:off x="2375252" y="1814505"/>
              <a:ext cx="32431"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607FD474-5A96-4328-93F5-B5DFC152BFF9}"/>
                </a:ext>
              </a:extLst>
            </p:cNvPr>
            <p:cNvSpPr/>
            <p:nvPr/>
          </p:nvSpPr>
          <p:spPr>
            <a:xfrm>
              <a:off x="2492255" y="1814505"/>
              <a:ext cx="1659102"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and/or</a:t>
              </a:r>
              <a:r>
                <a:rPr lang="en-US" sz="1067" spc="-7">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global</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data</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broadcast</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5" name="Shape 3710">
              <a:extLst>
                <a:ext uri="{FF2B5EF4-FFF2-40B4-BE49-F238E27FC236}">
                  <a16:creationId xmlns:a16="http://schemas.microsoft.com/office/drawing/2014/main" id="{4F812BCC-9C89-4AAB-9C48-A334D5040720}"/>
                </a:ext>
              </a:extLst>
            </p:cNvPr>
            <p:cNvSpPr/>
            <p:nvPr/>
          </p:nvSpPr>
          <p:spPr>
            <a:xfrm>
              <a:off x="2142211" y="2439718"/>
              <a:ext cx="1956397" cy="647561"/>
            </a:xfrm>
            <a:custGeom>
              <a:avLst/>
              <a:gdLst/>
              <a:ahLst/>
              <a:cxnLst/>
              <a:rect l="0" t="0" r="0" b="0"/>
              <a:pathLst>
                <a:path w="1956397" h="647561">
                  <a:moveTo>
                    <a:pt x="157874" y="0"/>
                  </a:moveTo>
                  <a:lnTo>
                    <a:pt x="1956397" y="0"/>
                  </a:lnTo>
                  <a:lnTo>
                    <a:pt x="1956397" y="647561"/>
                  </a:lnTo>
                  <a:lnTo>
                    <a:pt x="157874" y="647561"/>
                  </a:lnTo>
                  <a:lnTo>
                    <a:pt x="157874" y="387858"/>
                  </a:lnTo>
                  <a:lnTo>
                    <a:pt x="0" y="324600"/>
                  </a:lnTo>
                  <a:lnTo>
                    <a:pt x="157874" y="259652"/>
                  </a:lnTo>
                  <a:lnTo>
                    <a:pt x="157874" y="0"/>
                  </a:lnTo>
                  <a:close/>
                </a:path>
              </a:pathLst>
            </a:custGeom>
            <a:ln w="0" cap="flat">
              <a:miter lim="127000"/>
            </a:ln>
          </p:spPr>
          <p:style>
            <a:lnRef idx="0">
              <a:srgbClr val="000000">
                <a:alpha val="0"/>
              </a:srgbClr>
            </a:lnRef>
            <a:fillRef idx="1">
              <a:srgbClr val="1A6D7D"/>
            </a:fillRef>
            <a:effectRef idx="0">
              <a:scrgbClr r="0" g="0" b="0"/>
            </a:effectRef>
            <a:fontRef idx="none"/>
          </p:style>
          <p:txBody>
            <a:bodyPr/>
            <a:lstStyle/>
            <a:p>
              <a:endParaRPr lang="en-US" sz="2400"/>
            </a:p>
          </p:txBody>
        </p:sp>
        <p:sp>
          <p:nvSpPr>
            <p:cNvPr id="36" name="Shape 3711">
              <a:extLst>
                <a:ext uri="{FF2B5EF4-FFF2-40B4-BE49-F238E27FC236}">
                  <a16:creationId xmlns:a16="http://schemas.microsoft.com/office/drawing/2014/main" id="{1305D8A9-ABC4-49A8-8E6A-5C50911CEDE1}"/>
                </a:ext>
              </a:extLst>
            </p:cNvPr>
            <p:cNvSpPr/>
            <p:nvPr/>
          </p:nvSpPr>
          <p:spPr>
            <a:xfrm>
              <a:off x="2142211" y="2439718"/>
              <a:ext cx="1956397" cy="647560"/>
            </a:xfrm>
            <a:custGeom>
              <a:avLst/>
              <a:gdLst/>
              <a:ahLst/>
              <a:cxnLst/>
              <a:rect l="0" t="0" r="0" b="0"/>
              <a:pathLst>
                <a:path w="1956397" h="647560">
                  <a:moveTo>
                    <a:pt x="157874" y="0"/>
                  </a:moveTo>
                  <a:lnTo>
                    <a:pt x="157874" y="259652"/>
                  </a:lnTo>
                  <a:lnTo>
                    <a:pt x="0" y="324599"/>
                  </a:lnTo>
                  <a:lnTo>
                    <a:pt x="157874" y="387858"/>
                  </a:lnTo>
                  <a:lnTo>
                    <a:pt x="157874" y="647560"/>
                  </a:lnTo>
                  <a:lnTo>
                    <a:pt x="1956397" y="647560"/>
                  </a:lnTo>
                  <a:lnTo>
                    <a:pt x="1956397" y="0"/>
                  </a:lnTo>
                  <a:lnTo>
                    <a:pt x="157874" y="0"/>
                  </a:ln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sz="2400"/>
            </a:p>
          </p:txBody>
        </p:sp>
        <p:sp>
          <p:nvSpPr>
            <p:cNvPr id="37" name="Rectangle 36">
              <a:extLst>
                <a:ext uri="{FF2B5EF4-FFF2-40B4-BE49-F238E27FC236}">
                  <a16:creationId xmlns:a16="http://schemas.microsoft.com/office/drawing/2014/main" id="{9E8A495F-5E9E-4DC9-9755-8D25A237CC0F}"/>
                </a:ext>
              </a:extLst>
            </p:cNvPr>
            <p:cNvSpPr/>
            <p:nvPr/>
          </p:nvSpPr>
          <p:spPr>
            <a:xfrm>
              <a:off x="2375252" y="2517526"/>
              <a:ext cx="75672" cy="180531"/>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3</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9AC7BEF6-4373-4B8F-BDAA-798B65293796}"/>
                </a:ext>
              </a:extLst>
            </p:cNvPr>
            <p:cNvSpPr/>
            <p:nvPr/>
          </p:nvSpPr>
          <p:spPr>
            <a:xfrm>
              <a:off x="2432148" y="2517526"/>
              <a:ext cx="98913" cy="180531"/>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4B00AB6E-3D6B-4EE0-8EDF-AE242DA2A97E}"/>
                </a:ext>
              </a:extLst>
            </p:cNvPr>
            <p:cNvSpPr/>
            <p:nvPr/>
          </p:nvSpPr>
          <p:spPr>
            <a:xfrm>
              <a:off x="2492295" y="2517526"/>
              <a:ext cx="1304391" cy="180531"/>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PERMISSION</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MODEL</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F3F82CBC-040F-41DE-9463-25E63062BBB9}"/>
                </a:ext>
              </a:extLst>
            </p:cNvPr>
            <p:cNvSpPr/>
            <p:nvPr/>
          </p:nvSpPr>
          <p:spPr>
            <a:xfrm>
              <a:off x="2375252" y="2640259"/>
              <a:ext cx="32431" cy="174585"/>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88F41AB3-4D31-4258-B877-48A22F0C840B}"/>
                </a:ext>
              </a:extLst>
            </p:cNvPr>
            <p:cNvSpPr/>
            <p:nvPr/>
          </p:nvSpPr>
          <p:spPr>
            <a:xfrm>
              <a:off x="2492295" y="2639751"/>
              <a:ext cx="51754"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7CE3F254-C21F-4422-BB1C-90032F37B0AA}"/>
                </a:ext>
              </a:extLst>
            </p:cNvPr>
            <p:cNvSpPr/>
            <p:nvPr/>
          </p:nvSpPr>
          <p:spPr>
            <a:xfrm>
              <a:off x="2531208" y="2639751"/>
              <a:ext cx="32431"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id="{92871EFC-B693-4E95-BA84-F30F03072DED}"/>
                </a:ext>
              </a:extLst>
            </p:cNvPr>
            <p:cNvSpPr/>
            <p:nvPr/>
          </p:nvSpPr>
          <p:spPr>
            <a:xfrm>
              <a:off x="2555592" y="2640056"/>
              <a:ext cx="280661" cy="175801"/>
            </a:xfrm>
            <a:prstGeom prst="rect">
              <a:avLst/>
            </a:prstGeom>
            <a:ln>
              <a:noFill/>
            </a:ln>
          </p:spPr>
          <p:txBody>
            <a:bodyPr vert="horz" lIns="0" tIns="0" rIns="0" bIns="0" rtlCol="0">
              <a:noAutofit/>
            </a:bodyPr>
            <a:lstStyle/>
            <a:p>
              <a:pPr>
                <a:lnSpc>
                  <a:spcPct val="107000"/>
                </a:lnSpc>
                <a:spcAft>
                  <a:spcPts val="1067"/>
                </a:spcAft>
              </a:pPr>
              <a:r>
                <a:rPr lang="en-US" sz="1067" i="1">
                  <a:solidFill>
                    <a:srgbClr val="FFFFFF"/>
                  </a:solidFill>
                  <a:latin typeface="Calibri" panose="020F0502020204030204" pitchFamily="34" charset="0"/>
                  <a:ea typeface="Calibri" panose="020F0502020204030204" pitchFamily="34" charset="0"/>
                  <a:cs typeface="Times New Roman" panose="02020603050405020304" pitchFamily="18" charset="0"/>
                </a:rPr>
                <a:t>Read</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id="{51ABB6E0-492A-4EF2-8343-D824AA3F30BD}"/>
                </a:ext>
              </a:extLst>
            </p:cNvPr>
            <p:cNvSpPr/>
            <p:nvPr/>
          </p:nvSpPr>
          <p:spPr>
            <a:xfrm>
              <a:off x="2793844" y="2639751"/>
              <a:ext cx="1007906" cy="176207"/>
            </a:xfrm>
            <a:prstGeom prst="rect">
              <a:avLst/>
            </a:prstGeom>
            <a:ln>
              <a:noFill/>
            </a:ln>
          </p:spPr>
          <p:txBody>
            <a:bodyPr vert="horz" lIns="0" tIns="0" rIns="0" bIns="0" rtlCol="0">
              <a:noAutofit/>
            </a:bodyPr>
            <a:lstStyle/>
            <a:p>
              <a:pPr>
                <a:lnSpc>
                  <a:spcPct val="107000"/>
                </a:lnSpc>
                <a:spcAft>
                  <a:spcPts val="1067"/>
                </a:spcAft>
              </a:pP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public</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vs.</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private</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id="{B7729A8B-E3AF-4298-8C00-58E140540E43}"/>
                </a:ext>
              </a:extLst>
            </p:cNvPr>
            <p:cNvSpPr/>
            <p:nvPr/>
          </p:nvSpPr>
          <p:spPr>
            <a:xfrm>
              <a:off x="2766615" y="2639751"/>
              <a:ext cx="36215"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45">
              <a:extLst>
                <a:ext uri="{FF2B5EF4-FFF2-40B4-BE49-F238E27FC236}">
                  <a16:creationId xmlns:a16="http://schemas.microsoft.com/office/drawing/2014/main" id="{372F1868-3BCD-4D0F-A64C-1FB3523AABEC}"/>
                </a:ext>
              </a:extLst>
            </p:cNvPr>
            <p:cNvSpPr/>
            <p:nvPr/>
          </p:nvSpPr>
          <p:spPr>
            <a:xfrm>
              <a:off x="2492255" y="2761671"/>
              <a:ext cx="51754"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51D09BE0-5526-4837-8541-83F570815C5E}"/>
                </a:ext>
              </a:extLst>
            </p:cNvPr>
            <p:cNvSpPr/>
            <p:nvPr/>
          </p:nvSpPr>
          <p:spPr>
            <a:xfrm>
              <a:off x="2531167" y="2761671"/>
              <a:ext cx="64861" cy="176207"/>
            </a:xfrm>
            <a:prstGeom prst="rect">
              <a:avLst/>
            </a:prstGeom>
            <a:ln>
              <a:noFill/>
            </a:ln>
          </p:spPr>
          <p:txBody>
            <a:bodyPr vert="horz" lIns="0" tIns="0" rIns="0" bIns="0" rtlCol="0">
              <a:noAutofit/>
            </a:bodyPr>
            <a:lstStyle/>
            <a:p>
              <a:pPr>
                <a:lnSpc>
                  <a:spcPct val="107000"/>
                </a:lnSpc>
                <a:spcAft>
                  <a:spcPts val="1067"/>
                </a:spcAft>
              </a:pP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47">
              <a:extLst>
                <a:ext uri="{FF2B5EF4-FFF2-40B4-BE49-F238E27FC236}">
                  <a16:creationId xmlns:a16="http://schemas.microsoft.com/office/drawing/2014/main" id="{457721BE-8A5D-4677-977F-716DF04BF6AF}"/>
                </a:ext>
              </a:extLst>
            </p:cNvPr>
            <p:cNvSpPr/>
            <p:nvPr/>
          </p:nvSpPr>
          <p:spPr>
            <a:xfrm>
              <a:off x="2375252" y="2761671"/>
              <a:ext cx="32431"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366F4AAE-0A8D-4BB5-BABC-FE392141D74B}"/>
                </a:ext>
              </a:extLst>
            </p:cNvPr>
            <p:cNvSpPr/>
            <p:nvPr/>
          </p:nvSpPr>
          <p:spPr>
            <a:xfrm>
              <a:off x="2562501" y="2761976"/>
              <a:ext cx="787797" cy="175801"/>
            </a:xfrm>
            <a:prstGeom prst="rect">
              <a:avLst/>
            </a:prstGeom>
            <a:ln>
              <a:noFill/>
            </a:ln>
          </p:spPr>
          <p:txBody>
            <a:bodyPr vert="horz" lIns="0" tIns="0" rIns="0" bIns="0" rtlCol="0">
              <a:noAutofit/>
            </a:bodyPr>
            <a:lstStyle/>
            <a:p>
              <a:pPr>
                <a:lnSpc>
                  <a:spcPct val="107000"/>
                </a:lnSpc>
                <a:spcAft>
                  <a:spcPts val="1067"/>
                </a:spcAft>
              </a:pPr>
              <a:r>
                <a:rPr lang="en-US" sz="1067" i="1">
                  <a:solidFill>
                    <a:srgbClr val="FFFFFF"/>
                  </a:solidFill>
                  <a:latin typeface="Calibri" panose="020F0502020204030204" pitchFamily="34" charset="0"/>
                  <a:ea typeface="Calibri" panose="020F0502020204030204" pitchFamily="34" charset="0"/>
                  <a:cs typeface="Times New Roman" panose="02020603050405020304" pitchFamily="18" charset="0"/>
                </a:rPr>
                <a:t>Write/Commit</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id="{D94DED89-D463-458D-8A28-806660DD6D3C}"/>
                </a:ext>
              </a:extLst>
            </p:cNvPr>
            <p:cNvSpPr/>
            <p:nvPr/>
          </p:nvSpPr>
          <p:spPr>
            <a:xfrm>
              <a:off x="3154829" y="2761671"/>
              <a:ext cx="36215"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50">
              <a:extLst>
                <a:ext uri="{FF2B5EF4-FFF2-40B4-BE49-F238E27FC236}">
                  <a16:creationId xmlns:a16="http://schemas.microsoft.com/office/drawing/2014/main" id="{8A3851CA-8D0C-4714-9C27-C4E6B57939D3}"/>
                </a:ext>
              </a:extLst>
            </p:cNvPr>
            <p:cNvSpPr/>
            <p:nvPr/>
          </p:nvSpPr>
          <p:spPr>
            <a:xfrm>
              <a:off x="3182058" y="2761671"/>
              <a:ext cx="32430"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4DE73DC6-395E-4CDC-B690-203F547D6DC5}"/>
                </a:ext>
              </a:extLst>
            </p:cNvPr>
            <p:cNvSpPr/>
            <p:nvPr/>
          </p:nvSpPr>
          <p:spPr>
            <a:xfrm>
              <a:off x="2375252" y="2883591"/>
              <a:ext cx="32431"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5738AAEF-C4ED-421D-9222-EFC6F20257FE}"/>
                </a:ext>
              </a:extLst>
            </p:cNvPr>
            <p:cNvSpPr/>
            <p:nvPr/>
          </p:nvSpPr>
          <p:spPr>
            <a:xfrm>
              <a:off x="2492255" y="2883591"/>
              <a:ext cx="1927317" cy="176207"/>
            </a:xfrm>
            <a:prstGeom prst="rect">
              <a:avLst/>
            </a:prstGeom>
            <a:ln>
              <a:noFill/>
            </a:ln>
          </p:spPr>
          <p:txBody>
            <a:bodyPr vert="horz" lIns="0" tIns="0" rIns="0" bIns="0" rtlCol="0">
              <a:noAutofit/>
            </a:bodyPr>
            <a:lstStyle/>
            <a:p>
              <a:pPr>
                <a:lnSpc>
                  <a:spcPct val="107000"/>
                </a:lnSpc>
                <a:spcAft>
                  <a:spcPts val="1067"/>
                </a:spcAft>
              </a:pPr>
              <a:r>
                <a:rPr lang="en-US" sz="1067" spc="49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permissionless</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vs.</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permissioned</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6295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BBF5-8634-4A37-837D-61D3F355548B}"/>
              </a:ext>
            </a:extLst>
          </p:cNvPr>
          <p:cNvSpPr>
            <a:spLocks noGrp="1"/>
          </p:cNvSpPr>
          <p:nvPr>
            <p:ph type="title"/>
          </p:nvPr>
        </p:nvSpPr>
        <p:spPr>
          <a:xfrm>
            <a:off x="831850" y="1155032"/>
            <a:ext cx="10515600" cy="2007269"/>
          </a:xfrm>
        </p:spPr>
        <p:txBody>
          <a:bodyPr>
            <a:normAutofit/>
          </a:bodyPr>
          <a:lstStyle/>
          <a:p>
            <a:pPr lvl="0"/>
            <a:r>
              <a:rPr lang="en-US"/>
              <a:t>How Does Blockchain Apply to Healthcare?</a:t>
            </a:r>
            <a:endParaRPr lang="en-US" dirty="0"/>
          </a:p>
        </p:txBody>
      </p:sp>
      <p:sp>
        <p:nvSpPr>
          <p:cNvPr id="4" name="Footer Placeholder 3">
            <a:extLst>
              <a:ext uri="{FF2B5EF4-FFF2-40B4-BE49-F238E27FC236}">
                <a16:creationId xmlns:a16="http://schemas.microsoft.com/office/drawing/2014/main" id="{22DC5F46-3885-4503-A297-026A34F6CA6D}"/>
              </a:ext>
            </a:extLst>
          </p:cNvPr>
          <p:cNvSpPr>
            <a:spLocks noGrp="1"/>
          </p:cNvSpPr>
          <p:nvPr>
            <p:ph type="ftr" sz="quarter" idx="11"/>
          </p:nvPr>
        </p:nvSpPr>
        <p:spPr>
          <a:xfrm>
            <a:off x="4038600" y="6356350"/>
            <a:ext cx="4114800" cy="365125"/>
          </a:xfrm>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59302424-BAD6-45F7-82A8-044086B98882}"/>
              </a:ext>
            </a:extLst>
          </p:cNvPr>
          <p:cNvSpPr>
            <a:spLocks noGrp="1"/>
          </p:cNvSpPr>
          <p:nvPr>
            <p:ph type="sldNum" sz="quarter" idx="12"/>
          </p:nvPr>
        </p:nvSpPr>
        <p:spPr>
          <a:xfrm>
            <a:off x="8610600" y="6356350"/>
            <a:ext cx="2743200" cy="365125"/>
          </a:xfrm>
        </p:spPr>
        <p:txBody>
          <a:bodyPr/>
          <a:lstStyle/>
          <a:p>
            <a:fld id="{FC8F1843-268D-449B-998B-AE11B666F32B}" type="slidenum">
              <a:rPr lang="en-US" smtClean="0"/>
              <a:t>12</a:t>
            </a:fld>
            <a:endParaRPr lang="en-US"/>
          </a:p>
        </p:txBody>
      </p:sp>
      <p:pic>
        <p:nvPicPr>
          <p:cNvPr id="20" name="Picture 19" descr="A close up of a sign&#10;&#10;Description automatically generated">
            <a:extLst>
              <a:ext uri="{FF2B5EF4-FFF2-40B4-BE49-F238E27FC236}">
                <a16:creationId xmlns:a16="http://schemas.microsoft.com/office/drawing/2014/main" id="{F46062A9-ACB0-4638-907B-6554D2C36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842" y="2273968"/>
            <a:ext cx="6059114" cy="4082382"/>
          </a:xfrm>
          <a:prstGeom prst="rect">
            <a:avLst/>
          </a:prstGeom>
        </p:spPr>
      </p:pic>
    </p:spTree>
    <p:extLst>
      <p:ext uri="{BB962C8B-B14F-4D97-AF65-F5344CB8AC3E}">
        <p14:creationId xmlns:p14="http://schemas.microsoft.com/office/powerpoint/2010/main" val="2475904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2D4B-5632-41E7-A37C-8FED56392655}"/>
              </a:ext>
            </a:extLst>
          </p:cNvPr>
          <p:cNvSpPr>
            <a:spLocks noGrp="1"/>
          </p:cNvSpPr>
          <p:nvPr>
            <p:ph type="title"/>
          </p:nvPr>
        </p:nvSpPr>
        <p:spPr>
          <a:xfrm>
            <a:off x="6746628" y="1783959"/>
            <a:ext cx="4645250" cy="2889114"/>
          </a:xfrm>
        </p:spPr>
        <p:txBody>
          <a:bodyPr vert="horz" lIns="91440" tIns="45720" rIns="91440" bIns="45720" rtlCol="0" anchor="b">
            <a:normAutofit/>
          </a:bodyPr>
          <a:lstStyle/>
          <a:p>
            <a:pPr lvl="0"/>
            <a:r>
              <a:rPr lang="en-US"/>
              <a:t>Healthcare Blockchain Use Cases</a:t>
            </a:r>
          </a:p>
        </p:txBody>
      </p:sp>
      <p:pic>
        <p:nvPicPr>
          <p:cNvPr id="7" name="Picture 6">
            <a:extLst>
              <a:ext uri="{FF2B5EF4-FFF2-40B4-BE49-F238E27FC236}">
                <a16:creationId xmlns:a16="http://schemas.microsoft.com/office/drawing/2014/main" id="{C464C46B-7BB0-42E3-AB11-B19902AE6A51}"/>
              </a:ext>
            </a:extLst>
          </p:cNvPr>
          <p:cNvPicPr>
            <a:picLocks noChangeAspect="1"/>
          </p:cNvPicPr>
          <p:nvPr/>
        </p:nvPicPr>
        <p:blipFill rotWithShape="1">
          <a:blip r:embed="rId2">
            <a:extLst>
              <a:ext uri="{28A0092B-C50C-407E-A947-70E740481C1C}">
                <a14:useLocalDpi xmlns:a14="http://schemas.microsoft.com/office/drawing/2010/main" val="0"/>
              </a:ext>
            </a:extLst>
          </a:blip>
          <a:srcRect l="18785" r="23020"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Slide Number Placeholder 4">
            <a:extLst>
              <a:ext uri="{FF2B5EF4-FFF2-40B4-BE49-F238E27FC236}">
                <a16:creationId xmlns:a16="http://schemas.microsoft.com/office/drawing/2014/main" id="{355031EE-DCFC-4AEA-9258-6A97BF97254E}"/>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FC8F1843-268D-449B-998B-AE11B666F32B}" type="slidenum">
              <a:rPr lang="en-US" sz="1500">
                <a:solidFill>
                  <a:srgbClr val="FFFFFF"/>
                </a:solidFill>
                <a:latin typeface="Calibri" panose="020F0502020204030204"/>
              </a:rPr>
              <a:pPr algn="ctr">
                <a:spcAft>
                  <a:spcPts val="600"/>
                </a:spcAft>
                <a:defRPr/>
              </a:pPr>
              <a:t>13</a:t>
            </a:fld>
            <a:endParaRPr lang="en-US" sz="1500">
              <a:solidFill>
                <a:srgbClr val="FFFFFF"/>
              </a:solidFill>
              <a:latin typeface="Calibri" panose="020F0502020204030204"/>
            </a:endParaRPr>
          </a:p>
        </p:txBody>
      </p:sp>
      <p:sp>
        <p:nvSpPr>
          <p:cNvPr id="4" name="Footer Placeholder 3">
            <a:extLst>
              <a:ext uri="{FF2B5EF4-FFF2-40B4-BE49-F238E27FC236}">
                <a16:creationId xmlns:a16="http://schemas.microsoft.com/office/drawing/2014/main" id="{1BA1AFC6-DC81-4A23-A0FC-0CABF98D9EDE}"/>
              </a:ext>
            </a:extLst>
          </p:cNvPr>
          <p:cNvSpPr>
            <a:spLocks noGrp="1"/>
          </p:cNvSpPr>
          <p:nvPr>
            <p:ph type="ftr" sz="quarter" idx="11"/>
          </p:nvPr>
        </p:nvSpPr>
        <p:spPr>
          <a:xfrm>
            <a:off x="6746626" y="6199631"/>
            <a:ext cx="4256653" cy="365760"/>
          </a:xfrm>
        </p:spPr>
        <p:txBody>
          <a:bodyPr vert="horz" lIns="91440" tIns="45720" rIns="91440" bIns="45720" rtlCol="0" anchor="ctr">
            <a:normAutofit/>
          </a:bodyPr>
          <a:lstStyle/>
          <a:p>
            <a:pPr algn="l">
              <a:spcAft>
                <a:spcPts val="600"/>
              </a:spcAft>
              <a:defRPr/>
            </a:pPr>
            <a:r>
              <a:rPr lang="en-US" sz="1100" kern="1200">
                <a:solidFill>
                  <a:schemeClr val="tx1">
                    <a:alpha val="80000"/>
                  </a:schemeClr>
                </a:solidFill>
                <a:latin typeface="Calibri" panose="020F0502020204030204"/>
                <a:ea typeface="+mn-ea"/>
                <a:cs typeface="+mn-cs"/>
              </a:rPr>
              <a:t>www.GBAglobal.org</a:t>
            </a:r>
          </a:p>
        </p:txBody>
      </p:sp>
    </p:spTree>
    <p:extLst>
      <p:ext uri="{BB962C8B-B14F-4D97-AF65-F5344CB8AC3E}">
        <p14:creationId xmlns:p14="http://schemas.microsoft.com/office/powerpoint/2010/main" val="2191230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person&#10;&#10;Description automatically generated">
            <a:extLst>
              <a:ext uri="{FF2B5EF4-FFF2-40B4-BE49-F238E27FC236}">
                <a16:creationId xmlns:a16="http://schemas.microsoft.com/office/drawing/2014/main" id="{3B81C6F0-1B4E-4C9D-9BA8-FBDC422CC49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7334"/>
          <a:stretch/>
        </p:blipFill>
        <p:spPr>
          <a:xfrm>
            <a:off x="20" y="100669"/>
            <a:ext cx="12191980" cy="6857999"/>
          </a:xfrm>
          <a:prstGeom prst="rect">
            <a:avLst/>
          </a:prstGeom>
        </p:spPr>
      </p:pic>
      <p:sp>
        <p:nvSpPr>
          <p:cNvPr id="4" name="TextBox 3">
            <a:extLst>
              <a:ext uri="{FF2B5EF4-FFF2-40B4-BE49-F238E27FC236}">
                <a16:creationId xmlns:a16="http://schemas.microsoft.com/office/drawing/2014/main" id="{758834ED-791F-4114-83C3-86F3252FB107}"/>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b="1" dirty="0">
                <a:solidFill>
                  <a:schemeClr val="accent1">
                    <a:lumMod val="75000"/>
                  </a:schemeClr>
                </a:solidFill>
                <a:latin typeface="+mj-lt"/>
                <a:ea typeface="+mj-ea"/>
                <a:cs typeface="+mj-cs"/>
              </a:rPr>
              <a:t>Blockchain Applications in Healthcare</a:t>
            </a:r>
          </a:p>
        </p:txBody>
      </p:sp>
      <p:pic>
        <p:nvPicPr>
          <p:cNvPr id="10" name="Picture 9">
            <a:extLst>
              <a:ext uri="{FF2B5EF4-FFF2-40B4-BE49-F238E27FC236}">
                <a16:creationId xmlns:a16="http://schemas.microsoft.com/office/drawing/2014/main" id="{F7B6011E-F830-4AEB-938D-A78BF273E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0100" y="385677"/>
            <a:ext cx="2836040" cy="1116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7572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89C18C13-A93A-4FB2-A426-3373FFD41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451" y="1384724"/>
            <a:ext cx="6483041" cy="3938091"/>
          </a:xfrm>
          <a:prstGeom prst="rect">
            <a:avLst/>
          </a:prstGeom>
        </p:spPr>
      </p:pic>
      <p:sp>
        <p:nvSpPr>
          <p:cNvPr id="6" name="TextBox 5">
            <a:extLst>
              <a:ext uri="{FF2B5EF4-FFF2-40B4-BE49-F238E27FC236}">
                <a16:creationId xmlns:a16="http://schemas.microsoft.com/office/drawing/2014/main" id="{ABBC7911-EC1D-4BC5-9EE3-5F940FDD9F2D}"/>
              </a:ext>
            </a:extLst>
          </p:cNvPr>
          <p:cNvSpPr txBox="1"/>
          <p:nvPr/>
        </p:nvSpPr>
        <p:spPr>
          <a:xfrm>
            <a:off x="1291905" y="461394"/>
            <a:ext cx="6711191" cy="923330"/>
          </a:xfrm>
          <a:prstGeom prst="rect">
            <a:avLst/>
          </a:prstGeom>
          <a:noFill/>
        </p:spPr>
        <p:txBody>
          <a:bodyPr wrap="square" rtlCol="0">
            <a:spAutoFit/>
          </a:bodyPr>
          <a:lstStyle/>
          <a:p>
            <a:r>
              <a:rPr lang="en-US" sz="5400" dirty="0">
                <a:solidFill>
                  <a:srgbClr val="FF0000"/>
                </a:solidFill>
                <a:latin typeface="Arial Rounded MT Bold" panose="020F0704030504030204" pitchFamily="34" charset="0"/>
              </a:rPr>
              <a:t> </a:t>
            </a:r>
            <a:r>
              <a:rPr lang="en-US" sz="5400" dirty="0" err="1">
                <a:solidFill>
                  <a:srgbClr val="FF0000"/>
                </a:solidFill>
                <a:latin typeface="Arial Rounded MT Bold" panose="020F0704030504030204" pitchFamily="34" charset="0"/>
              </a:rPr>
              <a:t>Dhonor</a:t>
            </a:r>
            <a:r>
              <a:rPr lang="en-US" sz="5400" dirty="0">
                <a:solidFill>
                  <a:srgbClr val="FF0000"/>
                </a:solidFill>
                <a:latin typeface="Arial Rounded MT Bold" panose="020F0704030504030204" pitchFamily="34" charset="0"/>
              </a:rPr>
              <a:t> Blockchain</a:t>
            </a:r>
          </a:p>
        </p:txBody>
      </p:sp>
      <p:sp>
        <p:nvSpPr>
          <p:cNvPr id="7" name="TextBox 6">
            <a:extLst>
              <a:ext uri="{FF2B5EF4-FFF2-40B4-BE49-F238E27FC236}">
                <a16:creationId xmlns:a16="http://schemas.microsoft.com/office/drawing/2014/main" id="{19A712AB-A91C-4FC5-AEF5-651D1BBDCB8E}"/>
              </a:ext>
            </a:extLst>
          </p:cNvPr>
          <p:cNvSpPr txBox="1"/>
          <p:nvPr/>
        </p:nvSpPr>
        <p:spPr>
          <a:xfrm>
            <a:off x="662730" y="1535185"/>
            <a:ext cx="2516697" cy="3416320"/>
          </a:xfrm>
          <a:prstGeom prst="rect">
            <a:avLst/>
          </a:prstGeom>
          <a:noFill/>
        </p:spPr>
        <p:txBody>
          <a:bodyPr wrap="square" rtlCol="0">
            <a:spAutoFit/>
          </a:bodyPr>
          <a:lstStyle/>
          <a:p>
            <a:r>
              <a:rPr lang="en-US" dirty="0"/>
              <a:t>Our mission is to assist millions of patients with deficient organs around the world by safely giving them access to organs from drivers deceased in traffic accidents and assisting the families of the deceased through this everyone wins ecosystem.</a:t>
            </a:r>
          </a:p>
        </p:txBody>
      </p:sp>
      <p:sp>
        <p:nvSpPr>
          <p:cNvPr id="8" name="TextBox 7">
            <a:extLst>
              <a:ext uri="{FF2B5EF4-FFF2-40B4-BE49-F238E27FC236}">
                <a16:creationId xmlns:a16="http://schemas.microsoft.com/office/drawing/2014/main" id="{E01DFF1D-F353-4AFE-B58F-5B26723C133A}"/>
              </a:ext>
            </a:extLst>
          </p:cNvPr>
          <p:cNvSpPr txBox="1"/>
          <p:nvPr/>
        </p:nvSpPr>
        <p:spPr>
          <a:xfrm>
            <a:off x="142613" y="5458130"/>
            <a:ext cx="11685864" cy="707886"/>
          </a:xfrm>
          <a:prstGeom prst="rect">
            <a:avLst/>
          </a:prstGeom>
          <a:noFill/>
        </p:spPr>
        <p:txBody>
          <a:bodyPr wrap="square" rtlCol="0">
            <a:spAutoFit/>
          </a:bodyPr>
          <a:lstStyle/>
          <a:p>
            <a:r>
              <a:rPr lang="en-US" sz="2000" dirty="0">
                <a:solidFill>
                  <a:srgbClr val="0000FF"/>
                </a:solidFill>
              </a:rPr>
              <a:t>Our vision is to become an organ </a:t>
            </a:r>
            <a:r>
              <a:rPr lang="en-US" sz="2000">
                <a:solidFill>
                  <a:srgbClr val="0000FF"/>
                </a:solidFill>
              </a:rPr>
              <a:t>bank that is </a:t>
            </a:r>
            <a:r>
              <a:rPr lang="en-US" sz="2000" dirty="0">
                <a:solidFill>
                  <a:srgbClr val="0000FF"/>
                </a:solidFill>
              </a:rPr>
              <a:t>transparent and 100</a:t>
            </a:r>
            <a:r>
              <a:rPr lang="en-US" sz="2000">
                <a:solidFill>
                  <a:srgbClr val="0000FF"/>
                </a:solidFill>
              </a:rPr>
              <a:t>% verified, </a:t>
            </a:r>
            <a:r>
              <a:rPr lang="en-US" sz="2000" dirty="0">
                <a:solidFill>
                  <a:srgbClr val="0000FF"/>
                </a:solidFill>
              </a:rPr>
              <a:t>spreading life and happiness to humanity</a:t>
            </a:r>
          </a:p>
        </p:txBody>
      </p:sp>
      <p:pic>
        <p:nvPicPr>
          <p:cNvPr id="10" name="Picture 9">
            <a:extLst>
              <a:ext uri="{FF2B5EF4-FFF2-40B4-BE49-F238E27FC236}">
                <a16:creationId xmlns:a16="http://schemas.microsoft.com/office/drawing/2014/main" id="{E21EA7C3-1D3A-4C05-BCBB-907E7C96A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6786" y="174021"/>
            <a:ext cx="1813790" cy="714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423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477CD5-82C3-42ED-979A-49C307257EF1}"/>
              </a:ext>
            </a:extLst>
          </p:cNvPr>
          <p:cNvSpPr txBox="1"/>
          <p:nvPr/>
        </p:nvSpPr>
        <p:spPr>
          <a:xfrm>
            <a:off x="604007" y="453006"/>
            <a:ext cx="1085535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2.5 million lives are lost every year to traffic accidents</a:t>
            </a:r>
          </a:p>
          <a:p>
            <a:pPr marL="285750" indent="-285750">
              <a:buFont typeface="Arial" panose="020B0604020202020204" pitchFamily="34" charset="0"/>
              <a:buChar char="•"/>
            </a:pPr>
            <a:r>
              <a:rPr lang="en-US" dirty="0"/>
              <a:t>8 million organ deficient patients are waiting to be matched with an organ</a:t>
            </a:r>
          </a:p>
          <a:p>
            <a:pPr marL="285750" indent="-285750">
              <a:buFont typeface="Arial" panose="020B0604020202020204" pitchFamily="34" charset="0"/>
              <a:buChar char="•"/>
            </a:pPr>
            <a:r>
              <a:rPr lang="en-US" dirty="0" err="1"/>
              <a:t>Dhonor</a:t>
            </a:r>
            <a:r>
              <a:rPr lang="en-US" dirty="0"/>
              <a:t> wants to match these two realities by using Blockchain technology</a:t>
            </a:r>
          </a:p>
          <a:p>
            <a:pPr marL="285750" indent="-285750">
              <a:buFont typeface="Arial" panose="020B0604020202020204" pitchFamily="34" charset="0"/>
              <a:buChar char="•"/>
            </a:pPr>
            <a:r>
              <a:rPr lang="en-US" dirty="0" err="1"/>
              <a:t>Dhonor</a:t>
            </a:r>
            <a:r>
              <a:rPr lang="en-US" dirty="0"/>
              <a:t> secures organs for patients in addition to blood management</a:t>
            </a:r>
          </a:p>
          <a:p>
            <a:pPr marL="285750" indent="-285750">
              <a:buFont typeface="Arial" panose="020B0604020202020204" pitchFamily="34" charset="0"/>
              <a:buChar char="•"/>
            </a:pPr>
            <a:r>
              <a:rPr lang="en-US" dirty="0" err="1"/>
              <a:t>Dhonor</a:t>
            </a:r>
            <a:r>
              <a:rPr lang="en-US" dirty="0"/>
              <a:t> prevents ay trading in organs with secure DNA signature verification  stored on the blockchain anonymously</a:t>
            </a:r>
          </a:p>
          <a:p>
            <a:pPr marL="285750" indent="-285750">
              <a:buFont typeface="Arial" panose="020B0604020202020204" pitchFamily="34" charset="0"/>
              <a:buChar char="•"/>
            </a:pPr>
            <a:r>
              <a:rPr lang="en-US" dirty="0" err="1"/>
              <a:t>Dhonor</a:t>
            </a:r>
            <a:r>
              <a:rPr lang="en-US" dirty="0"/>
              <a:t> supplies drivers and patients around the world a platform to subscribe to </a:t>
            </a:r>
            <a:r>
              <a:rPr lang="en-US" dirty="0" err="1"/>
              <a:t>annonymously</a:t>
            </a:r>
            <a:endParaRPr lang="en-US" dirty="0"/>
          </a:p>
        </p:txBody>
      </p:sp>
      <p:sp>
        <p:nvSpPr>
          <p:cNvPr id="5" name="TextBox 4">
            <a:extLst>
              <a:ext uri="{FF2B5EF4-FFF2-40B4-BE49-F238E27FC236}">
                <a16:creationId xmlns:a16="http://schemas.microsoft.com/office/drawing/2014/main" id="{893D8F29-1378-4D0C-83B0-58F2D08935C8}"/>
              </a:ext>
            </a:extLst>
          </p:cNvPr>
          <p:cNvSpPr txBox="1"/>
          <p:nvPr/>
        </p:nvSpPr>
        <p:spPr>
          <a:xfrm>
            <a:off x="1233182" y="3590488"/>
            <a:ext cx="3607265" cy="1569660"/>
          </a:xfrm>
          <a:prstGeom prst="rect">
            <a:avLst/>
          </a:prstGeom>
          <a:noFill/>
        </p:spPr>
        <p:txBody>
          <a:bodyPr wrap="square" rtlCol="0">
            <a:spAutoFit/>
          </a:bodyPr>
          <a:lstStyle/>
          <a:p>
            <a:r>
              <a:rPr lang="en-US" sz="3200" b="1" dirty="0" err="1">
                <a:solidFill>
                  <a:srgbClr val="FF0000"/>
                </a:solidFill>
              </a:rPr>
              <a:t>Dhonor</a:t>
            </a:r>
            <a:endParaRPr lang="en-US" sz="3200" b="1" dirty="0">
              <a:solidFill>
                <a:srgbClr val="FF0000"/>
              </a:solidFill>
            </a:endParaRPr>
          </a:p>
          <a:p>
            <a:r>
              <a:rPr lang="en-US" sz="3200" b="1" dirty="0">
                <a:solidFill>
                  <a:srgbClr val="FF0000"/>
                </a:solidFill>
              </a:rPr>
              <a:t>In Humanity We Trust</a:t>
            </a:r>
          </a:p>
        </p:txBody>
      </p:sp>
      <p:pic>
        <p:nvPicPr>
          <p:cNvPr id="7" name="Picture 6" descr="A blurry image of a red car&#10;&#10;Description automatically generated">
            <a:extLst>
              <a:ext uri="{FF2B5EF4-FFF2-40B4-BE49-F238E27FC236}">
                <a16:creationId xmlns:a16="http://schemas.microsoft.com/office/drawing/2014/main" id="{AD031ED1-A75C-48CD-8BEE-E5C0FA1AB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056" y="2709411"/>
            <a:ext cx="6778305" cy="3489820"/>
          </a:xfrm>
          <a:prstGeom prst="rect">
            <a:avLst/>
          </a:prstGeom>
        </p:spPr>
      </p:pic>
      <p:pic>
        <p:nvPicPr>
          <p:cNvPr id="9" name="Picture 8">
            <a:extLst>
              <a:ext uri="{FF2B5EF4-FFF2-40B4-BE49-F238E27FC236}">
                <a16:creationId xmlns:a16="http://schemas.microsoft.com/office/drawing/2014/main" id="{1F0FAE27-CC99-4FA8-A07C-879443F6A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525" y="227926"/>
            <a:ext cx="1999339" cy="787142"/>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38F041BC-6F3E-499F-B75F-FFC253B3B314}"/>
              </a:ext>
            </a:extLst>
          </p:cNvPr>
          <p:cNvSpPr txBox="1"/>
          <p:nvPr/>
        </p:nvSpPr>
        <p:spPr>
          <a:xfrm>
            <a:off x="662730" y="115278"/>
            <a:ext cx="2902591" cy="369332"/>
          </a:xfrm>
          <a:prstGeom prst="rect">
            <a:avLst/>
          </a:prstGeom>
          <a:noFill/>
        </p:spPr>
        <p:txBody>
          <a:bodyPr wrap="square" rtlCol="0">
            <a:spAutoFit/>
          </a:bodyPr>
          <a:lstStyle/>
          <a:p>
            <a:r>
              <a:rPr lang="en-US" b="1" dirty="0" err="1">
                <a:solidFill>
                  <a:srgbClr val="FF0000"/>
                </a:solidFill>
              </a:rPr>
              <a:t>Dhonor</a:t>
            </a:r>
            <a:r>
              <a:rPr lang="en-US" b="1" dirty="0">
                <a:solidFill>
                  <a:srgbClr val="FF0000"/>
                </a:solidFill>
              </a:rPr>
              <a:t>  cont..</a:t>
            </a:r>
          </a:p>
        </p:txBody>
      </p:sp>
    </p:spTree>
    <p:extLst>
      <p:ext uri="{BB962C8B-B14F-4D97-AF65-F5344CB8AC3E}">
        <p14:creationId xmlns:p14="http://schemas.microsoft.com/office/powerpoint/2010/main" val="132316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21F61B0-5017-4D43-963A-A93DDDD8FAAA}"/>
              </a:ext>
            </a:extLst>
          </p:cNvPr>
          <p:cNvSpPr>
            <a:spLocks noChangeArrowheads="1"/>
          </p:cNvSpPr>
          <p:nvPr/>
        </p:nvSpPr>
        <p:spPr bwMode="auto">
          <a:xfrm>
            <a:off x="1635852" y="-5780014"/>
            <a:ext cx="967530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descr="https://www.blockchainalmanac.com/wp-content/uploads/2018/07/doc-ai-69x69.png">
            <a:extLst>
              <a:ext uri="{FF2B5EF4-FFF2-40B4-BE49-F238E27FC236}">
                <a16:creationId xmlns:a16="http://schemas.microsoft.com/office/drawing/2014/main" id="{7FB887BF-84EC-4DE0-B72E-B99A12D1BE2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0510" y="998217"/>
            <a:ext cx="1510018" cy="1600437"/>
          </a:xfrm>
          <a:prstGeom prst="rect">
            <a:avLst/>
          </a:prstGeom>
          <a:ln w="88900" cap="sq" cmpd="thickThin">
            <a:solidFill>
              <a:srgbClr val="000000"/>
            </a:solidFill>
            <a:prstDash val="solid"/>
            <a:miter lim="800000"/>
          </a:ln>
          <a:effectLst>
            <a:innerShdw blurRad="76200">
              <a:srgbClr val="000000"/>
            </a:innerShdw>
          </a:effectLst>
        </p:spPr>
      </p:pic>
      <p:sp>
        <p:nvSpPr>
          <p:cNvPr id="6" name="Rectangle 3">
            <a:extLst>
              <a:ext uri="{FF2B5EF4-FFF2-40B4-BE49-F238E27FC236}">
                <a16:creationId xmlns:a16="http://schemas.microsoft.com/office/drawing/2014/main" id="{3AB93B01-3E4C-4513-AF2F-8D6B306A5C2C}"/>
              </a:ext>
            </a:extLst>
          </p:cNvPr>
          <p:cNvSpPr>
            <a:spLocks noChangeArrowheads="1"/>
          </p:cNvSpPr>
          <p:nvPr/>
        </p:nvSpPr>
        <p:spPr bwMode="auto">
          <a:xfrm>
            <a:off x="1635852" y="-5894433"/>
            <a:ext cx="9675302" cy="16004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657225" algn="l"/>
              </a:tabLst>
              <a:defRPr>
                <a:solidFill>
                  <a:schemeClr val="tx1"/>
                </a:solidFill>
                <a:latin typeface="Arial" panose="020B0604020202020204" pitchFamily="34" charset="0"/>
              </a:defRPr>
            </a:lvl1pPr>
            <a:lvl2pPr eaLnBrk="0" fontAlgn="base" hangingPunct="0">
              <a:spcBef>
                <a:spcPct val="0"/>
              </a:spcBef>
              <a:spcAft>
                <a:spcPct val="0"/>
              </a:spcAft>
              <a:tabLst>
                <a:tab pos="657225" algn="l"/>
              </a:tabLst>
              <a:defRPr>
                <a:solidFill>
                  <a:schemeClr val="tx1"/>
                </a:solidFill>
                <a:latin typeface="Arial" panose="020B0604020202020204" pitchFamily="34" charset="0"/>
              </a:defRPr>
            </a:lvl2pPr>
            <a:lvl3pPr eaLnBrk="0" fontAlgn="base" hangingPunct="0">
              <a:spcBef>
                <a:spcPct val="0"/>
              </a:spcBef>
              <a:spcAft>
                <a:spcPct val="0"/>
              </a:spcAft>
              <a:tabLst>
                <a:tab pos="657225" algn="l"/>
              </a:tabLst>
              <a:defRPr>
                <a:solidFill>
                  <a:schemeClr val="tx1"/>
                </a:solidFill>
                <a:latin typeface="Arial" panose="020B0604020202020204" pitchFamily="34" charset="0"/>
              </a:defRPr>
            </a:lvl3pPr>
            <a:lvl4pPr eaLnBrk="0" fontAlgn="base" hangingPunct="0">
              <a:spcBef>
                <a:spcPct val="0"/>
              </a:spcBef>
              <a:spcAft>
                <a:spcPct val="0"/>
              </a:spcAft>
              <a:tabLst>
                <a:tab pos="657225" algn="l"/>
              </a:tabLst>
              <a:defRPr>
                <a:solidFill>
                  <a:schemeClr val="tx1"/>
                </a:solidFill>
                <a:latin typeface="Arial" panose="020B0604020202020204" pitchFamily="34" charset="0"/>
              </a:defRPr>
            </a:lvl4pPr>
            <a:lvl5pPr eaLnBrk="0" fontAlgn="base" hangingPunct="0">
              <a:spcBef>
                <a:spcPct val="0"/>
              </a:spcBef>
              <a:spcAft>
                <a:spcPct val="0"/>
              </a:spcAft>
              <a:tabLst>
                <a:tab pos="657225" algn="l"/>
              </a:tabLst>
              <a:defRPr>
                <a:solidFill>
                  <a:schemeClr val="tx1"/>
                </a:solidFill>
                <a:latin typeface="Arial" panose="020B0604020202020204" pitchFamily="34" charset="0"/>
              </a:defRPr>
            </a:lvl5pPr>
            <a:lvl6pPr eaLnBrk="0" fontAlgn="base" hangingPunct="0">
              <a:spcBef>
                <a:spcPct val="0"/>
              </a:spcBef>
              <a:spcAft>
                <a:spcPct val="0"/>
              </a:spcAft>
              <a:tabLst>
                <a:tab pos="657225" algn="l"/>
              </a:tabLst>
              <a:defRPr>
                <a:solidFill>
                  <a:schemeClr val="tx1"/>
                </a:solidFill>
                <a:latin typeface="Arial" panose="020B0604020202020204" pitchFamily="34" charset="0"/>
              </a:defRPr>
            </a:lvl6pPr>
            <a:lvl7pPr eaLnBrk="0" fontAlgn="base" hangingPunct="0">
              <a:spcBef>
                <a:spcPct val="0"/>
              </a:spcBef>
              <a:spcAft>
                <a:spcPct val="0"/>
              </a:spcAft>
              <a:tabLst>
                <a:tab pos="657225" algn="l"/>
              </a:tabLst>
              <a:defRPr>
                <a:solidFill>
                  <a:schemeClr val="tx1"/>
                </a:solidFill>
                <a:latin typeface="Arial" panose="020B0604020202020204" pitchFamily="34" charset="0"/>
              </a:defRPr>
            </a:lvl7pPr>
            <a:lvl8pPr eaLnBrk="0" fontAlgn="base" hangingPunct="0">
              <a:spcBef>
                <a:spcPct val="0"/>
              </a:spcBef>
              <a:spcAft>
                <a:spcPct val="0"/>
              </a:spcAft>
              <a:tabLst>
                <a:tab pos="657225" algn="l"/>
              </a:tabLst>
              <a:defRPr>
                <a:solidFill>
                  <a:schemeClr val="tx1"/>
                </a:solidFill>
                <a:latin typeface="Arial" panose="020B0604020202020204" pitchFamily="34" charset="0"/>
              </a:defRPr>
            </a:lvl8pPr>
            <a:lvl9pPr eaLnBrk="0" fontAlgn="base" hangingPunct="0">
              <a:spcBef>
                <a:spcPct val="0"/>
              </a:spcBef>
              <a:spcAft>
                <a:spcPct val="0"/>
              </a:spcAft>
              <a:tabLst>
                <a:tab pos="657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57225" algn="l"/>
              </a:tabLst>
            </a:pPr>
            <a:r>
              <a:rPr kumimoji="0" lang="en-US" altLang="en-US" sz="700" b="0" i="0" u="none" strike="noStrike" cap="none" normalizeH="0" baseline="0" dirty="0">
                <a:ln>
                  <a:noFill/>
                </a:ln>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a:t>
            </a:r>
            <a:r>
              <a:rPr kumimoji="0" lang="en-US" altLang="en-US" sz="2200" b="1" i="0" u="none" strike="noStrike" cap="none" normalizeH="0" baseline="0" dirty="0">
                <a:ln>
                  <a:noFill/>
                </a:ln>
                <a:solidFill>
                  <a:srgbClr val="000000"/>
                </a:solidFill>
                <a:effectLst/>
                <a:latin typeface="open_sanssemibold"/>
                <a:ea typeface="Times New Roman" panose="02020603050405020304" pitchFamily="18" charset="0"/>
                <a:cs typeface="Times New Roman" panose="02020603050405020304" pitchFamily="18" charset="0"/>
              </a:rPr>
              <a:t>Doc.AI</a:t>
            </a:r>
            <a:endParaRPr kumimoji="0" lang="en-US" altLang="en-US" sz="1600" b="0" i="0"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57225" algn="l"/>
              </a:tabLst>
            </a:pPr>
            <a:r>
              <a:rPr kumimoji="0" lang="en-US" altLang="en-US" sz="1600" b="0" i="0" u="none" strike="noStrike" cap="none" normalizeH="0" baseline="0" dirty="0">
                <a:ln>
                  <a:noFill/>
                </a:ln>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Doc.AI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57225" algn="l"/>
              </a:tabLst>
            </a:pPr>
            <a:r>
              <a:rPr kumimoji="0" lang="en-US" altLang="en-US" sz="1600" b="0" i="0" u="none" strike="noStrike" cap="none" normalizeH="0" baseline="0" dirty="0">
                <a:ln>
                  <a:noFill/>
                </a:ln>
                <a:solidFill>
                  <a:srgbClr val="BF9000"/>
                </a:solidFill>
                <a:effectLst/>
                <a:latin typeface="open_sansregular"/>
                <a:ea typeface="Calibri" panose="020F0502020204030204" pitchFamily="34" charset="0"/>
                <a:cs typeface="Times New Roman" panose="02020603050405020304" pitchFamily="18" charset="0"/>
              </a:rPr>
              <a:t>AI-powered, blockchain-enabled platform for quantified biology.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57225" algn="l"/>
              </a:tabLst>
            </a:pPr>
            <a:r>
              <a:rPr kumimoji="0" lang="en-US" altLang="en-US" sz="1600" b="1" i="0" u="none" strike="noStrike" cap="none" normalizeH="0" baseline="0" dirty="0">
                <a:ln>
                  <a:noFill/>
                </a:ln>
                <a:solidFill>
                  <a:srgbClr val="2D7FA0"/>
                </a:solidFill>
                <a:effectLst/>
                <a:latin typeface="open_sanssemibold"/>
                <a:ea typeface="Times New Roman" panose="02020603050405020304" pitchFamily="18" charset="0"/>
                <a:cs typeface="Times New Roman" panose="02020603050405020304" pitchFamily="18" charset="0"/>
              </a:rPr>
              <a:t>What problem does this service solve?</a:t>
            </a:r>
            <a:endParaRPr kumimoji="0" lang="en-US" altLang="en-US" sz="800" b="0" i="0" u="none" strike="noStrike" cap="none" normalizeH="0" baseline="0" dirty="0">
              <a:ln>
                <a:noFill/>
              </a:ln>
              <a:solidFill>
                <a:schemeClr val="tx1"/>
              </a:solidFill>
              <a:effectLst/>
            </a:endParaRPr>
          </a:p>
          <a:p>
            <a:pPr lvl="0"/>
            <a:r>
              <a:rPr kumimoji="0" lang="en-US" altLang="en-US" sz="1600" b="1" i="0" u="none" strike="noStrike" cap="none" normalizeH="0" baseline="0" dirty="0">
                <a:ln>
                  <a:noFill/>
                </a:ln>
                <a:solidFill>
                  <a:srgbClr val="363636"/>
                </a:solidFill>
                <a:effectLst/>
                <a:latin typeface="open_sansitalic"/>
                <a:ea typeface="Times New Roman" panose="02020603050405020304" pitchFamily="18" charset="0"/>
                <a:cs typeface="Times New Roman" panose="02020603050405020304" pitchFamily="18" charset="0"/>
              </a:rPr>
              <a:t>Doc.AI is using blockchain and AI to </a:t>
            </a:r>
            <a:r>
              <a:rPr kumimoji="0" lang="en-US" altLang="en-US" sz="1600" b="1" i="0" u="none" strike="noStrike" cap="none" normalizeH="0" baseline="0" dirty="0" err="1">
                <a:ln>
                  <a:noFill/>
                </a:ln>
                <a:solidFill>
                  <a:srgbClr val="363636"/>
                </a:solidFill>
                <a:effectLst/>
                <a:latin typeface="open_sansitalic"/>
                <a:ea typeface="Times New Roman" panose="02020603050405020304" pitchFamily="18" charset="0"/>
                <a:cs typeface="Times New Roman" panose="02020603050405020304" pitchFamily="18" charset="0"/>
              </a:rPr>
              <a:t>ena.ble</a:t>
            </a:r>
            <a:r>
              <a:rPr kumimoji="0" lang="en-US" altLang="en-US" sz="1600" b="1" i="0" u="none" strike="noStrike" cap="none" normalizeH="0" baseline="0" dirty="0">
                <a:ln>
                  <a:noFill/>
                </a:ln>
                <a:solidFill>
                  <a:srgbClr val="363636"/>
                </a:solidFill>
                <a:effectLst/>
                <a:latin typeface="open_sansitalic"/>
                <a:ea typeface="Times New Roman" panose="02020603050405020304" pitchFamily="18" charset="0"/>
                <a:cs typeface="Times New Roman" panose="02020603050405020304" pitchFamily="18" charset="0"/>
              </a:rPr>
              <a:t> consumers to control their biological and medical profile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572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D9A1A426-B848-4C24-942F-B23FE34EB00E}"/>
              </a:ext>
            </a:extLst>
          </p:cNvPr>
          <p:cNvSpPr txBox="1"/>
          <p:nvPr/>
        </p:nvSpPr>
        <p:spPr>
          <a:xfrm>
            <a:off x="2801922" y="998217"/>
            <a:ext cx="8263157" cy="2185214"/>
          </a:xfrm>
          <a:prstGeom prst="rect">
            <a:avLst/>
          </a:prstGeom>
          <a:noFill/>
        </p:spPr>
        <p:txBody>
          <a:bodyPr wrap="square" rtlCol="0">
            <a:spAutoFit/>
          </a:bodyPr>
          <a:lstStyle/>
          <a:p>
            <a:pPr lvl="0" eaLnBrk="0" fontAlgn="base" hangingPunct="0">
              <a:spcBef>
                <a:spcPct val="0"/>
              </a:spcBef>
              <a:spcAft>
                <a:spcPct val="0"/>
              </a:spcAft>
              <a:tabLst>
                <a:tab pos="657225" algn="l"/>
              </a:tabLst>
            </a:pPr>
            <a:r>
              <a:rPr kumimoji="0" lang="en-US" altLang="en-US" sz="2800" b="1" i="0" u="none" strike="noStrike" cap="none" normalizeH="0" baseline="0" dirty="0">
                <a:ln>
                  <a:noFill/>
                </a:ln>
                <a:solidFill>
                  <a:srgbClr val="000000"/>
                </a:solidFill>
                <a:effectLst/>
                <a:latin typeface="open_sanssemibold"/>
                <a:ea typeface="Times New Roman" panose="02020603050405020304" pitchFamily="18" charset="0"/>
                <a:cs typeface="Times New Roman" panose="02020603050405020304" pitchFamily="18" charset="0"/>
              </a:rPr>
              <a:t>Doc.AI</a:t>
            </a:r>
            <a:endParaRPr lang="en-US" altLang="en-US"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657225" algn="l"/>
              </a:tabLst>
            </a:pPr>
            <a:r>
              <a:rPr lang="en-US" altLang="en-US" dirty="0">
                <a:solidFill>
                  <a:srgbClr val="BF9000"/>
                </a:solidFill>
                <a:latin typeface="open_sansregular"/>
                <a:ea typeface="Calibri" panose="020F0502020204030204" pitchFamily="34" charset="0"/>
                <a:cs typeface="Times New Roman" panose="02020603050405020304" pitchFamily="18" charset="0"/>
              </a:rPr>
              <a:t>AI-powered, blockchain-enabled platform for quantified biology.</a:t>
            </a:r>
          </a:p>
          <a:p>
            <a:pPr lvl="0" eaLnBrk="0" fontAlgn="base" hangingPunct="0">
              <a:spcBef>
                <a:spcPct val="0"/>
              </a:spcBef>
              <a:spcAft>
                <a:spcPct val="0"/>
              </a:spcAft>
              <a:tabLst>
                <a:tab pos="657225" algn="l"/>
              </a:tabLst>
            </a:pPr>
            <a:endParaRPr kumimoji="0" lang="en-US" altLang="en-US" sz="900" b="0" i="0" u="none" strike="noStrike" cap="none" normalizeH="0" baseline="0" dirty="0">
              <a:ln>
                <a:noFill/>
              </a:ln>
              <a:solidFill>
                <a:srgbClr val="BF9000"/>
              </a:solidFill>
              <a:effectLst/>
              <a:latin typeface="open_sansregular"/>
              <a:cs typeface="Times New Roman" panose="02020603050405020304" pitchFamily="18" charset="0"/>
            </a:endParaRPr>
          </a:p>
          <a:p>
            <a:pPr lvl="0" eaLnBrk="0" fontAlgn="base" hangingPunct="0">
              <a:spcBef>
                <a:spcPct val="0"/>
              </a:spcBef>
              <a:spcAft>
                <a:spcPct val="0"/>
              </a:spcAft>
              <a:tabLst>
                <a:tab pos="657225" algn="l"/>
              </a:tabLst>
            </a:pPr>
            <a:endParaRPr kumimoji="0" lang="en-US" altLang="en-US" sz="900" b="0" i="0" u="none" strike="noStrike" cap="none" normalizeH="0" baseline="0" dirty="0">
              <a:ln>
                <a:noFill/>
              </a:ln>
              <a:solidFill>
                <a:schemeClr val="tx1"/>
              </a:solidFill>
              <a:effectLst/>
            </a:endParaRPr>
          </a:p>
          <a:p>
            <a:pPr lvl="0" eaLnBrk="0" fontAlgn="base" hangingPunct="0">
              <a:spcBef>
                <a:spcPct val="0"/>
              </a:spcBef>
              <a:spcAft>
                <a:spcPct val="0"/>
              </a:spcAft>
              <a:tabLst>
                <a:tab pos="657225" algn="l"/>
              </a:tabLst>
            </a:pPr>
            <a:r>
              <a:rPr lang="en-US" altLang="en-US" b="1" dirty="0">
                <a:solidFill>
                  <a:srgbClr val="2D7FA0"/>
                </a:solidFill>
                <a:latin typeface="open_sanssemibold"/>
                <a:ea typeface="Times New Roman" panose="02020603050405020304" pitchFamily="18" charset="0"/>
                <a:cs typeface="Times New Roman" panose="02020603050405020304" pitchFamily="18" charset="0"/>
              </a:rPr>
              <a:t>What problem does this service solve?</a:t>
            </a:r>
            <a:endParaRPr kumimoji="0" lang="en-US" altLang="en-US" sz="900" b="0" i="0" u="none" strike="noStrike" cap="none" normalizeH="0" baseline="0" dirty="0">
              <a:ln>
                <a:noFill/>
              </a:ln>
              <a:solidFill>
                <a:schemeClr val="tx1"/>
              </a:solidFill>
              <a:effectLst/>
            </a:endParaRPr>
          </a:p>
          <a:p>
            <a:pPr lvl="0"/>
            <a:r>
              <a:rPr lang="en-US" altLang="en-US" b="1" dirty="0">
                <a:solidFill>
                  <a:srgbClr val="363636"/>
                </a:solidFill>
                <a:latin typeface="open_sansitalic"/>
                <a:ea typeface="Times New Roman" panose="02020603050405020304" pitchFamily="18" charset="0"/>
                <a:cs typeface="Times New Roman" panose="02020603050405020304" pitchFamily="18" charset="0"/>
              </a:rPr>
              <a:t>Doc.AI is using blockchain and AI to enable consumers to control their biological and medical profile</a:t>
            </a:r>
            <a:endParaRPr kumimoji="0" lang="en-US" altLang="en-US" sz="900" b="0" i="0" u="none" strike="noStrike" cap="none" normalizeH="0" baseline="0" dirty="0">
              <a:ln>
                <a:noFill/>
              </a:ln>
              <a:solidFill>
                <a:schemeClr val="tx1"/>
              </a:solidFill>
              <a:effectLst/>
            </a:endParaRPr>
          </a:p>
          <a:p>
            <a:endParaRPr lang="en-US" dirty="0"/>
          </a:p>
        </p:txBody>
      </p:sp>
      <p:sp>
        <p:nvSpPr>
          <p:cNvPr id="9" name="TextBox 8">
            <a:extLst>
              <a:ext uri="{FF2B5EF4-FFF2-40B4-BE49-F238E27FC236}">
                <a16:creationId xmlns:a16="http://schemas.microsoft.com/office/drawing/2014/main" id="{CE9361CD-6C6E-48EF-876D-DB897CFF5F88}"/>
              </a:ext>
            </a:extLst>
          </p:cNvPr>
          <p:cNvSpPr txBox="1"/>
          <p:nvPr/>
        </p:nvSpPr>
        <p:spPr>
          <a:xfrm>
            <a:off x="889234" y="3489820"/>
            <a:ext cx="10620462"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t>Doc.AI is a platform that secures biological and medical data through blockchain technology. It generates insights from this data with the help of artificial intelligence.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Doc.AI hopes to empower individuals to take advantage of their medical, anatomic, and genetic data. They are launching NEURON, a decentralized artificial intelligence platform that will allow anyone to perform a data trial.</a:t>
            </a:r>
          </a:p>
          <a:p>
            <a:r>
              <a:rPr lang="en-US" b="1" dirty="0"/>
              <a:t> </a:t>
            </a:r>
          </a:p>
          <a:p>
            <a:pPr marL="285750" indent="-285750">
              <a:buFont typeface="Arial" panose="020B0604020202020204" pitchFamily="34" charset="0"/>
              <a:buChar char="•"/>
            </a:pPr>
            <a:r>
              <a:rPr lang="en-US" b="1" dirty="0"/>
              <a:t>Doc.AI hopes to empower individuals to take advantage of their medical, anatomic, and genetic data. They are launching NEURON, a decentralized artificial intelligence platform that will allow anyone to perform a data trial. </a:t>
            </a:r>
            <a:br>
              <a:rPr lang="en-US" b="1" dirty="0"/>
            </a:br>
            <a:endParaRPr lang="en-US" b="1" dirty="0"/>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0F1A0E4C-11C8-40EF-B8BD-362CF85C5923}"/>
                  </a:ext>
                </a:extLst>
              </p:cNvPr>
              <p:cNvGraphicFramePr>
                <a:graphicFrameLocks noChangeAspect="1"/>
              </p:cNvGraphicFramePr>
              <p:nvPr/>
            </p:nvGraphicFramePr>
            <p:xfrm>
              <a:off x="319314" y="-2089660"/>
              <a:ext cx="3048000" cy="1714500"/>
            </p:xfrm>
            <a:graphic>
              <a:graphicData uri="http://schemas.microsoft.com/office/powerpoint/2016/slidezoom">
                <pslz:sldZm>
                  <pslz:sldZmObj sldId="276" cId="3607112237">
                    <pslz:zmPr id="{F6C61CE8-A289-438D-8EA1-AB83E2C3F326}"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Slide Zoom 2">
                <a:hlinkClick r:id="rId4" action="ppaction://hlinksldjump"/>
                <a:extLst>
                  <a:ext uri="{FF2B5EF4-FFF2-40B4-BE49-F238E27FC236}">
                    <a16:creationId xmlns:a16="http://schemas.microsoft.com/office/drawing/2014/main" id="{0F1A0E4C-11C8-40EF-B8BD-362CF85C5923}"/>
                  </a:ext>
                </a:extLst>
              </p:cNvPr>
              <p:cNvPicPr>
                <a:picLocks noGrp="1" noRot="1" noChangeAspect="1" noMove="1" noResize="1" noEditPoints="1" noAdjustHandles="1" noChangeArrowheads="1" noChangeShapeType="1"/>
              </p:cNvPicPr>
              <p:nvPr/>
            </p:nvPicPr>
            <p:blipFill>
              <a:blip r:embed="rId5"/>
              <a:stretch>
                <a:fillRect/>
              </a:stretch>
            </p:blipFill>
            <p:spPr>
              <a:xfrm>
                <a:off x="319314" y="-208966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607112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B680AFD-E7D5-4A80-9526-5A42DA4FB6AC}"/>
              </a:ext>
            </a:extLst>
          </p:cNvPr>
          <p:cNvSpPr>
            <a:spLocks noChangeArrowheads="1"/>
          </p:cNvSpPr>
          <p:nvPr/>
        </p:nvSpPr>
        <p:spPr bwMode="auto">
          <a:xfrm>
            <a:off x="-83890" y="-3070372"/>
            <a:ext cx="13871260" cy="54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descr="https://www.blockchainalmanac.com/wp-content/uploads/2018/07/Hashed-Health-126x126.png">
            <a:extLst>
              <a:ext uri="{FF2B5EF4-FFF2-40B4-BE49-F238E27FC236}">
                <a16:creationId xmlns:a16="http://schemas.microsoft.com/office/drawing/2014/main" id="{4385EAE8-5945-46AF-8E18-860A701759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5760" y="768204"/>
            <a:ext cx="1658049" cy="1731715"/>
          </a:xfrm>
          <a:prstGeom prst="rect">
            <a:avLst/>
          </a:prstGeom>
          <a:ln w="88900" cap="sq" cmpd="thickThin">
            <a:solidFill>
              <a:srgbClr val="000000"/>
            </a:solidFill>
            <a:prstDash val="solid"/>
            <a:miter lim="800000"/>
          </a:ln>
          <a:effectLst>
            <a:innerShdw blurRad="76200">
              <a:srgbClr val="000000"/>
            </a:innerShdw>
          </a:effectLst>
        </p:spPr>
      </p:pic>
      <p:sp>
        <p:nvSpPr>
          <p:cNvPr id="9" name="Rectangle 3">
            <a:extLst>
              <a:ext uri="{FF2B5EF4-FFF2-40B4-BE49-F238E27FC236}">
                <a16:creationId xmlns:a16="http://schemas.microsoft.com/office/drawing/2014/main" id="{0E2D3CEE-CB62-43C0-9301-35A4DB743167}"/>
              </a:ext>
            </a:extLst>
          </p:cNvPr>
          <p:cNvSpPr>
            <a:spLocks noChangeArrowheads="1"/>
          </p:cNvSpPr>
          <p:nvPr/>
        </p:nvSpPr>
        <p:spPr bwMode="auto">
          <a:xfrm>
            <a:off x="-83890" y="-2613172"/>
            <a:ext cx="13871260" cy="54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E5CC3B7B-F603-4E5A-A075-E9DAB5424100}"/>
              </a:ext>
            </a:extLst>
          </p:cNvPr>
          <p:cNvSpPr txBox="1"/>
          <p:nvPr/>
        </p:nvSpPr>
        <p:spPr>
          <a:xfrm>
            <a:off x="2931207" y="846034"/>
            <a:ext cx="7913406" cy="2062103"/>
          </a:xfrm>
          <a:prstGeom prst="rect">
            <a:avLst/>
          </a:prstGeom>
          <a:noFill/>
        </p:spPr>
        <p:txBody>
          <a:bodyPr wrap="square" rtlCol="0">
            <a:spAutoFit/>
          </a:bodyPr>
          <a:lstStyle/>
          <a:p>
            <a:r>
              <a:rPr lang="en-US" sz="2000" b="1" dirty="0"/>
              <a:t>Hashed Health</a:t>
            </a:r>
          </a:p>
          <a:p>
            <a:r>
              <a:rPr lang="en-US" b="1" dirty="0">
                <a:solidFill>
                  <a:schemeClr val="accent4">
                    <a:lumMod val="75000"/>
                  </a:schemeClr>
                </a:solidFill>
              </a:rPr>
              <a:t>Blockchain consulting services for the healthcare industry</a:t>
            </a:r>
          </a:p>
          <a:p>
            <a:endParaRPr lang="en-US" b="1" dirty="0">
              <a:solidFill>
                <a:schemeClr val="accent4">
                  <a:lumMod val="75000"/>
                </a:schemeClr>
              </a:solidFill>
            </a:endParaRPr>
          </a:p>
          <a:p>
            <a:r>
              <a:rPr lang="en-US" b="1" dirty="0">
                <a:solidFill>
                  <a:schemeClr val="accent5">
                    <a:lumMod val="75000"/>
                  </a:schemeClr>
                </a:solidFill>
              </a:rPr>
              <a:t>What problem does this service solve?</a:t>
            </a:r>
          </a:p>
          <a:p>
            <a:r>
              <a:rPr lang="en-US" b="1" dirty="0"/>
              <a:t>Hashed Health is working to use blockchain-based systems to improve inefficiencies in healthcare transactions.</a:t>
            </a:r>
            <a:endParaRPr lang="en-US" dirty="0"/>
          </a:p>
          <a:p>
            <a:endParaRPr lang="en-US" dirty="0"/>
          </a:p>
        </p:txBody>
      </p:sp>
      <p:sp>
        <p:nvSpPr>
          <p:cNvPr id="11" name="TextBox 10">
            <a:extLst>
              <a:ext uri="{FF2B5EF4-FFF2-40B4-BE49-F238E27FC236}">
                <a16:creationId xmlns:a16="http://schemas.microsoft.com/office/drawing/2014/main" id="{3C5A5F9A-BE5A-4DBB-B3A4-9E3598AE12BB}"/>
              </a:ext>
            </a:extLst>
          </p:cNvPr>
          <p:cNvSpPr txBox="1"/>
          <p:nvPr/>
        </p:nvSpPr>
        <p:spPr>
          <a:xfrm>
            <a:off x="925759" y="3067940"/>
            <a:ext cx="1077343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Hashed Health is focused on advancing the development of blockchain and distributed ledger technologies in the healthcare industry.</a:t>
            </a:r>
          </a:p>
          <a:p>
            <a:r>
              <a:rPr lang="en-US" dirty="0"/>
              <a:t> </a:t>
            </a:r>
          </a:p>
          <a:p>
            <a:pPr marL="285750" indent="-285750">
              <a:buFont typeface="Arial" panose="020B0604020202020204" pitchFamily="34" charset="0"/>
              <a:buChar char="•"/>
            </a:pPr>
            <a:r>
              <a:rPr lang="en-US" dirty="0"/>
              <a:t>Hashed Health provides a variety of different blockchain-related services, such as consulting, community development, product management, and tech support.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Hashed Health works with healthcare providers to create and manage blockchain solutions for a variety of problems that the industry faces.</a:t>
            </a:r>
          </a:p>
          <a:p>
            <a:r>
              <a:rPr lang="en-US" dirty="0"/>
              <a:t> </a:t>
            </a:r>
          </a:p>
          <a:p>
            <a:endParaRPr lang="en-US" dirty="0"/>
          </a:p>
        </p:txBody>
      </p:sp>
    </p:spTree>
    <p:extLst>
      <p:ext uri="{BB962C8B-B14F-4D97-AF65-F5344CB8AC3E}">
        <p14:creationId xmlns:p14="http://schemas.microsoft.com/office/powerpoint/2010/main" val="681238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blockchainalmanac.com/wp-content/uploads/2018/07/health-nexus-69x69.jpg">
            <a:extLst>
              <a:ext uri="{FF2B5EF4-FFF2-40B4-BE49-F238E27FC236}">
                <a16:creationId xmlns:a16="http://schemas.microsoft.com/office/drawing/2014/main" id="{B30ACD07-C661-4ED5-A410-0D89E79FBB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0709" y="863628"/>
            <a:ext cx="1507218" cy="1515677"/>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59FCA3E0-F939-4770-8617-24D8CA56B19E}"/>
              </a:ext>
            </a:extLst>
          </p:cNvPr>
          <p:cNvSpPr txBox="1"/>
          <p:nvPr/>
        </p:nvSpPr>
        <p:spPr>
          <a:xfrm>
            <a:off x="2944536" y="863629"/>
            <a:ext cx="8489659" cy="1785104"/>
          </a:xfrm>
          <a:prstGeom prst="rect">
            <a:avLst/>
          </a:prstGeom>
          <a:noFill/>
        </p:spPr>
        <p:txBody>
          <a:bodyPr wrap="square" rtlCol="0">
            <a:spAutoFit/>
          </a:bodyPr>
          <a:lstStyle/>
          <a:p>
            <a:r>
              <a:rPr lang="en-US" sz="2000" b="1" dirty="0"/>
              <a:t>Health Nexus</a:t>
            </a:r>
          </a:p>
          <a:p>
            <a:r>
              <a:rPr lang="en-US" b="1" dirty="0">
                <a:solidFill>
                  <a:schemeClr val="accent4">
                    <a:lumMod val="75000"/>
                  </a:schemeClr>
                </a:solidFill>
              </a:rPr>
              <a:t>Blockchain-based medical data management platform</a:t>
            </a:r>
          </a:p>
          <a:p>
            <a:endParaRPr lang="en-US" b="1" dirty="0">
              <a:solidFill>
                <a:schemeClr val="accent4">
                  <a:lumMod val="75000"/>
                </a:schemeClr>
              </a:solidFill>
            </a:endParaRPr>
          </a:p>
          <a:p>
            <a:r>
              <a:rPr lang="en-US" b="1" dirty="0">
                <a:solidFill>
                  <a:schemeClr val="accent5">
                    <a:lumMod val="75000"/>
                  </a:schemeClr>
                </a:solidFill>
              </a:rPr>
              <a:t>What problem does this service solve?</a:t>
            </a:r>
          </a:p>
          <a:p>
            <a:r>
              <a:rPr lang="en-US" b="1" dirty="0"/>
              <a:t>A blockchain solution for managing healthcare data.</a:t>
            </a:r>
            <a:endParaRPr lang="en-US" dirty="0"/>
          </a:p>
          <a:p>
            <a:endParaRPr lang="en-US" dirty="0"/>
          </a:p>
        </p:txBody>
      </p:sp>
      <p:sp>
        <p:nvSpPr>
          <p:cNvPr id="7" name="TextBox 6">
            <a:extLst>
              <a:ext uri="{FF2B5EF4-FFF2-40B4-BE49-F238E27FC236}">
                <a16:creationId xmlns:a16="http://schemas.microsoft.com/office/drawing/2014/main" id="{4F07BD0A-195E-4F2C-89D9-C199DFDD1230}"/>
              </a:ext>
            </a:extLst>
          </p:cNvPr>
          <p:cNvSpPr txBox="1"/>
          <p:nvPr/>
        </p:nvSpPr>
        <p:spPr>
          <a:xfrm>
            <a:off x="872455" y="3045204"/>
            <a:ext cx="1056174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Health Nexus and </a:t>
            </a:r>
            <a:r>
              <a:rPr lang="en-US" dirty="0" err="1"/>
              <a:t>ConnectingCare</a:t>
            </a:r>
            <a:r>
              <a:rPr lang="en-US" dirty="0"/>
              <a:t> are products being developed by </a:t>
            </a:r>
            <a:r>
              <a:rPr lang="en-US" dirty="0" err="1"/>
              <a:t>SimplyVital</a:t>
            </a:r>
            <a:r>
              <a:rPr lang="en-US" dirty="0"/>
              <a:t> Health. They're hoping to bring together providers from different medical organizations onto the same platform, where they can view the same data for shared patients.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Financial and clinical algorithms powered by artificial intelligence will provide actionable information to all parties.</a:t>
            </a:r>
          </a:p>
          <a:p>
            <a:r>
              <a:rPr lang="en-US" dirty="0"/>
              <a:t> </a:t>
            </a:r>
          </a:p>
          <a:p>
            <a:pPr marL="285750" indent="-285750">
              <a:buFont typeface="Arial" panose="020B0604020202020204" pitchFamily="34" charset="0"/>
              <a:buChar char="•"/>
            </a:pPr>
            <a:r>
              <a:rPr lang="en-US" dirty="0"/>
              <a:t>The platform powered by blockchain, enables users to follow-up on patients as well as to reduce the cost of care. </a:t>
            </a:r>
            <a:r>
              <a:rPr lang="en-US" b="1" dirty="0"/>
              <a:t>Health Nexus will be compatible with HIPAA (Health Insurance Portability and Accountability Act).</a:t>
            </a:r>
          </a:p>
          <a:p>
            <a:endParaRPr lang="en-US" dirty="0"/>
          </a:p>
        </p:txBody>
      </p:sp>
    </p:spTree>
    <p:extLst>
      <p:ext uri="{BB962C8B-B14F-4D97-AF65-F5344CB8AC3E}">
        <p14:creationId xmlns:p14="http://schemas.microsoft.com/office/powerpoint/2010/main" val="142218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E38C-C809-418C-B90D-E094F42BF319}"/>
              </a:ext>
            </a:extLst>
          </p:cNvPr>
          <p:cNvSpPr>
            <a:spLocks noGrp="1"/>
          </p:cNvSpPr>
          <p:nvPr>
            <p:ph type="title"/>
          </p:nvPr>
        </p:nvSpPr>
        <p:spPr>
          <a:xfrm>
            <a:off x="838200" y="365125"/>
            <a:ext cx="8564592" cy="904185"/>
          </a:xfrm>
        </p:spPr>
        <p:txBody>
          <a:bodyPr/>
          <a:lstStyle/>
          <a:p>
            <a:r>
              <a:rPr lang="en-US" b="1" dirty="0"/>
              <a:t>Agenda</a:t>
            </a:r>
          </a:p>
        </p:txBody>
      </p:sp>
      <p:sp>
        <p:nvSpPr>
          <p:cNvPr id="3" name="Content Placeholder 2">
            <a:extLst>
              <a:ext uri="{FF2B5EF4-FFF2-40B4-BE49-F238E27FC236}">
                <a16:creationId xmlns:a16="http://schemas.microsoft.com/office/drawing/2014/main" id="{69DA7521-4B64-4162-B88E-EB210ADE689C}"/>
              </a:ext>
            </a:extLst>
          </p:cNvPr>
          <p:cNvSpPr>
            <a:spLocks noGrp="1"/>
          </p:cNvSpPr>
          <p:nvPr>
            <p:ph idx="1"/>
          </p:nvPr>
        </p:nvSpPr>
        <p:spPr>
          <a:xfrm>
            <a:off x="5186832" y="1269310"/>
            <a:ext cx="6166968" cy="4882107"/>
          </a:xfrm>
        </p:spPr>
        <p:txBody>
          <a:bodyPr/>
          <a:lstStyle/>
          <a:p>
            <a:r>
              <a:rPr lang="en-US" dirty="0"/>
              <a:t>Challenges Facing Healthcare Industry</a:t>
            </a:r>
          </a:p>
          <a:p>
            <a:r>
              <a:rPr lang="en-US" dirty="0"/>
              <a:t>What is Blockchain</a:t>
            </a:r>
          </a:p>
          <a:p>
            <a:r>
              <a:rPr lang="en-US" dirty="0"/>
              <a:t>How Does Blockchain Apply to Healthcare</a:t>
            </a:r>
          </a:p>
          <a:p>
            <a:r>
              <a:rPr lang="en-US" dirty="0"/>
              <a:t>Healthcare Blockchain Use Cases</a:t>
            </a:r>
          </a:p>
          <a:p>
            <a:r>
              <a:rPr lang="en-US" dirty="0"/>
              <a:t>For More Information… </a:t>
            </a:r>
          </a:p>
        </p:txBody>
      </p:sp>
      <p:pic>
        <p:nvPicPr>
          <p:cNvPr id="4" name="Picture 2" descr="Image result for Agenda">
            <a:extLst>
              <a:ext uri="{FF2B5EF4-FFF2-40B4-BE49-F238E27FC236}">
                <a16:creationId xmlns:a16="http://schemas.microsoft.com/office/drawing/2014/main" id="{C12F3A11-22CC-4D95-A95F-C5A206720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94623"/>
            <a:ext cx="3897745" cy="366875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547A7AC-5A34-4349-BBB3-E47051C85B00}"/>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B673B574-44D8-418C-AFD9-4FB63254C5C6}"/>
              </a:ext>
            </a:extLst>
          </p:cNvPr>
          <p:cNvSpPr>
            <a:spLocks noGrp="1"/>
          </p:cNvSpPr>
          <p:nvPr>
            <p:ph type="sldNum" sz="quarter" idx="12"/>
          </p:nvPr>
        </p:nvSpPr>
        <p:spPr/>
        <p:txBody>
          <a:bodyPr/>
          <a:lstStyle/>
          <a:p>
            <a:fld id="{FC8F1843-268D-449B-998B-AE11B666F32B}" type="slidenum">
              <a:rPr lang="en-US" smtClean="0"/>
              <a:t>2</a:t>
            </a:fld>
            <a:endParaRPr lang="en-US"/>
          </a:p>
        </p:txBody>
      </p:sp>
    </p:spTree>
    <p:extLst>
      <p:ext uri="{BB962C8B-B14F-4D97-AF65-F5344CB8AC3E}">
        <p14:creationId xmlns:p14="http://schemas.microsoft.com/office/powerpoint/2010/main" val="398110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511B290-5BCB-412E-8546-470E24258F45}"/>
              </a:ext>
            </a:extLst>
          </p:cNvPr>
          <p:cNvSpPr>
            <a:spLocks noChangeArrowheads="1"/>
          </p:cNvSpPr>
          <p:nvPr/>
        </p:nvSpPr>
        <p:spPr bwMode="auto">
          <a:xfrm>
            <a:off x="1895912" y="20163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descr="https://s2.coinmarketcap.com/static/img/coins/64x64/1876.png">
            <a:extLst>
              <a:ext uri="{FF2B5EF4-FFF2-40B4-BE49-F238E27FC236}">
                <a16:creationId xmlns:a16="http://schemas.microsoft.com/office/drawing/2014/main" id="{FDA2EA07-9B2C-4487-A62F-A430140B311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flipH="1">
            <a:off x="1068176" y="1064953"/>
            <a:ext cx="1845939" cy="155006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3">
            <a:extLst>
              <a:ext uri="{FF2B5EF4-FFF2-40B4-BE49-F238E27FC236}">
                <a16:creationId xmlns:a16="http://schemas.microsoft.com/office/drawing/2014/main" id="{B966AA65-0485-4018-844A-AFC928B1CFCA}"/>
              </a:ext>
            </a:extLst>
          </p:cNvPr>
          <p:cNvSpPr>
            <a:spLocks noChangeArrowheads="1"/>
          </p:cNvSpPr>
          <p:nvPr/>
        </p:nvSpPr>
        <p:spPr bwMode="auto">
          <a:xfrm>
            <a:off x="3273038" y="1154604"/>
            <a:ext cx="646062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DentaCoin</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BF9000"/>
                </a:solidFill>
                <a:effectLst/>
                <a:latin typeface="Calibri" panose="020F0502020204030204" pitchFamily="34" charset="0"/>
                <a:ea typeface="Calibri" panose="020F0502020204030204" pitchFamily="34" charset="0"/>
                <a:cs typeface="Times New Roman" panose="02020603050405020304" pitchFamily="18" charset="0"/>
              </a:rPr>
              <a:t>A Token for the dental Community.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BF9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2D7FA0"/>
                </a:solidFill>
                <a:effectLst/>
                <a:latin typeface="open_sanssemibold"/>
                <a:ea typeface="Times New Roman" panose="02020603050405020304" pitchFamily="18" charset="0"/>
                <a:cs typeface="Times New Roman" panose="02020603050405020304" pitchFamily="18" charset="0"/>
              </a:rPr>
              <a:t>What problem does this service solve?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363636"/>
                </a:solidFill>
                <a:effectLst/>
                <a:latin typeface="open_sansitalic"/>
                <a:ea typeface="Times New Roman" panose="02020603050405020304" pitchFamily="18" charset="0"/>
                <a:cs typeface="Times New Roman" panose="02020603050405020304" pitchFamily="18" charset="0"/>
              </a:rPr>
              <a:t>Dentacoin</a:t>
            </a:r>
            <a:r>
              <a:rPr kumimoji="0" lang="en-US" altLang="en-US" sz="1600" b="1" i="0" u="none" strike="noStrike" cap="none" normalizeH="0" baseline="0" dirty="0">
                <a:ln>
                  <a:noFill/>
                </a:ln>
                <a:solidFill>
                  <a:srgbClr val="363636"/>
                </a:solidFill>
                <a:effectLst/>
                <a:latin typeface="open_sansitalic"/>
                <a:ea typeface="Times New Roman" panose="02020603050405020304" pitchFamily="18" charset="0"/>
                <a:cs typeface="Times New Roman" panose="02020603050405020304" pitchFamily="18" charset="0"/>
              </a:rPr>
              <a:t> aims to use blockchain to make dental care more affordable.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AB27BEC5-07B6-4D5C-86E1-F383281B8C39}"/>
              </a:ext>
            </a:extLst>
          </p:cNvPr>
          <p:cNvSpPr txBox="1"/>
          <p:nvPr/>
        </p:nvSpPr>
        <p:spPr>
          <a:xfrm>
            <a:off x="803304" y="3424905"/>
            <a:ext cx="10468599" cy="2831544"/>
          </a:xfrm>
          <a:prstGeom prst="rect">
            <a:avLst/>
          </a:prstGeom>
          <a:noFill/>
        </p:spPr>
        <p:txBody>
          <a:bodyPr wrap="square" rtlCol="0">
            <a:spAutoFit/>
          </a:bodyPr>
          <a:lstStyle/>
          <a:p>
            <a:pPr marL="285750" indent="-285750">
              <a:buFont typeface="Wingdings" panose="05000000000000000000" pitchFamily="2" charset="2"/>
              <a:buChar char="§"/>
            </a:pPr>
            <a:r>
              <a:rPr lang="en-US" sz="1600" dirty="0" err="1"/>
              <a:t>Dentacoin</a:t>
            </a:r>
            <a:r>
              <a:rPr lang="en-US" sz="1600" dirty="0"/>
              <a:t> wants to make dental car more affordable and provide greater access to preventive dental care.</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The platform is powered by the DCN token that will enable users to pay for dental insurance, treatments, and oral care products.</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err="1"/>
              <a:t>Dentacoin</a:t>
            </a:r>
            <a:r>
              <a:rPr lang="en-US" sz="1600" dirty="0"/>
              <a:t> also plans on developing a decentralized database of all patient health records. Patient data will be accessible exclusively by patients or by dentists, upon a given permission.</a:t>
            </a:r>
          </a:p>
          <a:p>
            <a:endParaRPr lang="en-US" sz="1600" dirty="0"/>
          </a:p>
          <a:p>
            <a:r>
              <a:rPr lang="en-US" sz="1600" b="1" dirty="0"/>
              <a:t>Token Stats:  </a:t>
            </a:r>
            <a:r>
              <a:rPr lang="en-US" sz="1600" b="1" dirty="0" err="1">
                <a:hlinkClick r:id="rId3"/>
              </a:rPr>
              <a:t>Dentacoin</a:t>
            </a:r>
            <a:r>
              <a:rPr lang="en-US" sz="1600" b="1" dirty="0">
                <a:hlinkClick r:id="rId3"/>
              </a:rPr>
              <a:t> (DCN)</a:t>
            </a:r>
            <a:r>
              <a:rPr lang="en-US" sz="1600" b="1" dirty="0"/>
              <a:t> </a:t>
            </a:r>
          </a:p>
          <a:p>
            <a:r>
              <a:rPr lang="en-US" sz="1600" b="1" dirty="0"/>
              <a:t> Rank 95  Market Cap $66.08 MIL</a:t>
            </a:r>
            <a:endParaRPr lang="en-US" sz="1600" dirty="0"/>
          </a:p>
          <a:p>
            <a:endParaRPr lang="en-US" dirty="0"/>
          </a:p>
        </p:txBody>
      </p:sp>
      <p:sp>
        <p:nvSpPr>
          <p:cNvPr id="11" name="Slide Number Placeholder 10">
            <a:extLst>
              <a:ext uri="{FF2B5EF4-FFF2-40B4-BE49-F238E27FC236}">
                <a16:creationId xmlns:a16="http://schemas.microsoft.com/office/drawing/2014/main" id="{043C924B-6145-4AE7-BE06-873F1B565E21}"/>
              </a:ext>
            </a:extLst>
          </p:cNvPr>
          <p:cNvSpPr>
            <a:spLocks noGrp="1"/>
          </p:cNvSpPr>
          <p:nvPr>
            <p:ph type="sldNum" sz="quarter" idx="12"/>
          </p:nvPr>
        </p:nvSpPr>
        <p:spPr/>
        <p:txBody>
          <a:bodyPr/>
          <a:lstStyle/>
          <a:p>
            <a:fld id="{A557AE77-9DF2-45F5-97A2-C952E7588D80}" type="slidenum">
              <a:rPr lang="en-US" smtClean="0"/>
              <a:t>20</a:t>
            </a:fld>
            <a:endParaRPr lang="en-US"/>
          </a:p>
        </p:txBody>
      </p:sp>
    </p:spTree>
    <p:extLst>
      <p:ext uri="{BB962C8B-B14F-4D97-AF65-F5344CB8AC3E}">
        <p14:creationId xmlns:p14="http://schemas.microsoft.com/office/powerpoint/2010/main" val="159624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blockchainalmanac.com/wp-content/uploads/2018/07/Iryo-69x69.png">
            <a:extLst>
              <a:ext uri="{FF2B5EF4-FFF2-40B4-BE49-F238E27FC236}">
                <a16:creationId xmlns:a16="http://schemas.microsoft.com/office/drawing/2014/main" id="{AF9DCF49-B97D-4ABB-9791-7BFAEEB629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1485" y="1110172"/>
            <a:ext cx="1798434" cy="1742086"/>
          </a:xfrm>
          <a:prstGeom prst="rect">
            <a:avLst/>
          </a:prstGeom>
          <a:ln w="88900" cap="sq" cmpd="thickThin">
            <a:solidFill>
              <a:srgbClr val="000000"/>
            </a:solidFill>
            <a:prstDash val="solid"/>
            <a:miter lim="800000"/>
          </a:ln>
          <a:effectLst>
            <a:innerShdw blurRad="76200">
              <a:srgbClr val="000000"/>
            </a:innerShdw>
          </a:effectLst>
        </p:spPr>
      </p:pic>
      <p:sp>
        <p:nvSpPr>
          <p:cNvPr id="12" name="Rectangle 5">
            <a:extLst>
              <a:ext uri="{FF2B5EF4-FFF2-40B4-BE49-F238E27FC236}">
                <a16:creationId xmlns:a16="http://schemas.microsoft.com/office/drawing/2014/main" id="{039F4DAC-D792-4C15-832D-0000D1B6E7A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5F1FA731-208A-42F4-8CE4-A205A048D845}"/>
              </a:ext>
            </a:extLst>
          </p:cNvPr>
          <p:cNvSpPr txBox="1"/>
          <p:nvPr/>
        </p:nvSpPr>
        <p:spPr>
          <a:xfrm>
            <a:off x="2684477" y="1314582"/>
            <a:ext cx="8806037" cy="1785104"/>
          </a:xfrm>
          <a:prstGeom prst="rect">
            <a:avLst/>
          </a:prstGeom>
          <a:noFill/>
        </p:spPr>
        <p:txBody>
          <a:bodyPr wrap="square" rtlCol="0">
            <a:spAutoFit/>
          </a:bodyPr>
          <a:lstStyle/>
          <a:p>
            <a:r>
              <a:rPr lang="en-US" sz="2000" b="1" dirty="0" err="1"/>
              <a:t>Iryo</a:t>
            </a:r>
            <a:endParaRPr lang="en-US" sz="2000" b="1" dirty="0"/>
          </a:p>
          <a:p>
            <a:r>
              <a:rPr lang="en-US" b="1" dirty="0">
                <a:solidFill>
                  <a:schemeClr val="accent4">
                    <a:lumMod val="75000"/>
                  </a:schemeClr>
                </a:solidFill>
              </a:rPr>
              <a:t>Blockchain enabled healthcare ecosystem</a:t>
            </a:r>
          </a:p>
          <a:p>
            <a:endParaRPr lang="en-US" b="1" dirty="0">
              <a:solidFill>
                <a:schemeClr val="accent4">
                  <a:lumMod val="75000"/>
                </a:schemeClr>
              </a:solidFill>
            </a:endParaRPr>
          </a:p>
          <a:p>
            <a:r>
              <a:rPr lang="en-US" b="1" dirty="0">
                <a:solidFill>
                  <a:schemeClr val="accent5">
                    <a:lumMod val="75000"/>
                  </a:schemeClr>
                </a:solidFill>
              </a:rPr>
              <a:t>What problem does this service solve?</a:t>
            </a:r>
          </a:p>
          <a:p>
            <a:r>
              <a:rPr lang="en-US" b="1" dirty="0" err="1"/>
              <a:t>Iryo</a:t>
            </a:r>
            <a:r>
              <a:rPr lang="en-US" b="1" dirty="0"/>
              <a:t> is developing a unified blockchain platform for tracking healthcare records.</a:t>
            </a:r>
            <a:endParaRPr lang="en-US" dirty="0"/>
          </a:p>
          <a:p>
            <a:endParaRPr lang="en-US" dirty="0"/>
          </a:p>
        </p:txBody>
      </p:sp>
      <p:sp>
        <p:nvSpPr>
          <p:cNvPr id="19" name="TextBox 18">
            <a:extLst>
              <a:ext uri="{FF2B5EF4-FFF2-40B4-BE49-F238E27FC236}">
                <a16:creationId xmlns:a16="http://schemas.microsoft.com/office/drawing/2014/main" id="{3291C5BE-9D97-4C95-ABF8-9CE7B05ED109}"/>
              </a:ext>
            </a:extLst>
          </p:cNvPr>
          <p:cNvSpPr txBox="1"/>
          <p:nvPr/>
        </p:nvSpPr>
        <p:spPr>
          <a:xfrm>
            <a:off x="701486" y="3783435"/>
            <a:ext cx="10789028" cy="2862322"/>
          </a:xfrm>
          <a:prstGeom prst="rect">
            <a:avLst/>
          </a:prstGeom>
          <a:noFill/>
        </p:spPr>
        <p:txBody>
          <a:bodyPr wrap="square" rtlCol="0">
            <a:spAutoFit/>
          </a:bodyPr>
          <a:lstStyle/>
          <a:p>
            <a:pPr marL="285750" indent="-285750">
              <a:buFont typeface="Arial" panose="020B0604020202020204" pitchFamily="34" charset="0"/>
              <a:buChar char="•"/>
            </a:pPr>
            <a:r>
              <a:rPr lang="en-US" dirty="0" err="1"/>
              <a:t>Iryo's</a:t>
            </a:r>
            <a:r>
              <a:rPr lang="en-US" dirty="0"/>
              <a:t> goal is to create a dedicated and unified platform for tracking healthcare records.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Iryo’s</a:t>
            </a:r>
            <a:r>
              <a:rPr lang="en-US" dirty="0"/>
              <a:t> solution is meant to store data securely and allow patients to share their medical history anywhere in the world.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err="1"/>
              <a:t>Iryo</a:t>
            </a:r>
            <a:r>
              <a:rPr lang="en-US" b="1" dirty="0"/>
              <a:t> Token</a:t>
            </a:r>
            <a:r>
              <a:rPr lang="en-US" dirty="0"/>
              <a:t> is designed as a gateway cryptocurrency that will enable patients and healthcare professionals to participate in </a:t>
            </a:r>
            <a:r>
              <a:rPr lang="en-US" dirty="0" err="1"/>
              <a:t>Iryo’s</a:t>
            </a:r>
            <a:r>
              <a:rPr lang="en-US" dirty="0"/>
              <a:t> global healthcare network. The token will encourage collaboration and promote medical research.</a:t>
            </a:r>
          </a:p>
          <a:p>
            <a:endParaRPr lang="en-US" dirty="0"/>
          </a:p>
          <a:p>
            <a:endParaRPr lang="en-US" dirty="0"/>
          </a:p>
        </p:txBody>
      </p:sp>
    </p:spTree>
    <p:extLst>
      <p:ext uri="{BB962C8B-B14F-4D97-AF65-F5344CB8AC3E}">
        <p14:creationId xmlns:p14="http://schemas.microsoft.com/office/powerpoint/2010/main" val="2853021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blockchainalmanac.com/wp-content/uploads/2018/07/Nebula-Genomics-69x69.png">
            <a:extLst>
              <a:ext uri="{FF2B5EF4-FFF2-40B4-BE49-F238E27FC236}">
                <a16:creationId xmlns:a16="http://schemas.microsoft.com/office/drawing/2014/main" id="{BD7F0D3D-22C4-434B-AB1D-02E0BFB868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9233" y="1073790"/>
            <a:ext cx="2046913" cy="1971414"/>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FCD068F2-8E8D-4C8E-BC78-683A293BFBE9}"/>
              </a:ext>
            </a:extLst>
          </p:cNvPr>
          <p:cNvSpPr txBox="1"/>
          <p:nvPr/>
        </p:nvSpPr>
        <p:spPr>
          <a:xfrm>
            <a:off x="3154261" y="1115736"/>
            <a:ext cx="7248088" cy="2308324"/>
          </a:xfrm>
          <a:prstGeom prst="rect">
            <a:avLst/>
          </a:prstGeom>
          <a:noFill/>
        </p:spPr>
        <p:txBody>
          <a:bodyPr wrap="square" rtlCol="0">
            <a:spAutoFit/>
          </a:bodyPr>
          <a:lstStyle/>
          <a:p>
            <a:r>
              <a:rPr lang="en-US" b="1" dirty="0"/>
              <a:t>Nebula Genomics</a:t>
            </a:r>
            <a:endParaRPr lang="en-US" dirty="0"/>
          </a:p>
          <a:p>
            <a:r>
              <a:rPr lang="en-US" b="1" dirty="0">
                <a:solidFill>
                  <a:schemeClr val="accent4">
                    <a:lumMod val="75000"/>
                  </a:schemeClr>
                </a:solidFill>
              </a:rPr>
              <a:t>Solving big data problems related to identifying and sequencing genes</a:t>
            </a:r>
          </a:p>
          <a:p>
            <a:endParaRPr lang="en-US" b="1" dirty="0">
              <a:solidFill>
                <a:schemeClr val="accent4">
                  <a:lumMod val="75000"/>
                </a:schemeClr>
              </a:solidFill>
            </a:endParaRPr>
          </a:p>
          <a:p>
            <a:r>
              <a:rPr lang="en-US" b="1" dirty="0">
                <a:solidFill>
                  <a:schemeClr val="accent5">
                    <a:lumMod val="75000"/>
                  </a:schemeClr>
                </a:solidFill>
              </a:rPr>
              <a:t>What problem does this service solve?</a:t>
            </a:r>
          </a:p>
          <a:p>
            <a:r>
              <a:rPr lang="en-US" b="1" dirty="0"/>
              <a:t>Nebula Genomics wants to use blockchain technology to address the challenges of genomic big data.</a:t>
            </a:r>
            <a:endParaRPr lang="en-US" dirty="0"/>
          </a:p>
          <a:p>
            <a:r>
              <a:rPr lang="en-US" b="1" dirty="0"/>
              <a:t> </a:t>
            </a:r>
            <a:endParaRPr lang="en-US" dirty="0"/>
          </a:p>
          <a:p>
            <a:endParaRPr lang="en-US" dirty="0"/>
          </a:p>
        </p:txBody>
      </p:sp>
      <p:sp>
        <p:nvSpPr>
          <p:cNvPr id="6" name="TextBox 5">
            <a:extLst>
              <a:ext uri="{FF2B5EF4-FFF2-40B4-BE49-F238E27FC236}">
                <a16:creationId xmlns:a16="http://schemas.microsoft.com/office/drawing/2014/main" id="{B8901EF9-8F86-4428-A490-750EB618E664}"/>
              </a:ext>
            </a:extLst>
          </p:cNvPr>
          <p:cNvSpPr txBox="1"/>
          <p:nvPr/>
        </p:nvSpPr>
        <p:spPr>
          <a:xfrm>
            <a:off x="947956" y="3506598"/>
            <a:ext cx="1059529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Nebula Genomics is working to use blockchain to improve the process of identifying and sequencing genes.</a:t>
            </a:r>
          </a:p>
          <a:p>
            <a:r>
              <a:rPr lang="en-US" dirty="0"/>
              <a:t> </a:t>
            </a:r>
          </a:p>
          <a:p>
            <a:pPr marL="285750" indent="-285750">
              <a:buFont typeface="Arial" panose="020B0604020202020204" pitchFamily="34" charset="0"/>
              <a:buChar char="•"/>
            </a:pPr>
            <a:r>
              <a:rPr lang="en-US" dirty="0"/>
              <a:t>Genome sequencing is becoming easier and more affordable and is very likely that this technology will become accessible on a large scale in the near future.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Nebula Genomics aims to use blockchain to create a genomic data market which would potentially be worth billions of dollars.</a:t>
            </a:r>
          </a:p>
          <a:p>
            <a:endParaRPr lang="en-US" dirty="0"/>
          </a:p>
        </p:txBody>
      </p:sp>
    </p:spTree>
    <p:extLst>
      <p:ext uri="{BB962C8B-B14F-4D97-AF65-F5344CB8AC3E}">
        <p14:creationId xmlns:p14="http://schemas.microsoft.com/office/powerpoint/2010/main" val="2529105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blockchainalmanac.com/wp-content/uploads/2018/07/Patientory-69x69.png">
            <a:extLst>
              <a:ext uri="{FF2B5EF4-FFF2-40B4-BE49-F238E27FC236}">
                <a16:creationId xmlns:a16="http://schemas.microsoft.com/office/drawing/2014/main" id="{1BD47EA4-F3B3-46F3-97DB-39DD005FA8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2702" y="438421"/>
            <a:ext cx="2077218" cy="1952441"/>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DED550E1-72F2-4BC4-91C0-34E21344BEDF}"/>
              </a:ext>
            </a:extLst>
          </p:cNvPr>
          <p:cNvSpPr txBox="1"/>
          <p:nvPr/>
        </p:nvSpPr>
        <p:spPr>
          <a:xfrm>
            <a:off x="2860647" y="620785"/>
            <a:ext cx="8061820" cy="2585323"/>
          </a:xfrm>
          <a:prstGeom prst="rect">
            <a:avLst/>
          </a:prstGeom>
          <a:noFill/>
        </p:spPr>
        <p:txBody>
          <a:bodyPr wrap="square" rtlCol="0">
            <a:spAutoFit/>
          </a:bodyPr>
          <a:lstStyle/>
          <a:p>
            <a:r>
              <a:rPr lang="en-US" b="1" dirty="0" err="1"/>
              <a:t>Patientory</a:t>
            </a:r>
            <a:endParaRPr lang="en-US" dirty="0"/>
          </a:p>
          <a:p>
            <a:r>
              <a:rPr lang="en-US" b="1" dirty="0">
                <a:solidFill>
                  <a:schemeClr val="accent4">
                    <a:lumMod val="75000"/>
                  </a:schemeClr>
                </a:solidFill>
              </a:rPr>
              <a:t>A blockchain-based platform for securing data for patients and healthcare professionals</a:t>
            </a:r>
          </a:p>
          <a:p>
            <a:endParaRPr lang="en-US" b="1" dirty="0">
              <a:solidFill>
                <a:schemeClr val="accent4">
                  <a:lumMod val="75000"/>
                </a:schemeClr>
              </a:solidFill>
            </a:endParaRPr>
          </a:p>
          <a:p>
            <a:r>
              <a:rPr lang="en-US" b="1" dirty="0">
                <a:solidFill>
                  <a:schemeClr val="accent5">
                    <a:lumMod val="75000"/>
                  </a:schemeClr>
                </a:solidFill>
              </a:rPr>
              <a:t>What problem does this service solve?</a:t>
            </a:r>
          </a:p>
          <a:p>
            <a:r>
              <a:rPr lang="en-US" b="1" dirty="0" err="1"/>
              <a:t>Patientory</a:t>
            </a:r>
            <a:r>
              <a:rPr lang="en-US" b="1" dirty="0"/>
              <a:t> is developing a blockchain based </a:t>
            </a:r>
            <a:r>
              <a:rPr lang="en-US" b="1" dirty="0" err="1"/>
              <a:t>dAPP</a:t>
            </a:r>
            <a:r>
              <a:rPr lang="en-US" b="1" dirty="0"/>
              <a:t> that will enable patients to track their medical information.</a:t>
            </a:r>
            <a:endParaRPr lang="en-US" dirty="0"/>
          </a:p>
          <a:p>
            <a:r>
              <a:rPr lang="en-US" b="1" dirty="0"/>
              <a:t> </a:t>
            </a:r>
            <a:endParaRPr lang="en-US" dirty="0"/>
          </a:p>
          <a:p>
            <a:endParaRPr lang="en-US" dirty="0"/>
          </a:p>
        </p:txBody>
      </p:sp>
      <p:sp>
        <p:nvSpPr>
          <p:cNvPr id="6" name="TextBox 5">
            <a:extLst>
              <a:ext uri="{FF2B5EF4-FFF2-40B4-BE49-F238E27FC236}">
                <a16:creationId xmlns:a16="http://schemas.microsoft.com/office/drawing/2014/main" id="{846A5685-2A72-4EC8-83E6-D26701C85966}"/>
              </a:ext>
            </a:extLst>
          </p:cNvPr>
          <p:cNvSpPr txBox="1"/>
          <p:nvPr/>
        </p:nvSpPr>
        <p:spPr>
          <a:xfrm>
            <a:off x="822121" y="3003259"/>
            <a:ext cx="11056690" cy="3416320"/>
          </a:xfrm>
          <a:prstGeom prst="rect">
            <a:avLst/>
          </a:prstGeom>
          <a:noFill/>
        </p:spPr>
        <p:txBody>
          <a:bodyPr wrap="square" rtlCol="0">
            <a:spAutoFit/>
          </a:bodyPr>
          <a:lstStyle/>
          <a:p>
            <a:pPr marL="285750" indent="-285750">
              <a:buFont typeface="Arial" panose="020B0604020202020204" pitchFamily="34" charset="0"/>
              <a:buChar char="•"/>
            </a:pPr>
            <a:r>
              <a:rPr lang="en-US" dirty="0" err="1"/>
              <a:t>Patientory</a:t>
            </a:r>
            <a:r>
              <a:rPr lang="en-US" dirty="0"/>
              <a:t> is developing a blockchain-based platform for storing healthcare data. </a:t>
            </a:r>
          </a:p>
          <a:p>
            <a:endParaRPr lang="en-US" dirty="0"/>
          </a:p>
          <a:p>
            <a:pPr marL="285750" indent="-285750">
              <a:buFont typeface="Arial" panose="020B0604020202020204" pitchFamily="34" charset="0"/>
              <a:buChar char="•"/>
            </a:pPr>
            <a:r>
              <a:rPr lang="en-US" dirty="0"/>
              <a:t>It allows users to create a patient profile to keep track of their medical history and be in control of their information. </a:t>
            </a:r>
          </a:p>
          <a:p>
            <a:endParaRPr lang="en-US" dirty="0"/>
          </a:p>
          <a:p>
            <a:pPr marL="285750" indent="-285750">
              <a:buFont typeface="Arial" panose="020B0604020202020204" pitchFamily="34" charset="0"/>
              <a:buChar char="•"/>
            </a:pPr>
            <a:r>
              <a:rPr lang="en-US" dirty="0"/>
              <a:t>The software provides patients with an easy way of tracking doctor visits, medical bills, personal medical information, insurance, immunizations and pharmacy medications. </a:t>
            </a:r>
          </a:p>
          <a:p>
            <a:endParaRPr lang="en-US" dirty="0"/>
          </a:p>
          <a:p>
            <a:pPr marL="285750" indent="-285750">
              <a:buFont typeface="Arial" panose="020B0604020202020204" pitchFamily="34" charset="0"/>
              <a:buChar char="•"/>
            </a:pPr>
            <a:r>
              <a:rPr lang="en-US" dirty="0" err="1"/>
              <a:t>Patientory</a:t>
            </a:r>
            <a:r>
              <a:rPr lang="en-US" dirty="0"/>
              <a:t> will run on their token.</a:t>
            </a:r>
          </a:p>
          <a:p>
            <a:endParaRPr lang="en-US" dirty="0"/>
          </a:p>
          <a:p>
            <a:r>
              <a:rPr lang="en-US" b="1" dirty="0"/>
              <a:t>       Token Stats      </a:t>
            </a:r>
            <a:r>
              <a:rPr lang="en-US" b="1" dirty="0" err="1">
                <a:hlinkClick r:id="rId3"/>
              </a:rPr>
              <a:t>Patientory</a:t>
            </a:r>
            <a:r>
              <a:rPr lang="en-US" b="1" dirty="0">
                <a:hlinkClick r:id="rId3"/>
              </a:rPr>
              <a:t> (PTOY)</a:t>
            </a:r>
            <a:r>
              <a:rPr lang="en-US" b="1" dirty="0"/>
              <a:t> </a:t>
            </a:r>
            <a:r>
              <a:rPr lang="en-US" dirty="0"/>
              <a:t>    </a:t>
            </a:r>
            <a:r>
              <a:rPr lang="en-US" b="1" dirty="0"/>
              <a:t>Rank 670   Market Cap 2.66 MIL</a:t>
            </a:r>
            <a:endParaRPr lang="en-US" dirty="0"/>
          </a:p>
          <a:p>
            <a:endParaRPr lang="en-US" dirty="0"/>
          </a:p>
        </p:txBody>
      </p:sp>
    </p:spTree>
    <p:extLst>
      <p:ext uri="{BB962C8B-B14F-4D97-AF65-F5344CB8AC3E}">
        <p14:creationId xmlns:p14="http://schemas.microsoft.com/office/powerpoint/2010/main" val="3071015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front of a window&#10;&#10;Description automatically generated">
            <a:extLst>
              <a:ext uri="{FF2B5EF4-FFF2-40B4-BE49-F238E27FC236}">
                <a16:creationId xmlns:a16="http://schemas.microsoft.com/office/drawing/2014/main" id="{9C4AEA1D-2BBD-47E0-BD4E-B66DA5E0E665}"/>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8A98360-7E88-4DAF-AC45-E540B8A51CF8}"/>
              </a:ext>
            </a:extLst>
          </p:cNvPr>
          <p:cNvSpPr>
            <a:spLocks noGrp="1"/>
          </p:cNvSpPr>
          <p:nvPr>
            <p:ph type="title"/>
          </p:nvPr>
        </p:nvSpPr>
        <p:spPr>
          <a:xfrm>
            <a:off x="965200" y="965200"/>
            <a:ext cx="10261600" cy="3564869"/>
          </a:xfrm>
        </p:spPr>
        <p:txBody>
          <a:bodyPr vert="horz" lIns="91440" tIns="45720" rIns="91440" bIns="45720" rtlCol="0" anchor="b">
            <a:normAutofit/>
          </a:bodyPr>
          <a:lstStyle/>
          <a:p>
            <a:pPr lvl="0"/>
            <a:r>
              <a:rPr lang="en-US" sz="11500" dirty="0">
                <a:ln w="22225">
                  <a:solidFill>
                    <a:schemeClr val="tx1"/>
                  </a:solidFill>
                  <a:miter lim="800000"/>
                </a:ln>
                <a:solidFill>
                  <a:schemeClr val="accent1">
                    <a:lumMod val="75000"/>
                  </a:schemeClr>
                </a:solidFill>
              </a:rPr>
              <a:t>For More Information… </a:t>
            </a:r>
          </a:p>
        </p:txBody>
      </p:sp>
      <p:sp>
        <p:nvSpPr>
          <p:cNvPr id="4" name="Footer Placeholder 3">
            <a:extLst>
              <a:ext uri="{FF2B5EF4-FFF2-40B4-BE49-F238E27FC236}">
                <a16:creationId xmlns:a16="http://schemas.microsoft.com/office/drawing/2014/main" id="{C9D9E434-5DEE-41E0-ACC4-EEAE984F9511}"/>
              </a:ext>
            </a:extLst>
          </p:cNvPr>
          <p:cNvSpPr>
            <a:spLocks noGrp="1"/>
          </p:cNvSpPr>
          <p:nvPr>
            <p:ph type="ftr" sz="quarter" idx="11"/>
          </p:nvPr>
        </p:nvSpPr>
        <p:spPr>
          <a:xfrm>
            <a:off x="965201" y="6356350"/>
            <a:ext cx="6569446" cy="365125"/>
          </a:xfrm>
        </p:spPr>
        <p:txBody>
          <a:bodyPr vert="horz" lIns="91440" tIns="45720" rIns="91440" bIns="45720" rtlCol="0" anchor="ctr">
            <a:normAutofit/>
          </a:bodyPr>
          <a:lstStyle/>
          <a:p>
            <a:pPr algn="l">
              <a:spcAft>
                <a:spcPts val="600"/>
              </a:spcAft>
              <a:defRPr/>
            </a:pPr>
            <a:r>
              <a:rPr lang="en-US" kern="1200">
                <a:solidFill>
                  <a:schemeClr val="tx1"/>
                </a:solidFill>
                <a:latin typeface="Calibri" panose="020F0502020204030204"/>
                <a:ea typeface="+mn-ea"/>
                <a:cs typeface="+mn-cs"/>
              </a:rPr>
              <a:t>www.GBAglobal.org</a:t>
            </a:r>
          </a:p>
        </p:txBody>
      </p:sp>
      <p:sp>
        <p:nvSpPr>
          <p:cNvPr id="5" name="Slide Number Placeholder 4">
            <a:extLst>
              <a:ext uri="{FF2B5EF4-FFF2-40B4-BE49-F238E27FC236}">
                <a16:creationId xmlns:a16="http://schemas.microsoft.com/office/drawing/2014/main" id="{435EC5EB-96E6-4F90-B2FD-141D2D9A22A6}"/>
              </a:ext>
            </a:extLst>
          </p:cNvPr>
          <p:cNvSpPr>
            <a:spLocks noGrp="1"/>
          </p:cNvSpPr>
          <p:nvPr>
            <p:ph type="sldNum" sz="quarter" idx="12"/>
          </p:nvPr>
        </p:nvSpPr>
        <p:spPr>
          <a:xfrm>
            <a:off x="10744200" y="6356350"/>
            <a:ext cx="609600" cy="365125"/>
          </a:xfrm>
        </p:spPr>
        <p:txBody>
          <a:bodyPr vert="horz" lIns="91440" tIns="45720" rIns="91440" bIns="45720" rtlCol="0" anchor="ctr">
            <a:normAutofit/>
          </a:bodyPr>
          <a:lstStyle/>
          <a:p>
            <a:pPr>
              <a:spcAft>
                <a:spcPts val="600"/>
              </a:spcAft>
              <a:defRPr/>
            </a:pPr>
            <a:fld id="{FC8F1843-268D-449B-998B-AE11B666F32B}" type="slidenum">
              <a:rPr lang="en-US">
                <a:solidFill>
                  <a:schemeClr val="tx1"/>
                </a:solidFill>
                <a:latin typeface="Calibri" panose="020F0502020204030204"/>
              </a:rPr>
              <a:pPr>
                <a:spcAft>
                  <a:spcPts val="600"/>
                </a:spcAft>
                <a:defRPr/>
              </a:pPr>
              <a:t>24</a:t>
            </a:fld>
            <a:endParaRPr lang="en-US">
              <a:solidFill>
                <a:schemeClr val="tx1"/>
              </a:solidFill>
              <a:latin typeface="Calibri" panose="020F0502020204030204"/>
            </a:endParaRPr>
          </a:p>
        </p:txBody>
      </p:sp>
    </p:spTree>
    <p:extLst>
      <p:ext uri="{BB962C8B-B14F-4D97-AF65-F5344CB8AC3E}">
        <p14:creationId xmlns:p14="http://schemas.microsoft.com/office/powerpoint/2010/main" val="3948716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332662AD-0B23-4C16-AEAC-C5AAA75DB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1421817"/>
            <a:ext cx="11809228" cy="3504033"/>
          </a:xfrm>
          <a:prstGeom prst="rect">
            <a:avLst/>
          </a:prstGeom>
        </p:spPr>
      </p:pic>
      <p:sp>
        <p:nvSpPr>
          <p:cNvPr id="7" name="Arrow: Right 6">
            <a:extLst>
              <a:ext uri="{FF2B5EF4-FFF2-40B4-BE49-F238E27FC236}">
                <a16:creationId xmlns:a16="http://schemas.microsoft.com/office/drawing/2014/main" id="{14CBF253-FDE9-4801-9913-D6AC03FE736B}"/>
              </a:ext>
            </a:extLst>
          </p:cNvPr>
          <p:cNvSpPr/>
          <p:nvPr/>
        </p:nvSpPr>
        <p:spPr>
          <a:xfrm>
            <a:off x="6411432" y="4521801"/>
            <a:ext cx="1531089" cy="372139"/>
          </a:xfrm>
          <a:prstGeom prst="rightArrow">
            <a:avLst/>
          </a:prstGeom>
          <a:solidFill>
            <a:srgbClr val="0237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627BD6D-D187-4CD6-912A-CA020AD806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2434" y="2583710"/>
            <a:ext cx="1868339" cy="1677226"/>
          </a:xfrm>
          <a:prstGeom prst="rect">
            <a:avLst/>
          </a:prstGeom>
        </p:spPr>
      </p:pic>
      <p:sp>
        <p:nvSpPr>
          <p:cNvPr id="2" name="Footer Placeholder 1">
            <a:extLst>
              <a:ext uri="{FF2B5EF4-FFF2-40B4-BE49-F238E27FC236}">
                <a16:creationId xmlns:a16="http://schemas.microsoft.com/office/drawing/2014/main" id="{AFEEF86D-20E6-44E0-B0A6-20220D04CC8A}"/>
              </a:ext>
            </a:extLst>
          </p:cNvPr>
          <p:cNvSpPr>
            <a:spLocks noGrp="1"/>
          </p:cNvSpPr>
          <p:nvPr>
            <p:ph type="ftr" sz="quarter" idx="11"/>
          </p:nvPr>
        </p:nvSpPr>
        <p:spPr/>
        <p:txBody>
          <a:bodyPr/>
          <a:lstStyle/>
          <a:p>
            <a:r>
              <a:rPr lang="en-US"/>
              <a:t>www.GBAglobal.org</a:t>
            </a:r>
          </a:p>
        </p:txBody>
      </p:sp>
      <p:sp>
        <p:nvSpPr>
          <p:cNvPr id="3" name="Slide Number Placeholder 2">
            <a:extLst>
              <a:ext uri="{FF2B5EF4-FFF2-40B4-BE49-F238E27FC236}">
                <a16:creationId xmlns:a16="http://schemas.microsoft.com/office/drawing/2014/main" id="{FC3C8FF2-5AA5-4005-AFAB-CEF632029856}"/>
              </a:ext>
            </a:extLst>
          </p:cNvPr>
          <p:cNvSpPr>
            <a:spLocks noGrp="1"/>
          </p:cNvSpPr>
          <p:nvPr>
            <p:ph type="sldNum" sz="quarter" idx="12"/>
          </p:nvPr>
        </p:nvSpPr>
        <p:spPr/>
        <p:txBody>
          <a:bodyPr/>
          <a:lstStyle/>
          <a:p>
            <a:fld id="{330EA680-D336-4FF7-8B7A-9848BB0A1C32}" type="slidenum">
              <a:rPr lang="en-US" smtClean="0"/>
              <a:t>25</a:t>
            </a:fld>
            <a:endParaRPr lang="en-US"/>
          </a:p>
        </p:txBody>
      </p:sp>
      <p:pic>
        <p:nvPicPr>
          <p:cNvPr id="5" name="Picture 4">
            <a:extLst>
              <a:ext uri="{FF2B5EF4-FFF2-40B4-BE49-F238E27FC236}">
                <a16:creationId xmlns:a16="http://schemas.microsoft.com/office/drawing/2014/main" id="{DA5D123F-8979-4C14-935A-96963255E74B}"/>
              </a:ext>
            </a:extLst>
          </p:cNvPr>
          <p:cNvPicPr>
            <a:picLocks noChangeAspect="1"/>
          </p:cNvPicPr>
          <p:nvPr/>
        </p:nvPicPr>
        <p:blipFill rotWithShape="1">
          <a:blip r:embed="rId5"/>
          <a:srcRect l="6875" t="39690" r="9652" b="42437"/>
          <a:stretch/>
        </p:blipFill>
        <p:spPr>
          <a:xfrm>
            <a:off x="918823" y="4921554"/>
            <a:ext cx="10177130" cy="1140090"/>
          </a:xfrm>
          <a:prstGeom prst="rect">
            <a:avLst/>
          </a:prstGeom>
        </p:spPr>
      </p:pic>
      <p:sp>
        <p:nvSpPr>
          <p:cNvPr id="8" name="Oval 7">
            <a:extLst>
              <a:ext uri="{FF2B5EF4-FFF2-40B4-BE49-F238E27FC236}">
                <a16:creationId xmlns:a16="http://schemas.microsoft.com/office/drawing/2014/main" id="{B1BBF931-14EC-4A2B-ACB1-3EF41725205C}"/>
              </a:ext>
            </a:extLst>
          </p:cNvPr>
          <p:cNvSpPr/>
          <p:nvPr/>
        </p:nvSpPr>
        <p:spPr>
          <a:xfrm>
            <a:off x="669851" y="4770733"/>
            <a:ext cx="1348557" cy="1446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352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BB1895-F441-4636-8779-F981100DE4C5}"/>
              </a:ext>
            </a:extLst>
          </p:cNvPr>
          <p:cNvSpPr>
            <a:spLocks noGrp="1"/>
          </p:cNvSpPr>
          <p:nvPr>
            <p:ph type="ftr" sz="quarter" idx="11"/>
          </p:nvPr>
        </p:nvSpPr>
        <p:spPr/>
        <p:txBody>
          <a:bodyPr/>
          <a:lstStyle/>
          <a:p>
            <a:r>
              <a:rPr lang="en-US"/>
              <a:t>www.GBAglobal.org</a:t>
            </a:r>
            <a:endParaRPr lang="en-US" dirty="0"/>
          </a:p>
        </p:txBody>
      </p:sp>
      <p:sp>
        <p:nvSpPr>
          <p:cNvPr id="3" name="Slide Number Placeholder 2">
            <a:extLst>
              <a:ext uri="{FF2B5EF4-FFF2-40B4-BE49-F238E27FC236}">
                <a16:creationId xmlns:a16="http://schemas.microsoft.com/office/drawing/2014/main" id="{DE8F0D36-D313-4A44-8B86-E0ED08803B05}"/>
              </a:ext>
            </a:extLst>
          </p:cNvPr>
          <p:cNvSpPr>
            <a:spLocks noGrp="1"/>
          </p:cNvSpPr>
          <p:nvPr>
            <p:ph type="sldNum" sz="quarter" idx="12"/>
          </p:nvPr>
        </p:nvSpPr>
        <p:spPr/>
        <p:txBody>
          <a:bodyPr/>
          <a:lstStyle/>
          <a:p>
            <a:fld id="{FC8F1843-268D-449B-998B-AE11B666F32B}" type="slidenum">
              <a:rPr lang="en-US" smtClean="0"/>
              <a:t>26</a:t>
            </a:fld>
            <a:endParaRPr lang="en-US"/>
          </a:p>
        </p:txBody>
      </p:sp>
      <p:pic>
        <p:nvPicPr>
          <p:cNvPr id="4" name="Picture 3">
            <a:extLst>
              <a:ext uri="{FF2B5EF4-FFF2-40B4-BE49-F238E27FC236}">
                <a16:creationId xmlns:a16="http://schemas.microsoft.com/office/drawing/2014/main" id="{D40D2F4E-BE59-42C6-98D5-EC33F554A9DF}"/>
              </a:ext>
            </a:extLst>
          </p:cNvPr>
          <p:cNvPicPr>
            <a:picLocks noChangeAspect="1"/>
          </p:cNvPicPr>
          <p:nvPr/>
        </p:nvPicPr>
        <p:blipFill rotWithShape="1">
          <a:blip r:embed="rId2"/>
          <a:srcRect l="2959" t="10114" r="2204" b="15324"/>
          <a:stretch/>
        </p:blipFill>
        <p:spPr>
          <a:xfrm>
            <a:off x="360946" y="1105954"/>
            <a:ext cx="11129212" cy="4921868"/>
          </a:xfrm>
          <a:prstGeom prst="rect">
            <a:avLst/>
          </a:prstGeom>
        </p:spPr>
      </p:pic>
    </p:spTree>
    <p:extLst>
      <p:ext uri="{BB962C8B-B14F-4D97-AF65-F5344CB8AC3E}">
        <p14:creationId xmlns:p14="http://schemas.microsoft.com/office/powerpoint/2010/main" val="231161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ED3DA6-692A-4C1B-A02A-F09CA5BD42AB}"/>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46713DEE-81BB-40A0-B77F-C4CEB44963D3}"/>
              </a:ext>
            </a:extLst>
          </p:cNvPr>
          <p:cNvSpPr>
            <a:spLocks noGrp="1"/>
          </p:cNvSpPr>
          <p:nvPr>
            <p:ph type="sldNum" sz="quarter" idx="12"/>
          </p:nvPr>
        </p:nvSpPr>
        <p:spPr/>
        <p:txBody>
          <a:bodyPr/>
          <a:lstStyle/>
          <a:p>
            <a:fld id="{FC8F1843-268D-449B-998B-AE11B666F32B}" type="slidenum">
              <a:rPr lang="en-US" smtClean="0"/>
              <a:t>3</a:t>
            </a:fld>
            <a:endParaRPr lang="en-US"/>
          </a:p>
        </p:txBody>
      </p:sp>
      <p:pic>
        <p:nvPicPr>
          <p:cNvPr id="7" name="Picture 6" descr="A group of people posing for a photo&#10;&#10;Description automatically generated">
            <a:extLst>
              <a:ext uri="{FF2B5EF4-FFF2-40B4-BE49-F238E27FC236}">
                <a16:creationId xmlns:a16="http://schemas.microsoft.com/office/drawing/2014/main" id="{887A2711-D28F-4A3B-BB2D-41E68E3F1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632" y="1227221"/>
            <a:ext cx="10887984" cy="4862430"/>
          </a:xfrm>
          <a:prstGeom prst="rect">
            <a:avLst/>
          </a:prstGeom>
        </p:spPr>
      </p:pic>
      <p:sp>
        <p:nvSpPr>
          <p:cNvPr id="2" name="Title 1">
            <a:extLst>
              <a:ext uri="{FF2B5EF4-FFF2-40B4-BE49-F238E27FC236}">
                <a16:creationId xmlns:a16="http://schemas.microsoft.com/office/drawing/2014/main" id="{F2BABAE3-058D-4B39-BAC3-ADDAE46E3B33}"/>
              </a:ext>
            </a:extLst>
          </p:cNvPr>
          <p:cNvSpPr>
            <a:spLocks noGrp="1"/>
          </p:cNvSpPr>
          <p:nvPr>
            <p:ph type="title"/>
          </p:nvPr>
        </p:nvSpPr>
        <p:spPr>
          <a:xfrm>
            <a:off x="1383632" y="4322762"/>
            <a:ext cx="9963818" cy="1608805"/>
          </a:xfrm>
        </p:spPr>
        <p:txBody>
          <a:bodyPr>
            <a:normAutofit fontScale="90000"/>
          </a:bodyPr>
          <a:lstStyle/>
          <a:p>
            <a:pPr lvl="0"/>
            <a:r>
              <a:rPr lang="en-US" dirty="0"/>
              <a:t>Challenges Facing Healthcare Industry</a:t>
            </a:r>
          </a:p>
        </p:txBody>
      </p:sp>
    </p:spTree>
    <p:extLst>
      <p:ext uri="{BB962C8B-B14F-4D97-AF65-F5344CB8AC3E}">
        <p14:creationId xmlns:p14="http://schemas.microsoft.com/office/powerpoint/2010/main" val="400410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A2AB7F-95E4-435A-A73F-4915AFCBFE5A}"/>
              </a:ext>
            </a:extLst>
          </p:cNvPr>
          <p:cNvSpPr>
            <a:spLocks noGrp="1"/>
          </p:cNvSpPr>
          <p:nvPr>
            <p:ph type="title"/>
          </p:nvPr>
        </p:nvSpPr>
        <p:spPr/>
        <p:txBody>
          <a:bodyPr>
            <a:normAutofit/>
          </a:bodyPr>
          <a:lstStyle/>
          <a:p>
            <a:r>
              <a:rPr lang="en-US" dirty="0"/>
              <a:t>Rising Costs</a:t>
            </a:r>
          </a:p>
        </p:txBody>
      </p:sp>
      <p:sp>
        <p:nvSpPr>
          <p:cNvPr id="7" name="Content Placeholder 6">
            <a:extLst>
              <a:ext uri="{FF2B5EF4-FFF2-40B4-BE49-F238E27FC236}">
                <a16:creationId xmlns:a16="http://schemas.microsoft.com/office/drawing/2014/main" id="{9A8182CB-D24B-4FBB-A30C-FE682254EAE6}"/>
              </a:ext>
            </a:extLst>
          </p:cNvPr>
          <p:cNvSpPr>
            <a:spLocks noGrp="1"/>
          </p:cNvSpPr>
          <p:nvPr>
            <p:ph idx="1"/>
          </p:nvPr>
        </p:nvSpPr>
        <p:spPr/>
        <p:txBody>
          <a:bodyPr>
            <a:normAutofit fontScale="92500" lnSpcReduction="20000"/>
          </a:bodyPr>
          <a:lstStyle/>
          <a:p>
            <a:r>
              <a:rPr lang="en-US" dirty="0"/>
              <a:t>Population living longer, more active lifestyles</a:t>
            </a:r>
          </a:p>
          <a:p>
            <a:r>
              <a:rPr lang="en-US" dirty="0"/>
              <a:t>Healthcare costs rising faster than inflation (and expected to continue)</a:t>
            </a:r>
          </a:p>
          <a:p>
            <a:r>
              <a:rPr lang="en-US" dirty="0"/>
              <a:t>US healthcare spending will grow at an annual rate of 5.8 % from 2015 to 2025</a:t>
            </a:r>
          </a:p>
          <a:p>
            <a:pPr lvl="1"/>
            <a:r>
              <a:rPr lang="en-US" dirty="0"/>
              <a:t>1.3 % higher than the GDP</a:t>
            </a:r>
          </a:p>
          <a:p>
            <a:pPr lvl="1"/>
            <a:r>
              <a:rPr lang="en-US" dirty="0"/>
              <a:t>Very troubling for healthcare leaders</a:t>
            </a:r>
          </a:p>
          <a:p>
            <a:endParaRPr lang="en-US" dirty="0"/>
          </a:p>
          <a:p>
            <a:r>
              <a:rPr lang="en-US" dirty="0"/>
              <a:t>Leaders must find alternative methods to combat the rising costs of care.  Options include:</a:t>
            </a:r>
          </a:p>
          <a:p>
            <a:pPr lvl="1"/>
            <a:r>
              <a:rPr lang="en-US" dirty="0"/>
              <a:t>Grants &amp; funding for research and setting up new programs to adapt to rapid change </a:t>
            </a:r>
          </a:p>
          <a:p>
            <a:pPr lvl="1"/>
            <a:r>
              <a:rPr lang="en-US" dirty="0"/>
              <a:t>The Health Services Research Information Central (HSRIC) provides a list of grants, funding and fellowships</a:t>
            </a:r>
          </a:p>
          <a:p>
            <a:pPr lvl="1"/>
            <a:r>
              <a:rPr lang="en-US" dirty="0"/>
              <a:t>Partner with innovative companies in proof of concept projects</a:t>
            </a:r>
          </a:p>
        </p:txBody>
      </p:sp>
      <p:sp>
        <p:nvSpPr>
          <p:cNvPr id="4" name="Footer Placeholder 3">
            <a:extLst>
              <a:ext uri="{FF2B5EF4-FFF2-40B4-BE49-F238E27FC236}">
                <a16:creationId xmlns:a16="http://schemas.microsoft.com/office/drawing/2014/main" id="{08EED864-D609-4D05-8DF7-88E7E1D6A909}"/>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E3B39A6F-7653-4FA3-8199-CC9486AABDFA}"/>
              </a:ext>
            </a:extLst>
          </p:cNvPr>
          <p:cNvSpPr>
            <a:spLocks noGrp="1"/>
          </p:cNvSpPr>
          <p:nvPr>
            <p:ph type="sldNum" sz="quarter" idx="12"/>
          </p:nvPr>
        </p:nvSpPr>
        <p:spPr/>
        <p:txBody>
          <a:bodyPr/>
          <a:lstStyle/>
          <a:p>
            <a:fld id="{FC8F1843-268D-449B-998B-AE11B666F32B}" type="slidenum">
              <a:rPr lang="en-US" smtClean="0"/>
              <a:t>4</a:t>
            </a:fld>
            <a:endParaRPr lang="en-US"/>
          </a:p>
        </p:txBody>
      </p:sp>
    </p:spTree>
    <p:extLst>
      <p:ext uri="{BB962C8B-B14F-4D97-AF65-F5344CB8AC3E}">
        <p14:creationId xmlns:p14="http://schemas.microsoft.com/office/powerpoint/2010/main" val="164072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65A6-D1EE-42C8-8F76-88E673D846F1}"/>
              </a:ext>
            </a:extLst>
          </p:cNvPr>
          <p:cNvSpPr>
            <a:spLocks noGrp="1"/>
          </p:cNvSpPr>
          <p:nvPr>
            <p:ph type="title"/>
          </p:nvPr>
        </p:nvSpPr>
        <p:spPr/>
        <p:txBody>
          <a:bodyPr/>
          <a:lstStyle/>
          <a:p>
            <a:pPr lvl="0"/>
            <a:r>
              <a:rPr lang="en-US" dirty="0"/>
              <a:t>Regulatory Challenges</a:t>
            </a:r>
          </a:p>
        </p:txBody>
      </p:sp>
      <p:sp>
        <p:nvSpPr>
          <p:cNvPr id="3" name="Content Placeholder 2">
            <a:extLst>
              <a:ext uri="{FF2B5EF4-FFF2-40B4-BE49-F238E27FC236}">
                <a16:creationId xmlns:a16="http://schemas.microsoft.com/office/drawing/2014/main" id="{6B2B2084-C6C9-4917-9F1F-694FB5FC11CF}"/>
              </a:ext>
            </a:extLst>
          </p:cNvPr>
          <p:cNvSpPr>
            <a:spLocks noGrp="1"/>
          </p:cNvSpPr>
          <p:nvPr>
            <p:ph idx="1"/>
          </p:nvPr>
        </p:nvSpPr>
        <p:spPr/>
        <p:txBody>
          <a:bodyPr>
            <a:normAutofit fontScale="85000" lnSpcReduction="20000"/>
          </a:bodyPr>
          <a:lstStyle/>
          <a:p>
            <a:r>
              <a:rPr lang="en-US" dirty="0"/>
              <a:t>Philosophical differences between major political parties combined with increasing financial pressures result in shifting legal and regulatory requirements.</a:t>
            </a:r>
          </a:p>
          <a:p>
            <a:r>
              <a:rPr lang="en-US" dirty="0"/>
              <a:t>The change in administrations or control over branches of government have profound impacts on national healthcare policy.</a:t>
            </a:r>
          </a:p>
          <a:p>
            <a:r>
              <a:rPr lang="en-US" dirty="0"/>
              <a:t>This causes changes in administrative rules to ripples through the healthcare system.</a:t>
            </a:r>
          </a:p>
          <a:p>
            <a:r>
              <a:rPr lang="en-US" dirty="0"/>
              <a:t>The existing regulatory framework is complex and results in strains on the healthcare system.  These include requirements resulting from:</a:t>
            </a:r>
          </a:p>
          <a:p>
            <a:pPr lvl="1"/>
            <a:r>
              <a:rPr lang="en-US" dirty="0"/>
              <a:t>Health Insurance Portability and Accountability Act (HIPAA)</a:t>
            </a:r>
          </a:p>
          <a:p>
            <a:pPr lvl="1"/>
            <a:r>
              <a:rPr lang="en-US" dirty="0"/>
              <a:t>Centers for Medicare and Medicaid Services (CMS), and the </a:t>
            </a:r>
          </a:p>
          <a:p>
            <a:pPr lvl="1"/>
            <a:r>
              <a:rPr lang="en-US" dirty="0"/>
              <a:t>Joint Commission on Accreditation of Healthcare Organizations (JCAHO)</a:t>
            </a:r>
          </a:p>
          <a:p>
            <a:r>
              <a:rPr lang="en-US" dirty="0"/>
              <a:t>This highlights the need for document and records management systems that have integrity, are easy to verify and are unalterable.</a:t>
            </a:r>
          </a:p>
          <a:p>
            <a:r>
              <a:rPr lang="en-US" dirty="0"/>
              <a:t>Blockchain solutions may be excellent solutions to address many of these challenges</a:t>
            </a:r>
          </a:p>
        </p:txBody>
      </p:sp>
      <p:sp>
        <p:nvSpPr>
          <p:cNvPr id="4" name="Footer Placeholder 3">
            <a:extLst>
              <a:ext uri="{FF2B5EF4-FFF2-40B4-BE49-F238E27FC236}">
                <a16:creationId xmlns:a16="http://schemas.microsoft.com/office/drawing/2014/main" id="{DF35BC72-868B-4890-B0A5-1697549BE19A}"/>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73DC4B26-D645-4992-888C-BF4616B101A2}"/>
              </a:ext>
            </a:extLst>
          </p:cNvPr>
          <p:cNvSpPr>
            <a:spLocks noGrp="1"/>
          </p:cNvSpPr>
          <p:nvPr>
            <p:ph type="sldNum" sz="quarter" idx="12"/>
          </p:nvPr>
        </p:nvSpPr>
        <p:spPr/>
        <p:txBody>
          <a:bodyPr/>
          <a:lstStyle/>
          <a:p>
            <a:fld id="{FC8F1843-268D-449B-998B-AE11B666F32B}" type="slidenum">
              <a:rPr lang="en-US" smtClean="0"/>
              <a:t>5</a:t>
            </a:fld>
            <a:endParaRPr lang="en-US"/>
          </a:p>
        </p:txBody>
      </p:sp>
    </p:spTree>
    <p:extLst>
      <p:ext uri="{BB962C8B-B14F-4D97-AF65-F5344CB8AC3E}">
        <p14:creationId xmlns:p14="http://schemas.microsoft.com/office/powerpoint/2010/main" val="316369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D1591-ABC7-45C4-9F94-7DA0C59954CA}"/>
              </a:ext>
            </a:extLst>
          </p:cNvPr>
          <p:cNvSpPr>
            <a:spLocks noGrp="1"/>
          </p:cNvSpPr>
          <p:nvPr>
            <p:ph type="title"/>
          </p:nvPr>
        </p:nvSpPr>
        <p:spPr/>
        <p:txBody>
          <a:bodyPr>
            <a:normAutofit fontScale="90000"/>
          </a:bodyPr>
          <a:lstStyle/>
          <a:p>
            <a:pPr lvl="0"/>
            <a:r>
              <a:rPr lang="en-US" dirty="0"/>
              <a:t>Medicinal &amp; Technological Challenges</a:t>
            </a:r>
          </a:p>
        </p:txBody>
      </p:sp>
      <p:sp>
        <p:nvSpPr>
          <p:cNvPr id="3" name="Content Placeholder 2">
            <a:extLst>
              <a:ext uri="{FF2B5EF4-FFF2-40B4-BE49-F238E27FC236}">
                <a16:creationId xmlns:a16="http://schemas.microsoft.com/office/drawing/2014/main" id="{6AEDBFED-81AF-42BF-AFE2-50E6DF666FAD}"/>
              </a:ext>
            </a:extLst>
          </p:cNvPr>
          <p:cNvSpPr>
            <a:spLocks noGrp="1"/>
          </p:cNvSpPr>
          <p:nvPr>
            <p:ph idx="1"/>
          </p:nvPr>
        </p:nvSpPr>
        <p:spPr/>
        <p:txBody>
          <a:bodyPr>
            <a:normAutofit fontScale="62500" lnSpcReduction="20000"/>
          </a:bodyPr>
          <a:lstStyle/>
          <a:p>
            <a:endParaRPr lang="en-US" dirty="0"/>
          </a:p>
          <a:p>
            <a:r>
              <a:rPr lang="en-US" dirty="0"/>
              <a:t>Healthcare delivery methods are changing</a:t>
            </a:r>
          </a:p>
          <a:p>
            <a:r>
              <a:rPr lang="en-US" dirty="0"/>
              <a:t>Healthcare providers are facing physician shortages and need “low-cost alternatives to office visits” and in-patient care </a:t>
            </a:r>
          </a:p>
          <a:p>
            <a:pPr lvl="1"/>
            <a:r>
              <a:rPr lang="en-US" dirty="0" err="1"/>
              <a:t>Telemedicne</a:t>
            </a:r>
            <a:endParaRPr lang="en-US" dirty="0"/>
          </a:p>
          <a:p>
            <a:pPr lvl="1"/>
            <a:r>
              <a:rPr lang="en-US" dirty="0"/>
              <a:t>Cyber doctor interactions</a:t>
            </a:r>
          </a:p>
          <a:p>
            <a:pPr lvl="1"/>
            <a:r>
              <a:rPr lang="en-US" dirty="0"/>
              <a:t>Interactive technology like wearables, remote diagnostic equipment and </a:t>
            </a:r>
            <a:r>
              <a:rPr lang="en-US" dirty="0" err="1"/>
              <a:t>wifi</a:t>
            </a:r>
            <a:r>
              <a:rPr lang="en-US" dirty="0"/>
              <a:t> enabled devices supports virtual visits</a:t>
            </a:r>
          </a:p>
          <a:p>
            <a:pPr lvl="1"/>
            <a:r>
              <a:rPr lang="en-US" dirty="0"/>
              <a:t>Virtual visits works well for common conditions such as colds, flu, pink eye and sprains” and “more easily manages patient care for chronic illnesses that require daily interventions</a:t>
            </a:r>
          </a:p>
          <a:p>
            <a:r>
              <a:rPr lang="en-US" dirty="0"/>
              <a:t>Need for new procedures, tools and techniques</a:t>
            </a:r>
          </a:p>
          <a:p>
            <a:pPr lvl="1"/>
            <a:r>
              <a:rPr lang="en-US" dirty="0"/>
              <a:t>Explosion of patent data</a:t>
            </a:r>
          </a:p>
          <a:p>
            <a:pPr lvl="1"/>
            <a:r>
              <a:rPr lang="en-US" dirty="0"/>
              <a:t>Storage &amp; security concerns</a:t>
            </a:r>
          </a:p>
          <a:p>
            <a:pPr lvl="1"/>
            <a:r>
              <a:rPr lang="en-US" dirty="0"/>
              <a:t>Privacy concerns</a:t>
            </a:r>
          </a:p>
          <a:p>
            <a:r>
              <a:rPr lang="en-US" dirty="0"/>
              <a:t>New opportunities for data aggregation for research (still privacy concerns)</a:t>
            </a:r>
          </a:p>
          <a:p>
            <a:r>
              <a:rPr lang="en-US" dirty="0"/>
              <a:t>The pressure and “growing influx of patient data, legal requirements for strict privacy and security, rapidly advancing clinical technology drives up costs, and other factors. </a:t>
            </a:r>
          </a:p>
          <a:p>
            <a:r>
              <a:rPr lang="en-US" dirty="0"/>
              <a:t>Blockchain technologies and artificial intelligence can support diagnosis and treatment of patients </a:t>
            </a:r>
            <a:r>
              <a:rPr lang="en-US" dirty="0" err="1"/>
              <a:t>whild</a:t>
            </a:r>
            <a:r>
              <a:rPr lang="en-US" dirty="0"/>
              <a:t> addressing privacy, security  </a:t>
            </a:r>
          </a:p>
        </p:txBody>
      </p:sp>
      <p:sp>
        <p:nvSpPr>
          <p:cNvPr id="4" name="Footer Placeholder 3">
            <a:extLst>
              <a:ext uri="{FF2B5EF4-FFF2-40B4-BE49-F238E27FC236}">
                <a16:creationId xmlns:a16="http://schemas.microsoft.com/office/drawing/2014/main" id="{9368AA8D-073C-4A53-8E38-90DB2C8CDB54}"/>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E356630E-495C-4F34-90FF-F5BD50B35844}"/>
              </a:ext>
            </a:extLst>
          </p:cNvPr>
          <p:cNvSpPr>
            <a:spLocks noGrp="1"/>
          </p:cNvSpPr>
          <p:nvPr>
            <p:ph type="sldNum" sz="quarter" idx="12"/>
          </p:nvPr>
        </p:nvSpPr>
        <p:spPr/>
        <p:txBody>
          <a:bodyPr/>
          <a:lstStyle/>
          <a:p>
            <a:fld id="{FC8F1843-268D-449B-998B-AE11B666F32B}" type="slidenum">
              <a:rPr lang="en-US" smtClean="0"/>
              <a:t>6</a:t>
            </a:fld>
            <a:endParaRPr lang="en-US"/>
          </a:p>
        </p:txBody>
      </p:sp>
    </p:spTree>
    <p:extLst>
      <p:ext uri="{BB962C8B-B14F-4D97-AF65-F5344CB8AC3E}">
        <p14:creationId xmlns:p14="http://schemas.microsoft.com/office/powerpoint/2010/main" val="88389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0353-C33F-4F22-9FF2-3DBE3E2278A8}"/>
              </a:ext>
            </a:extLst>
          </p:cNvPr>
          <p:cNvSpPr>
            <a:spLocks noGrp="1"/>
          </p:cNvSpPr>
          <p:nvPr>
            <p:ph type="title"/>
          </p:nvPr>
        </p:nvSpPr>
        <p:spPr/>
        <p:txBody>
          <a:bodyPr/>
          <a:lstStyle/>
          <a:p>
            <a:pPr lvl="0"/>
            <a:r>
              <a:rPr lang="en-US" dirty="0"/>
              <a:t>Training &amp; Education Challenges</a:t>
            </a:r>
          </a:p>
        </p:txBody>
      </p:sp>
      <p:sp>
        <p:nvSpPr>
          <p:cNvPr id="3" name="Content Placeholder 2">
            <a:extLst>
              <a:ext uri="{FF2B5EF4-FFF2-40B4-BE49-F238E27FC236}">
                <a16:creationId xmlns:a16="http://schemas.microsoft.com/office/drawing/2014/main" id="{74B01356-EED1-4B2A-B64D-86669F2072F7}"/>
              </a:ext>
            </a:extLst>
          </p:cNvPr>
          <p:cNvSpPr>
            <a:spLocks noGrp="1"/>
          </p:cNvSpPr>
          <p:nvPr>
            <p:ph idx="1"/>
          </p:nvPr>
        </p:nvSpPr>
        <p:spPr/>
        <p:txBody>
          <a:bodyPr>
            <a:normAutofit lnSpcReduction="10000"/>
          </a:bodyPr>
          <a:lstStyle/>
          <a:p>
            <a:r>
              <a:rPr lang="en-US" dirty="0"/>
              <a:t>The rate of new information concerning diagnosis, treating and monitoring is overwhelming</a:t>
            </a:r>
          </a:p>
          <a:p>
            <a:pPr lvl="1"/>
            <a:r>
              <a:rPr lang="en-US" dirty="0"/>
              <a:t>Fueled by genomic research</a:t>
            </a:r>
          </a:p>
          <a:p>
            <a:pPr lvl="1"/>
            <a:r>
              <a:rPr lang="en-US" dirty="0"/>
              <a:t>Personalized health</a:t>
            </a:r>
          </a:p>
          <a:p>
            <a:pPr lvl="1"/>
            <a:r>
              <a:rPr lang="en-US" dirty="0"/>
              <a:t>Increasingly comprehensive public health system</a:t>
            </a:r>
          </a:p>
          <a:p>
            <a:pPr lvl="1"/>
            <a:r>
              <a:rPr lang="en-US" dirty="0"/>
              <a:t>Exploding sources of healthcare data</a:t>
            </a:r>
          </a:p>
          <a:p>
            <a:r>
              <a:rPr lang="en-US" dirty="0"/>
              <a:t>Healthcare data integrity becoming increasingly important</a:t>
            </a:r>
          </a:p>
          <a:p>
            <a:r>
              <a:rPr lang="en-US" dirty="0"/>
              <a:t>Howe do we transmit trusted information to healthcare providers while maintaining the integrity of the information</a:t>
            </a:r>
          </a:p>
          <a:p>
            <a:r>
              <a:rPr lang="en-US" dirty="0"/>
              <a:t>Blockchain and related technologies can provide solutions in the collection, analysis, assembly, distribution and validation of healthcare information.</a:t>
            </a:r>
          </a:p>
          <a:p>
            <a:endParaRPr lang="en-US" dirty="0"/>
          </a:p>
        </p:txBody>
      </p:sp>
      <p:sp>
        <p:nvSpPr>
          <p:cNvPr id="4" name="Footer Placeholder 3">
            <a:extLst>
              <a:ext uri="{FF2B5EF4-FFF2-40B4-BE49-F238E27FC236}">
                <a16:creationId xmlns:a16="http://schemas.microsoft.com/office/drawing/2014/main" id="{6F2320C0-BCDC-43E3-935C-8741F15CFE3B}"/>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73AC26E5-B25A-405A-8E15-0F802B6427E8}"/>
              </a:ext>
            </a:extLst>
          </p:cNvPr>
          <p:cNvSpPr>
            <a:spLocks noGrp="1"/>
          </p:cNvSpPr>
          <p:nvPr>
            <p:ph type="sldNum" sz="quarter" idx="12"/>
          </p:nvPr>
        </p:nvSpPr>
        <p:spPr/>
        <p:txBody>
          <a:bodyPr/>
          <a:lstStyle/>
          <a:p>
            <a:fld id="{FC8F1843-268D-449B-998B-AE11B666F32B}" type="slidenum">
              <a:rPr lang="en-US" smtClean="0"/>
              <a:t>7</a:t>
            </a:fld>
            <a:endParaRPr lang="en-US"/>
          </a:p>
        </p:txBody>
      </p:sp>
    </p:spTree>
    <p:extLst>
      <p:ext uri="{BB962C8B-B14F-4D97-AF65-F5344CB8AC3E}">
        <p14:creationId xmlns:p14="http://schemas.microsoft.com/office/powerpoint/2010/main" val="53371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1875-8FF6-455C-93BB-70EAE50A7187}"/>
              </a:ext>
            </a:extLst>
          </p:cNvPr>
          <p:cNvSpPr>
            <a:spLocks noGrp="1"/>
          </p:cNvSpPr>
          <p:nvPr>
            <p:ph type="title"/>
          </p:nvPr>
        </p:nvSpPr>
        <p:spPr>
          <a:xfrm>
            <a:off x="838200" y="365125"/>
            <a:ext cx="8564592" cy="904185"/>
          </a:xfrm>
        </p:spPr>
        <p:txBody>
          <a:bodyPr/>
          <a:lstStyle/>
          <a:p>
            <a:pPr lvl="0"/>
            <a:r>
              <a:rPr lang="en-US"/>
              <a:t>Ethical challenges</a:t>
            </a:r>
            <a:endParaRPr lang="en-US" dirty="0"/>
          </a:p>
        </p:txBody>
      </p:sp>
      <p:sp>
        <p:nvSpPr>
          <p:cNvPr id="6" name="Content Placeholder 5">
            <a:extLst>
              <a:ext uri="{FF2B5EF4-FFF2-40B4-BE49-F238E27FC236}">
                <a16:creationId xmlns:a16="http://schemas.microsoft.com/office/drawing/2014/main" id="{DDF031F2-5188-4353-9EAB-832C28C7B929}"/>
              </a:ext>
            </a:extLst>
          </p:cNvPr>
          <p:cNvSpPr>
            <a:spLocks noGrp="1"/>
          </p:cNvSpPr>
          <p:nvPr>
            <p:ph idx="1"/>
          </p:nvPr>
        </p:nvSpPr>
        <p:spPr>
          <a:xfrm>
            <a:off x="838200" y="1388853"/>
            <a:ext cx="7315199" cy="4666891"/>
          </a:xfrm>
        </p:spPr>
        <p:txBody>
          <a:bodyPr>
            <a:normAutofit/>
          </a:bodyPr>
          <a:lstStyle/>
          <a:p>
            <a:r>
              <a:rPr lang="en-US" dirty="0"/>
              <a:t>Healthcare fraud, waste &amp; abuse</a:t>
            </a:r>
          </a:p>
          <a:p>
            <a:r>
              <a:rPr lang="en-US" dirty="0"/>
              <a:t>Insurance fraud</a:t>
            </a:r>
          </a:p>
          <a:p>
            <a:r>
              <a:rPr lang="en-US" dirty="0"/>
              <a:t>Counterfeit drugs &amp; medical device knock offs</a:t>
            </a:r>
          </a:p>
          <a:p>
            <a:r>
              <a:rPr lang="en-US" dirty="0"/>
              <a:t>False medical credential</a:t>
            </a:r>
          </a:p>
          <a:p>
            <a:r>
              <a:rPr lang="en-US" dirty="0"/>
              <a:t>Falsified research data and conclusions</a:t>
            </a:r>
          </a:p>
          <a:p>
            <a:r>
              <a:rPr lang="en-US" dirty="0"/>
              <a:t>Compromised pharmaceutical supply chains</a:t>
            </a:r>
          </a:p>
          <a:p>
            <a:r>
              <a:rPr lang="en-US" dirty="0"/>
              <a:t>Many, many more….</a:t>
            </a:r>
          </a:p>
          <a:p>
            <a:r>
              <a:rPr lang="en-US" dirty="0"/>
              <a:t>Blockchain supports the providence, traceability and reliability of healthcare data</a:t>
            </a:r>
          </a:p>
          <a:p>
            <a:endParaRPr lang="en-US" dirty="0"/>
          </a:p>
          <a:p>
            <a:endParaRPr lang="en-US" dirty="0"/>
          </a:p>
        </p:txBody>
      </p:sp>
      <p:sp>
        <p:nvSpPr>
          <p:cNvPr id="4" name="Footer Placeholder 3">
            <a:extLst>
              <a:ext uri="{FF2B5EF4-FFF2-40B4-BE49-F238E27FC236}">
                <a16:creationId xmlns:a16="http://schemas.microsoft.com/office/drawing/2014/main" id="{B4FB3BF2-B80E-4A21-873B-34928C092E87}"/>
              </a:ext>
            </a:extLst>
          </p:cNvPr>
          <p:cNvSpPr>
            <a:spLocks noGrp="1"/>
          </p:cNvSpPr>
          <p:nvPr>
            <p:ph type="ftr" sz="quarter" idx="11"/>
          </p:nvPr>
        </p:nvSpPr>
        <p:spPr>
          <a:xfrm>
            <a:off x="4038600" y="6356350"/>
            <a:ext cx="4114800" cy="365125"/>
          </a:xfrm>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591010B1-F90C-4C4E-BF1F-88D83934463E}"/>
              </a:ext>
            </a:extLst>
          </p:cNvPr>
          <p:cNvSpPr>
            <a:spLocks noGrp="1"/>
          </p:cNvSpPr>
          <p:nvPr>
            <p:ph type="sldNum" sz="quarter" idx="12"/>
          </p:nvPr>
        </p:nvSpPr>
        <p:spPr>
          <a:xfrm>
            <a:off x="8610600" y="6356350"/>
            <a:ext cx="2743200" cy="365125"/>
          </a:xfrm>
        </p:spPr>
        <p:txBody>
          <a:bodyPr/>
          <a:lstStyle/>
          <a:p>
            <a:fld id="{FC8F1843-268D-449B-998B-AE11B666F32B}" type="slidenum">
              <a:rPr lang="en-US" smtClean="0"/>
              <a:t>8</a:t>
            </a:fld>
            <a:endParaRPr lang="en-US"/>
          </a:p>
        </p:txBody>
      </p:sp>
      <p:pic>
        <p:nvPicPr>
          <p:cNvPr id="1026" name="Picture 2" descr="https://www.mercatus.org/sites/default/files/jason-vero-imp-Chart-large.png">
            <a:extLst>
              <a:ext uri="{FF2B5EF4-FFF2-40B4-BE49-F238E27FC236}">
                <a16:creationId xmlns:a16="http://schemas.microsoft.com/office/drawing/2014/main" id="{4111BFA4-59DE-4253-A455-79C39D02E1B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5595" y="1848105"/>
            <a:ext cx="4460688" cy="332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11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C90F-92B7-4FF7-AC77-7DFA8141724C}"/>
              </a:ext>
            </a:extLst>
          </p:cNvPr>
          <p:cNvSpPr>
            <a:spLocks noGrp="1"/>
          </p:cNvSpPr>
          <p:nvPr>
            <p:ph type="title"/>
          </p:nvPr>
        </p:nvSpPr>
        <p:spPr>
          <a:xfrm>
            <a:off x="7858474" y="640081"/>
            <a:ext cx="3693445" cy="3793488"/>
          </a:xfrm>
          <a:noFill/>
        </p:spPr>
        <p:txBody>
          <a:bodyPr vert="horz" lIns="91440" tIns="45720" rIns="91440" bIns="45720" rtlCol="0" anchor="b">
            <a:normAutofit/>
          </a:bodyPr>
          <a:lstStyle/>
          <a:p>
            <a:pPr lvl="0"/>
            <a:r>
              <a:rPr lang="en-US" sz="4800" b="1"/>
              <a:t>What is Blockchain?</a:t>
            </a:r>
          </a:p>
        </p:txBody>
      </p:sp>
      <p:pic>
        <p:nvPicPr>
          <p:cNvPr id="7" name="Picture 6" descr="A close up of text on a black background&#10;&#10;Description automatically generated">
            <a:extLst>
              <a:ext uri="{FF2B5EF4-FFF2-40B4-BE49-F238E27FC236}">
                <a16:creationId xmlns:a16="http://schemas.microsoft.com/office/drawing/2014/main" id="{A5CA1C52-1EA2-4893-B740-5976340B26FA}"/>
              </a:ext>
            </a:extLst>
          </p:cNvPr>
          <p:cNvPicPr>
            <a:picLocks noChangeAspect="1"/>
          </p:cNvPicPr>
          <p:nvPr/>
        </p:nvPicPr>
        <p:blipFill rotWithShape="1">
          <a:blip r:embed="rId2">
            <a:extLst>
              <a:ext uri="{28A0092B-C50C-407E-A947-70E740481C1C}">
                <a14:useLocalDpi xmlns:a14="http://schemas.microsoft.com/office/drawing/2010/main" val="0"/>
              </a:ext>
            </a:extLst>
          </a:blip>
          <a:srcRect l="10826" r="13933" b="-1"/>
          <a:stretch/>
        </p:blipFill>
        <p:spPr>
          <a:xfrm>
            <a:off x="815807" y="804672"/>
            <a:ext cx="5934456" cy="5248656"/>
          </a:xfrm>
          <a:prstGeom prst="rect">
            <a:avLst/>
          </a:prstGeom>
          <a:effectLst/>
        </p:spPr>
      </p:pic>
      <p:sp>
        <p:nvSpPr>
          <p:cNvPr id="4" name="Footer Placeholder 3">
            <a:extLst>
              <a:ext uri="{FF2B5EF4-FFF2-40B4-BE49-F238E27FC236}">
                <a16:creationId xmlns:a16="http://schemas.microsoft.com/office/drawing/2014/main" id="{D0BD205E-3342-45B6-9A6A-9A6AF7063412}"/>
              </a:ext>
            </a:extLst>
          </p:cNvPr>
          <p:cNvSpPr>
            <a:spLocks noGrp="1"/>
          </p:cNvSpPr>
          <p:nvPr>
            <p:ph type="ftr" sz="quarter" idx="11"/>
          </p:nvPr>
        </p:nvSpPr>
        <p:spPr>
          <a:xfrm>
            <a:off x="645858" y="6356350"/>
            <a:ext cx="6267008" cy="365125"/>
          </a:xfrm>
          <a:noFill/>
        </p:spPr>
        <p:txBody>
          <a:bodyPr vert="horz" lIns="91440" tIns="45720" rIns="91440" bIns="45720" rtlCol="0" anchor="ctr">
            <a:normAutofit/>
          </a:bodyPr>
          <a:lstStyle/>
          <a:p>
            <a:pPr algn="l">
              <a:spcAft>
                <a:spcPts val="600"/>
              </a:spcAft>
              <a:defRPr/>
            </a:pPr>
            <a:r>
              <a:rPr lang="en-US" kern="1200">
                <a:solidFill>
                  <a:srgbClr val="595959"/>
                </a:solidFill>
                <a:latin typeface="Calibri" panose="020F0502020204030204"/>
                <a:ea typeface="+mn-ea"/>
                <a:cs typeface="+mn-cs"/>
              </a:rPr>
              <a:t>www.GBAglobal.org</a:t>
            </a:r>
          </a:p>
        </p:txBody>
      </p:sp>
      <p:sp>
        <p:nvSpPr>
          <p:cNvPr id="5" name="Slide Number Placeholder 4">
            <a:extLst>
              <a:ext uri="{FF2B5EF4-FFF2-40B4-BE49-F238E27FC236}">
                <a16:creationId xmlns:a16="http://schemas.microsoft.com/office/drawing/2014/main" id="{16462512-5E64-439C-9335-34B9A48C7E38}"/>
              </a:ext>
            </a:extLst>
          </p:cNvPr>
          <p:cNvSpPr>
            <a:spLocks noGrp="1"/>
          </p:cNvSpPr>
          <p:nvPr>
            <p:ph type="sldNum" sz="quarter" idx="12"/>
          </p:nvPr>
        </p:nvSpPr>
        <p:spPr>
          <a:xfrm>
            <a:off x="10849470" y="6356350"/>
            <a:ext cx="689322" cy="365125"/>
          </a:xfrm>
          <a:noFill/>
        </p:spPr>
        <p:txBody>
          <a:bodyPr vert="horz" lIns="91440" tIns="45720" rIns="91440" bIns="45720" rtlCol="0" anchor="ctr">
            <a:normAutofit/>
          </a:bodyPr>
          <a:lstStyle/>
          <a:p>
            <a:pPr algn="l">
              <a:spcAft>
                <a:spcPts val="600"/>
              </a:spcAft>
              <a:defRPr/>
            </a:pPr>
            <a:fld id="{FC8F1843-268D-449B-998B-AE11B666F32B}" type="slidenum">
              <a:rPr lang="en-US" smtClean="0">
                <a:solidFill>
                  <a:prstClr val="black">
                    <a:tint val="75000"/>
                  </a:prstClr>
                </a:solidFill>
                <a:latin typeface="Calibri" panose="020F0502020204030204"/>
              </a:rPr>
              <a:pPr algn="l">
                <a:spcAft>
                  <a:spcPts val="600"/>
                </a:spcAft>
                <a:defRPr/>
              </a:pPr>
              <a:t>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989025549"/>
      </p:ext>
    </p:extLst>
  </p:cSld>
  <p:clrMapOvr>
    <a:masterClrMapping/>
  </p:clrMapOvr>
</p:sld>
</file>

<file path=ppt/theme/theme1.xml><?xml version="1.0" encoding="utf-8"?>
<a:theme xmlns:a="http://schemas.openxmlformats.org/drawingml/2006/main" name="Office Theme">
  <a:themeElements>
    <a:clrScheme name="Custom 1">
      <a:dk1>
        <a:srgbClr val="172B5D"/>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2835</Words>
  <Application>Microsoft Office PowerPoint</Application>
  <PresentationFormat>Widescreen</PresentationFormat>
  <Paragraphs>253</Paragraphs>
  <Slides>26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Arial Rounded MT Bold</vt:lpstr>
      <vt:lpstr>Calibri</vt:lpstr>
      <vt:lpstr>Calibri Light</vt:lpstr>
      <vt:lpstr>Helvetica</vt:lpstr>
      <vt:lpstr>open_sansitalic</vt:lpstr>
      <vt:lpstr>open_sansregular</vt:lpstr>
      <vt:lpstr>open_sanssemibold</vt:lpstr>
      <vt:lpstr>Roboto</vt:lpstr>
      <vt:lpstr>Times New Roman</vt:lpstr>
      <vt:lpstr>Wingdings</vt:lpstr>
      <vt:lpstr>Office Theme</vt:lpstr>
      <vt:lpstr>Government Blockchain Association (GBA) Healthcare &amp; Blockchain</vt:lpstr>
      <vt:lpstr>Agenda</vt:lpstr>
      <vt:lpstr>Challenges Facing Healthcare Industry</vt:lpstr>
      <vt:lpstr>Rising Costs</vt:lpstr>
      <vt:lpstr>Regulatory Challenges</vt:lpstr>
      <vt:lpstr>Medicinal &amp; Technological Challenges</vt:lpstr>
      <vt:lpstr>Training &amp; Education Challenges</vt:lpstr>
      <vt:lpstr>Ethical challenges</vt:lpstr>
      <vt:lpstr>What is Blockchain?</vt:lpstr>
      <vt:lpstr>How Blockchains Work</vt:lpstr>
      <vt:lpstr>Venn Diagram for Distributed Data</vt:lpstr>
      <vt:lpstr>How Does Blockchain Apply to Healthcare?</vt:lpstr>
      <vt:lpstr>Healthcare Blockchain Use 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Blockchain Association (GBA) Healthcare &amp; Blockchain</dc:title>
  <dc:creator>Kathy Dache</dc:creator>
  <cp:lastModifiedBy>Kathy Dache</cp:lastModifiedBy>
  <cp:revision>5</cp:revision>
  <dcterms:created xsi:type="dcterms:W3CDTF">2018-11-14T05:17:07Z</dcterms:created>
  <dcterms:modified xsi:type="dcterms:W3CDTF">2018-11-14T05:33:09Z</dcterms:modified>
</cp:coreProperties>
</file>