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 ContentType="image/ti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80" r:id="rId9"/>
    <p:sldId id="281" r:id="rId10"/>
    <p:sldId id="264" r:id="rId11"/>
    <p:sldId id="265" r:id="rId12"/>
    <p:sldId id="266" r:id="rId13"/>
    <p:sldId id="272" r:id="rId14"/>
    <p:sldId id="273" r:id="rId15"/>
    <p:sldId id="267" r:id="rId16"/>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48"/>
  </p:normalViewPr>
  <p:slideViewPr>
    <p:cSldViewPr snapToGrid="0" snapToObjects="1">
      <p:cViewPr varScale="1">
        <p:scale>
          <a:sx n="78" d="100"/>
          <a:sy n="78" d="100"/>
        </p:scale>
        <p:origin x="45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270000" y="1638300"/>
            <a:ext cx="10464800" cy="3302000"/>
          </a:xfrm>
          <a:prstGeom prst="rect">
            <a:avLst/>
          </a:prstGeom>
        </p:spPr>
        <p:txBody>
          <a:bodyPr anchor="b"/>
          <a:lstStyle/>
          <a:p>
            <a:r>
              <a:t>Title Text</a:t>
            </a:r>
          </a:p>
        </p:txBody>
      </p:sp>
      <p:sp>
        <p:nvSpPr>
          <p:cNvPr id="12" name="Body Level One…"/>
          <p:cNvSpPr txBox="1">
            <a:spLocks noGrp="1"/>
          </p:cNvSpPr>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228600" algn="ctr">
              <a:spcBef>
                <a:spcPts val="0"/>
              </a:spcBef>
              <a:buSzTx/>
              <a:buNone/>
              <a:defRPr sz="3700"/>
            </a:lvl2pPr>
            <a:lvl3pPr marL="0" indent="457200" algn="ctr">
              <a:spcBef>
                <a:spcPts val="0"/>
              </a:spcBef>
              <a:buSzTx/>
              <a:buNone/>
              <a:defRPr sz="3700"/>
            </a:lvl3pPr>
            <a:lvl4pPr marL="0" indent="685800" algn="ctr">
              <a:spcBef>
                <a:spcPts val="0"/>
              </a:spcBef>
              <a:buSzTx/>
              <a:buNone/>
              <a:defRPr sz="3700"/>
            </a:lvl4pPr>
            <a:lvl5pPr marL="0" indent="914400" algn="ctr">
              <a:spcBef>
                <a:spcPts val="0"/>
              </a:spcBef>
              <a:buSzTx/>
              <a:buNone/>
              <a:defRPr sz="37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13"/>
          </p:nvPr>
        </p:nvSpPr>
        <p:spPr>
          <a:xfrm>
            <a:off x="1270000" y="6362700"/>
            <a:ext cx="10464800" cy="461366"/>
          </a:xfrm>
          <a:prstGeom prst="rect">
            <a:avLst/>
          </a:prstGeom>
        </p:spPr>
        <p:txBody>
          <a:bodyPr anchor="t">
            <a:spAutoFit/>
          </a:bodyPr>
          <a:lstStyle>
            <a:lvl1pPr marL="0" indent="0" algn="ctr">
              <a:spcBef>
                <a:spcPts val="0"/>
              </a:spcBef>
              <a:buSzTx/>
              <a:buNone/>
              <a:defRPr sz="2400" i="1"/>
            </a:lvl1pPr>
          </a:lstStyle>
          <a:p>
            <a:r>
              <a:t>–Johnny Appleseed</a:t>
            </a:r>
          </a:p>
        </p:txBody>
      </p:sp>
      <p:sp>
        <p:nvSpPr>
          <p:cNvPr id="94" name="“Type a quote here.”"/>
          <p:cNvSpPr txBox="1">
            <a:spLocks noGrp="1"/>
          </p:cNvSpPr>
          <p:nvPr>
            <p:ph type="body" sz="quarter" idx="14"/>
          </p:nvPr>
        </p:nvSpPr>
        <p:spPr>
          <a:xfrm>
            <a:off x="1270000" y="4267112"/>
            <a:ext cx="10464800" cy="609776"/>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13"/>
          </p:nvPr>
        </p:nvSpPr>
        <p:spPr>
          <a:xfrm>
            <a:off x="0" y="0"/>
            <a:ext cx="13004800" cy="9753600"/>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80910-921F-4143-AB01-0F0AFC2908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0182FC-5A0B-4C24-A6ED-990ED5BA90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6172F4-3DB0-4AE3-8926-081B78034C68}"/>
              </a:ext>
            </a:extLst>
          </p:cNvPr>
          <p:cNvSpPr>
            <a:spLocks noGrp="1"/>
          </p:cNvSpPr>
          <p:nvPr>
            <p:ph type="dt" sz="half" idx="10"/>
          </p:nvPr>
        </p:nvSpPr>
        <p:spPr/>
        <p:txBody>
          <a:bodyPr/>
          <a:lstStyle/>
          <a:p>
            <a:pPr algn="r"/>
            <a:fld id="{A37D6D71-8B28-4ED6-B932-04B197003D23}" type="datetimeFigureOut">
              <a:rPr lang="en-US" smtClean="0"/>
              <a:pPr algn="r"/>
              <a:t>6/23/21</a:t>
            </a:fld>
            <a:endParaRPr lang="en-US" dirty="0"/>
          </a:p>
        </p:txBody>
      </p:sp>
      <p:sp>
        <p:nvSpPr>
          <p:cNvPr id="8" name="Footer Placeholder 7">
            <a:extLst>
              <a:ext uri="{FF2B5EF4-FFF2-40B4-BE49-F238E27FC236}">
                <a16:creationId xmlns:a16="http://schemas.microsoft.com/office/drawing/2014/main" id="{825F1358-C731-465B-BCB1-2CCBFD6ECF7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C8D59536-57D3-4C8A-A207-568465A32E45}"/>
              </a:ext>
            </a:extLst>
          </p:cNvPr>
          <p:cNvSpPr>
            <a:spLocks noGrp="1"/>
          </p:cNvSpPr>
          <p:nvPr>
            <p:ph type="sldNum" sz="quarter" idx="12"/>
          </p:nvPr>
        </p:nvSpPr>
        <p:spPr>
          <a:xfrm>
            <a:off x="6328884" y="9296400"/>
            <a:ext cx="322204" cy="348813"/>
          </a:xfrm>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628503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13"/>
          </p:nvPr>
        </p:nvSpPr>
        <p:spPr>
          <a:xfrm>
            <a:off x="1625600" y="673100"/>
            <a:ext cx="9753600" cy="5905500"/>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1270000" y="6718300"/>
            <a:ext cx="10464800" cy="1422400"/>
          </a:xfrm>
          <a:prstGeom prst="rect">
            <a:avLst/>
          </a:prstGeom>
        </p:spPr>
        <p:txBody>
          <a:bodyPr anchor="b"/>
          <a:lstStyle/>
          <a:p>
            <a:r>
              <a:t>Title Text</a:t>
            </a:r>
          </a:p>
        </p:txBody>
      </p:sp>
      <p:sp>
        <p:nvSpPr>
          <p:cNvPr id="22" name="Body Level One…"/>
          <p:cNvSpPr txBox="1">
            <a:spLocks noGrp="1"/>
          </p:cNvSpPr>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228600" algn="ctr">
              <a:spcBef>
                <a:spcPts val="0"/>
              </a:spcBef>
              <a:buSzTx/>
              <a:buNone/>
              <a:defRPr sz="3700"/>
            </a:lvl2pPr>
            <a:lvl3pPr marL="0" indent="457200" algn="ctr">
              <a:spcBef>
                <a:spcPts val="0"/>
              </a:spcBef>
              <a:buSzTx/>
              <a:buNone/>
              <a:defRPr sz="3700"/>
            </a:lvl3pPr>
            <a:lvl4pPr marL="0" indent="685800" algn="ctr">
              <a:spcBef>
                <a:spcPts val="0"/>
              </a:spcBef>
              <a:buSzTx/>
              <a:buNone/>
              <a:defRPr sz="3700"/>
            </a:lvl4pPr>
            <a:lvl5pPr marL="0" indent="914400" algn="ctr">
              <a:spcBef>
                <a:spcPts val="0"/>
              </a:spcBef>
              <a:buSzTx/>
              <a:buNone/>
              <a:defRPr sz="3700"/>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1270000" y="3225800"/>
            <a:ext cx="10464800" cy="3302000"/>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sz="half" idx="13"/>
          </p:nvPr>
        </p:nvSpPr>
        <p:spPr>
          <a:xfrm>
            <a:off x="6718300" y="635000"/>
            <a:ext cx="5334000" cy="8216900"/>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952500" y="635000"/>
            <a:ext cx="5334000" cy="3987800"/>
          </a:xfrm>
          <a:prstGeom prst="rect">
            <a:avLst/>
          </a:prstGeom>
        </p:spPr>
        <p:txBody>
          <a:bodyPr anchor="b"/>
          <a:lstStyle>
            <a:lvl1pPr>
              <a:defRPr sz="6000"/>
            </a:lvl1pPr>
          </a:lstStyle>
          <a:p>
            <a:r>
              <a:t>Title Text</a:t>
            </a:r>
          </a:p>
        </p:txBody>
      </p:sp>
      <p:sp>
        <p:nvSpPr>
          <p:cNvPr id="40" name="Body Level One…"/>
          <p:cNvSpPr txBox="1">
            <a:spLocks noGrp="1"/>
          </p:cNvSpPr>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228600" algn="ctr">
              <a:spcBef>
                <a:spcPts val="0"/>
              </a:spcBef>
              <a:buSzTx/>
              <a:buNone/>
              <a:defRPr sz="3700"/>
            </a:lvl2pPr>
            <a:lvl3pPr marL="0" indent="457200" algn="ctr">
              <a:spcBef>
                <a:spcPts val="0"/>
              </a:spcBef>
              <a:buSzTx/>
              <a:buNone/>
              <a:defRPr sz="3700"/>
            </a:lvl3pPr>
            <a:lvl4pPr marL="0" indent="685800" algn="ctr">
              <a:spcBef>
                <a:spcPts val="0"/>
              </a:spcBef>
              <a:buSzTx/>
              <a:buNone/>
              <a:defRPr sz="3700"/>
            </a:lvl4pPr>
            <a:lvl5pPr marL="0" indent="914400" algn="ctr">
              <a:spcBef>
                <a:spcPts val="0"/>
              </a:spcBef>
              <a:buSzTx/>
              <a:buNone/>
              <a:defRPr sz="3700"/>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13"/>
          </p:nvPr>
        </p:nvSpPr>
        <p:spPr>
          <a:xfrm>
            <a:off x="6718300" y="2590800"/>
            <a:ext cx="5334000" cy="628650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952500" y="1270000"/>
            <a:ext cx="11099800" cy="721360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13"/>
          </p:nvPr>
        </p:nvSpPr>
        <p:spPr>
          <a:xfrm>
            <a:off x="6718300" y="5092700"/>
            <a:ext cx="5334000" cy="3771900"/>
          </a:xfrm>
          <a:prstGeom prst="rect">
            <a:avLst/>
          </a:prstGeom>
        </p:spPr>
        <p:txBody>
          <a:bodyPr lIns="91439" tIns="45719" rIns="91439" bIns="45719" anchor="t">
            <a:noAutofit/>
          </a:bodyPr>
          <a:lstStyle/>
          <a:p>
            <a:endParaRPr/>
          </a:p>
        </p:txBody>
      </p:sp>
      <p:sp>
        <p:nvSpPr>
          <p:cNvPr id="84" name="Image"/>
          <p:cNvSpPr>
            <a:spLocks noGrp="1"/>
          </p:cNvSpPr>
          <p:nvPr>
            <p:ph type="pic" sz="quarter" idx="14"/>
          </p:nvPr>
        </p:nvSpPr>
        <p:spPr>
          <a:xfrm>
            <a:off x="6718300" y="889000"/>
            <a:ext cx="5334000" cy="3771900"/>
          </a:xfrm>
          <a:prstGeom prst="rect">
            <a:avLst/>
          </a:prstGeom>
        </p:spPr>
        <p:txBody>
          <a:bodyPr lIns="91439" tIns="45719" rIns="91439" bIns="45719" anchor="t">
            <a:noAutofit/>
          </a:bodyPr>
          <a:lstStyle/>
          <a:p>
            <a:endParaRPr/>
          </a:p>
        </p:txBody>
      </p:sp>
      <p:sp>
        <p:nvSpPr>
          <p:cNvPr id="85" name="Image"/>
          <p:cNvSpPr>
            <a:spLocks noGrp="1"/>
          </p:cNvSpPr>
          <p:nvPr>
            <p:ph type="pic" sz="half" idx="15"/>
          </p:nvPr>
        </p:nvSpPr>
        <p:spPr>
          <a:xfrm>
            <a:off x="952500" y="889000"/>
            <a:ext cx="5334000" cy="7975600"/>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952500" y="254000"/>
            <a:ext cx="11099800" cy="215900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952500" y="2590800"/>
            <a:ext cx="11099800" cy="628650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sz="16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1pPr>
      <a:lvl2pPr marL="0" marR="0" indent="228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2pPr>
      <a:lvl3pPr marL="0" marR="0" indent="457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3pPr>
      <a:lvl4pPr marL="0" marR="0" indent="685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4pPr>
      <a:lvl5pPr marL="0" marR="0" indent="9144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1pPr>
      <a:lvl2pPr marL="0" marR="0" indent="22860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2pPr>
      <a:lvl3pPr marL="0" marR="0" indent="45720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3pPr>
      <a:lvl4pPr marL="0" marR="0" indent="68580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4pPr>
      <a:lvl5pPr marL="0" marR="0" indent="91440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5pPr>
      <a:lvl6pPr marL="0" marR="0" indent="114300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6pPr>
      <a:lvl7pPr marL="0" marR="0" indent="137160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7pPr>
      <a:lvl8pPr marL="0" marR="0" indent="160020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8pPr>
      <a:lvl9pPr marL="0" marR="0" indent="182880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standards.ieee.org/content/dam/ieee-standards/standards/web/governance/iccom/IC17-017-Blockchain_Asset_Exchange.pdf"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hyperlink" Target="https://standards.ieee.org/project/2140_4.html"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s://standards.ieee.org/project/3210.html" TargetMode="External"/><Relationship Id="rId2" Type="http://schemas.openxmlformats.org/officeDocument/2006/relationships/hyperlink" Target="https://standards.ieee.org/project/3209.html"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hyperlink" Target="https://standards.ieee.org/project/3214.html"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8" Type="http://schemas.openxmlformats.org/officeDocument/2006/relationships/hyperlink" Target="https://standards.ieee.org/project/3207.html" TargetMode="External"/><Relationship Id="rId3" Type="http://schemas.openxmlformats.org/officeDocument/2006/relationships/hyperlink" Target="https://standards.ieee.org/project/2141_3.html" TargetMode="External"/><Relationship Id="rId7" Type="http://schemas.openxmlformats.org/officeDocument/2006/relationships/hyperlink" Target="https://standards.ieee.org/project/3206.html" TargetMode="External"/><Relationship Id="rId2" Type="http://schemas.openxmlformats.org/officeDocument/2006/relationships/hyperlink" Target="https://standards.ieee.org/project/2141_2.html" TargetMode="External"/><Relationship Id="rId1" Type="http://schemas.openxmlformats.org/officeDocument/2006/relationships/slideLayout" Target="../slideLayouts/slideLayout6.xml"/><Relationship Id="rId6" Type="http://schemas.openxmlformats.org/officeDocument/2006/relationships/hyperlink" Target="https://standards.ieee.org/project/2145.html" TargetMode="External"/><Relationship Id="rId5" Type="http://schemas.openxmlformats.org/officeDocument/2006/relationships/hyperlink" Target="https://standards.ieee.org/project/3205.html" TargetMode="External"/><Relationship Id="rId4" Type="http://schemas.openxmlformats.org/officeDocument/2006/relationships/hyperlink" Target="https://standards.ieee.org/project/3203.html" TargetMode="External"/><Relationship Id="rId9" Type="http://schemas.openxmlformats.org/officeDocument/2006/relationships/hyperlink" Target="https://standards.ieee.org/project/3208.html"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standards.ieee.org/content/dam/ieee-standards/standards/web/governance/iccom/IC17-012-SupplyChain_Trials.pdf" TargetMode="External"/><Relationship Id="rId2" Type="http://schemas.openxmlformats.org/officeDocument/2006/relationships/hyperlink" Target="http://standards.ieee.org/develop/indconn/digital_inclusion/" TargetMode="External"/><Relationship Id="rId1" Type="http://schemas.openxmlformats.org/officeDocument/2006/relationships/slideLayout" Target="../slideLayouts/slideLayout6.xml"/><Relationship Id="rId5" Type="http://schemas.openxmlformats.org/officeDocument/2006/relationships/hyperlink" Target="https://standards.ieee.org/industry-connections/blockchain-omnidirectional-pandemic-surveillance.html" TargetMode="External"/><Relationship Id="rId4" Type="http://schemas.openxmlformats.org/officeDocument/2006/relationships/hyperlink" Target="https://standards.ieee.org/content/dam/ieee-standards/standards/web/governance/iccom/IC17-017-Blockchain_Asset_Exchange.pdf"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standards.ieee.org/standard/2144_1-2020.html" TargetMode="External"/><Relationship Id="rId2" Type="http://schemas.openxmlformats.org/officeDocument/2006/relationships/hyperlink" Target="https://standards.ieee.org/standard/2142_1-2021.html" TargetMode="External"/><Relationship Id="rId1" Type="http://schemas.openxmlformats.org/officeDocument/2006/relationships/slideLayout" Target="../slideLayouts/slideLayout6.xml"/><Relationship Id="rId4" Type="http://schemas.openxmlformats.org/officeDocument/2006/relationships/hyperlink" Target="https://standards.ieee.org/standard/2418_2-2020.html"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standards.ieee.org/project/2146_1.html" TargetMode="External"/><Relationship Id="rId3" Type="http://schemas.openxmlformats.org/officeDocument/2006/relationships/hyperlink" Target="https://standards.ieee.org/project/2141_2.html" TargetMode="External"/><Relationship Id="rId7" Type="http://schemas.openxmlformats.org/officeDocument/2006/relationships/hyperlink" Target="https://standards.ieee.org/project/2145.html" TargetMode="External"/><Relationship Id="rId2" Type="http://schemas.openxmlformats.org/officeDocument/2006/relationships/hyperlink" Target="https://standards.ieee.org/project/2140_4.html" TargetMode="External"/><Relationship Id="rId1" Type="http://schemas.openxmlformats.org/officeDocument/2006/relationships/slideLayout" Target="../slideLayouts/slideLayout6.xml"/><Relationship Id="rId6" Type="http://schemas.openxmlformats.org/officeDocument/2006/relationships/hyperlink" Target="https://standards.ieee.org/project/2144_3.html" TargetMode="External"/><Relationship Id="rId5" Type="http://schemas.openxmlformats.org/officeDocument/2006/relationships/hyperlink" Target="https://standards.ieee.org/project/2144_2.html" TargetMode="External"/><Relationship Id="rId10" Type="http://schemas.openxmlformats.org/officeDocument/2006/relationships/hyperlink" Target="https://standards.ieee.org/project/2418_1.html" TargetMode="External"/><Relationship Id="rId4" Type="http://schemas.openxmlformats.org/officeDocument/2006/relationships/hyperlink" Target="https://standards.ieee.org/project/2141_3.html" TargetMode="External"/><Relationship Id="rId9" Type="http://schemas.openxmlformats.org/officeDocument/2006/relationships/hyperlink" Target="https://standards.ieee.org/project/2146_2.html"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standards.ieee.org/project/3205.html" TargetMode="External"/><Relationship Id="rId13" Type="http://schemas.openxmlformats.org/officeDocument/2006/relationships/hyperlink" Target="https://standards.ieee.org/project/3210.html" TargetMode="External"/><Relationship Id="rId3" Type="http://schemas.openxmlformats.org/officeDocument/2006/relationships/hyperlink" Target="https://standards.ieee.org/project/2418_10.html" TargetMode="External"/><Relationship Id="rId7" Type="http://schemas.openxmlformats.org/officeDocument/2006/relationships/hyperlink" Target="https://standards.ieee.org/project/3204.html" TargetMode="External"/><Relationship Id="rId12" Type="http://schemas.openxmlformats.org/officeDocument/2006/relationships/hyperlink" Target="https://standards.ieee.org/project/3209.html" TargetMode="External"/><Relationship Id="rId2" Type="http://schemas.openxmlformats.org/officeDocument/2006/relationships/hyperlink" Target="https://standards.ieee.org/project/2418_8.html" TargetMode="External"/><Relationship Id="rId1" Type="http://schemas.openxmlformats.org/officeDocument/2006/relationships/slideLayout" Target="../slideLayouts/slideLayout6.xml"/><Relationship Id="rId6" Type="http://schemas.openxmlformats.org/officeDocument/2006/relationships/hyperlink" Target="https://standards.ieee.org/project/3203.html" TargetMode="External"/><Relationship Id="rId11" Type="http://schemas.openxmlformats.org/officeDocument/2006/relationships/hyperlink" Target="https://standards.ieee.org/project/3208.html" TargetMode="External"/><Relationship Id="rId5" Type="http://schemas.openxmlformats.org/officeDocument/2006/relationships/hyperlink" Target="https://standards.ieee.org/project/3202.html" TargetMode="External"/><Relationship Id="rId15" Type="http://schemas.openxmlformats.org/officeDocument/2006/relationships/hyperlink" Target="https://standards.ieee.org/project/3212.html" TargetMode="External"/><Relationship Id="rId10" Type="http://schemas.openxmlformats.org/officeDocument/2006/relationships/hyperlink" Target="https://standards.ieee.org/project/3207.html" TargetMode="External"/><Relationship Id="rId4" Type="http://schemas.openxmlformats.org/officeDocument/2006/relationships/hyperlink" Target="https://standards.ieee.org/project/3201.html" TargetMode="External"/><Relationship Id="rId9" Type="http://schemas.openxmlformats.org/officeDocument/2006/relationships/hyperlink" Target="https://standards.ieee.org/project/3206.html" TargetMode="External"/><Relationship Id="rId14" Type="http://schemas.openxmlformats.org/officeDocument/2006/relationships/hyperlink" Target="https://standards.ieee.org/project/3211.html"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GBA Smart Cities WG"/>
          <p:cNvSpPr txBox="1">
            <a:spLocks noGrp="1"/>
          </p:cNvSpPr>
          <p:nvPr>
            <p:ph type="ctrTitle"/>
          </p:nvPr>
        </p:nvSpPr>
        <p:spPr>
          <a:prstGeom prst="rect">
            <a:avLst/>
          </a:prstGeom>
        </p:spPr>
        <p:txBody>
          <a:bodyPr/>
          <a:lstStyle/>
          <a:p>
            <a:r>
              <a:t>GBA Smart Cities WG</a:t>
            </a:r>
          </a:p>
        </p:txBody>
      </p:sp>
      <p:sp>
        <p:nvSpPr>
          <p:cNvPr id="120" name="IEEE Blockchain Standards Review"/>
          <p:cNvSpPr txBox="1">
            <a:spLocks noGrp="1"/>
          </p:cNvSpPr>
          <p:nvPr>
            <p:ph type="subTitle" sz="quarter" idx="1"/>
          </p:nvPr>
        </p:nvSpPr>
        <p:spPr>
          <a:prstGeom prst="rect">
            <a:avLst/>
          </a:prstGeom>
        </p:spPr>
        <p:txBody>
          <a:bodyPr/>
          <a:lstStyle/>
          <a:p>
            <a:r>
              <a:t>IEEE Blockchain Standards Review </a:t>
            </a:r>
          </a:p>
        </p:txBody>
      </p:sp>
      <p:pic>
        <p:nvPicPr>
          <p:cNvPr id="121" name="gba.jpeg" descr="gba.jpeg"/>
          <p:cNvPicPr>
            <a:picLocks noChangeAspect="1"/>
          </p:cNvPicPr>
          <p:nvPr/>
        </p:nvPicPr>
        <p:blipFill>
          <a:blip r:embed="rId2"/>
          <a:stretch>
            <a:fillRect/>
          </a:stretch>
        </p:blipFill>
        <p:spPr>
          <a:xfrm>
            <a:off x="4292600" y="450850"/>
            <a:ext cx="3530600" cy="1993900"/>
          </a:xfrm>
          <a:prstGeom prst="rect">
            <a:avLst/>
          </a:prstGeom>
          <a:ln w="12700">
            <a:miter lim="400000"/>
          </a:ln>
        </p:spPr>
      </p:pic>
      <p:pic>
        <p:nvPicPr>
          <p:cNvPr id="122" name="Image" descr="Image"/>
          <p:cNvPicPr>
            <a:picLocks noChangeAspect="1"/>
          </p:cNvPicPr>
          <p:nvPr/>
        </p:nvPicPr>
        <p:blipFill>
          <a:blip r:embed="rId3"/>
          <a:stretch>
            <a:fillRect/>
          </a:stretch>
        </p:blipFill>
        <p:spPr>
          <a:xfrm>
            <a:off x="4508500" y="5905500"/>
            <a:ext cx="3810000" cy="2133600"/>
          </a:xfrm>
          <a:prstGeom prst="rect">
            <a:avLst/>
          </a:prstGeom>
          <a:ln w="12700">
            <a:miter lim="400000"/>
          </a:ln>
        </p:spPr>
      </p:pic>
      <p:sp>
        <p:nvSpPr>
          <p:cNvPr id="6" name="• P2145 - Standard for Framework and Definitions for Blockchain Governance">
            <a:extLst>
              <a:ext uri="{FF2B5EF4-FFF2-40B4-BE49-F238E27FC236}">
                <a16:creationId xmlns:a16="http://schemas.microsoft.com/office/drawing/2014/main" id="{045D6795-E4DD-E041-8796-64FAB42B0500}"/>
              </a:ext>
            </a:extLst>
          </p:cNvPr>
          <p:cNvSpPr txBox="1">
            <a:spLocks/>
          </p:cNvSpPr>
          <p:nvPr/>
        </p:nvSpPr>
        <p:spPr>
          <a:xfrm>
            <a:off x="1104900" y="406400"/>
            <a:ext cx="11099800" cy="1475409"/>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1pPr>
            <a:lvl2pPr marL="0" marR="0" indent="228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2pPr>
            <a:lvl3pPr marL="0" marR="0" indent="457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3pPr>
            <a:lvl4pPr marL="0" marR="0" indent="685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4pPr>
            <a:lvl5pPr marL="0" marR="0" indent="9144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9pPr>
          </a:lstStyle>
          <a:p>
            <a:pPr marL="457200" indent="-457200" algn="l" defTabSz="457200" hangingPunct="1">
              <a:lnSpc>
                <a:spcPts val="3500"/>
              </a:lnSpc>
              <a:buFont typeface="Arial" panose="020B0604020202020204" pitchFamily="34" charset="0"/>
              <a:buChar char="•"/>
              <a:tabLst>
                <a:tab pos="139700" algn="l"/>
                <a:tab pos="457200" algn="l"/>
              </a:tabLst>
              <a:defRPr sz="1500" u="sng">
                <a:solidFill>
                  <a:srgbClr val="23527C"/>
                </a:solidFill>
                <a:latin typeface="Helvetica Neue"/>
                <a:ea typeface="Helvetica Neue"/>
                <a:cs typeface="Helvetica Neue"/>
                <a:sym typeface="Helvetica Neue"/>
              </a:defRPr>
            </a:pPr>
            <a:endParaRPr lang="en-US" sz="1500" dirty="0">
              <a:solidFill>
                <a:srgbClr val="333333"/>
              </a:solidFill>
              <a:latin typeface="Helvetica Neue"/>
              <a:ea typeface="Helvetica Neue"/>
              <a:cs typeface="Helvetica Neue"/>
              <a:sym typeface="Helvetica Neue"/>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IC17-017-01: Blockchain Asset Exchange (PDF, 386 KB)"/>
          <p:cNvSpPr txBox="1">
            <a:spLocks noGrp="1"/>
          </p:cNvSpPr>
          <p:nvPr>
            <p:ph type="title"/>
          </p:nvPr>
        </p:nvSpPr>
        <p:spPr>
          <a:prstGeom prst="rect">
            <a:avLst/>
          </a:prstGeom>
        </p:spPr>
        <p:txBody>
          <a:bodyPr/>
          <a:lstStyle/>
          <a:p>
            <a:pPr marL="457200" indent="-457200" algn="l" defTabSz="457200">
              <a:lnSpc>
                <a:spcPts val="6800"/>
              </a:lnSpc>
              <a:tabLst>
                <a:tab pos="139700" algn="l"/>
                <a:tab pos="457200" algn="l"/>
              </a:tabLst>
              <a:defRPr sz="1400" u="sng">
                <a:solidFill>
                  <a:srgbClr val="23527C"/>
                </a:solidFill>
                <a:latin typeface="Helvetica Neue"/>
                <a:ea typeface="Helvetica Neue"/>
                <a:cs typeface="Helvetica Neue"/>
                <a:sym typeface="Helvetica Neue"/>
              </a:defRPr>
            </a:pPr>
            <a:r>
              <a:rPr u="none"/>
              <a:t>	</a:t>
            </a:r>
            <a:r>
              <a:rPr sz="4400">
                <a:hlinkClick r:id="rId2"/>
              </a:rPr>
              <a:t>IC17-017-01: Blockchain Asset Exchange</a:t>
            </a:r>
            <a:r>
              <a:rPr sz="4400" u="none">
                <a:solidFill>
                  <a:srgbClr val="333333"/>
                </a:solidFill>
              </a:rPr>
              <a:t> (PDF, 386 KB)</a:t>
            </a:r>
            <a:endParaRPr u="none">
              <a:solidFill>
                <a:srgbClr val="333333"/>
              </a:solidFill>
            </a:endParaRPr>
          </a:p>
        </p:txBody>
      </p:sp>
      <p:sp>
        <p:nvSpPr>
          <p:cNvPr id="144" name="The original motivation is to design and develop a decentralized trading platform where entities and individuals could collaborate on creating, transferring, and capitalizing intellectual properties. Instead of a centralized authority, blockchainbased smart contracts will play the role of endorsing and ensuring every trading operation on the platform. The end goal is to enable and endorse exchanges where assets can be transacted for value-based tokens bringing together entities and individuals to maximize longtail opportunities and enabling open innovation.…"/>
          <p:cNvSpPr txBox="1">
            <a:spLocks noGrp="1"/>
          </p:cNvSpPr>
          <p:nvPr>
            <p:ph type="body" idx="1"/>
          </p:nvPr>
        </p:nvSpPr>
        <p:spPr>
          <a:xfrm>
            <a:off x="952500" y="2413000"/>
            <a:ext cx="11099800" cy="6464299"/>
          </a:xfrm>
          <a:prstGeom prst="rect">
            <a:avLst/>
          </a:prstGeom>
        </p:spPr>
        <p:txBody>
          <a:bodyPr>
            <a:normAutofit/>
          </a:bodyPr>
          <a:lstStyle/>
          <a:p>
            <a:pPr marL="0" indent="0" algn="just" defTabSz="457200">
              <a:lnSpc>
                <a:spcPts val="2800"/>
              </a:lnSpc>
              <a:spcBef>
                <a:spcPts val="0"/>
              </a:spcBef>
              <a:buSzTx/>
              <a:buNone/>
              <a:defRPr sz="1200">
                <a:latin typeface="Times"/>
                <a:ea typeface="Times"/>
                <a:cs typeface="Times"/>
                <a:sym typeface="Times"/>
              </a:defRPr>
            </a:pPr>
            <a:r>
              <a:rPr lang="en-US" sz="1800" dirty="0"/>
              <a:t>Exchange Platform based on Open Source blockchain code development; Conformity programs, certification authorities and license trademarks:  IEEE-SA Token Registry  IEEE-SA Asset Exchanger Rating</a:t>
            </a:r>
          </a:p>
          <a:p>
            <a:pPr marL="0" indent="0" algn="just" defTabSz="457200">
              <a:lnSpc>
                <a:spcPts val="2800"/>
              </a:lnSpc>
              <a:spcBef>
                <a:spcPts val="0"/>
              </a:spcBef>
              <a:buSzTx/>
              <a:buNone/>
              <a:defRPr sz="1200">
                <a:latin typeface="Times"/>
                <a:ea typeface="Times"/>
                <a:cs typeface="Times"/>
                <a:sym typeface="Times"/>
              </a:defRPr>
            </a:pPr>
            <a:endParaRPr lang="en-US" sz="1800" dirty="0"/>
          </a:p>
          <a:p>
            <a:pPr marL="0" indent="0" algn="just" defTabSz="457200">
              <a:lnSpc>
                <a:spcPts val="2800"/>
              </a:lnSpc>
              <a:spcBef>
                <a:spcPts val="0"/>
              </a:spcBef>
              <a:buSzTx/>
              <a:buNone/>
              <a:defRPr sz="1200">
                <a:latin typeface="Times"/>
                <a:ea typeface="Times"/>
                <a:cs typeface="Times"/>
                <a:sym typeface="Times"/>
              </a:defRPr>
            </a:pPr>
            <a:r>
              <a:rPr lang="en-US" sz="1800" dirty="0"/>
              <a:t>Aim: </a:t>
            </a:r>
            <a:r>
              <a:rPr sz="1800" dirty="0"/>
              <a:t>decentralized trading platform where entities and individuals could collaborate on creating, transferring, and capitalizing intellectual propertie</a:t>
            </a:r>
            <a:r>
              <a:rPr lang="en-US" sz="1800" dirty="0"/>
              <a:t>s</a:t>
            </a:r>
          </a:p>
          <a:p>
            <a:pPr marL="0" indent="0" algn="just" defTabSz="457200">
              <a:lnSpc>
                <a:spcPts val="2800"/>
              </a:lnSpc>
              <a:spcBef>
                <a:spcPts val="0"/>
              </a:spcBef>
              <a:buSzTx/>
              <a:buNone/>
              <a:defRPr sz="1200">
                <a:latin typeface="Times"/>
                <a:ea typeface="Times"/>
                <a:cs typeface="Times"/>
                <a:sym typeface="Times"/>
              </a:defRPr>
            </a:pPr>
            <a:r>
              <a:rPr lang="en-US" sz="1800" dirty="0"/>
              <a:t>Role:</a:t>
            </a:r>
            <a:r>
              <a:rPr sz="1800" dirty="0"/>
              <a:t> </a:t>
            </a:r>
            <a:endParaRPr lang="en-US" sz="1800" dirty="0"/>
          </a:p>
          <a:p>
            <a:pPr algn="just" defTabSz="457200">
              <a:lnSpc>
                <a:spcPts val="2800"/>
              </a:lnSpc>
              <a:spcBef>
                <a:spcPts val="0"/>
              </a:spcBef>
              <a:buSzTx/>
              <a:defRPr sz="1200">
                <a:latin typeface="Times"/>
                <a:ea typeface="Times"/>
                <a:cs typeface="Times"/>
                <a:sym typeface="Times"/>
              </a:defRPr>
            </a:pPr>
            <a:r>
              <a:rPr sz="1800" dirty="0"/>
              <a:t>smart contracts will play the role of endorsing and ensuring every trading operation on the platform</a:t>
            </a:r>
            <a:endParaRPr lang="en-US" sz="1800" dirty="0"/>
          </a:p>
          <a:p>
            <a:pPr algn="just" defTabSz="457200">
              <a:lnSpc>
                <a:spcPts val="2800"/>
              </a:lnSpc>
              <a:spcBef>
                <a:spcPts val="0"/>
              </a:spcBef>
              <a:buSzTx/>
              <a:defRPr sz="1200">
                <a:latin typeface="Times"/>
                <a:ea typeface="Times"/>
                <a:cs typeface="Times"/>
                <a:sym typeface="Times"/>
              </a:defRPr>
            </a:pPr>
            <a:r>
              <a:rPr sz="1800" dirty="0"/>
              <a:t>assets can be transacted for value-based tokens bringing together entities and individuals to maximize longtail opportunities and enabling open innovation</a:t>
            </a:r>
            <a:endParaRPr lang="en-US" sz="1800" dirty="0"/>
          </a:p>
          <a:p>
            <a:pPr algn="just" defTabSz="457200">
              <a:lnSpc>
                <a:spcPts val="2800"/>
              </a:lnSpc>
              <a:spcBef>
                <a:spcPts val="0"/>
              </a:spcBef>
              <a:buSzTx/>
              <a:defRPr sz="1200">
                <a:latin typeface="Times"/>
                <a:ea typeface="Times"/>
                <a:cs typeface="Times"/>
                <a:sym typeface="Times"/>
              </a:defRPr>
            </a:pPr>
            <a:r>
              <a:rPr lang="en-US" sz="1800" dirty="0"/>
              <a:t>neutral entity to ratify exchange tokens &amp; engage in the default token ecosystem</a:t>
            </a:r>
            <a:endParaRPr sz="1800" dirty="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IEEE 2418.2-2020…"/>
          <p:cNvSpPr txBox="1">
            <a:spLocks noGrp="1"/>
          </p:cNvSpPr>
          <p:nvPr>
            <p:ph type="title"/>
          </p:nvPr>
        </p:nvSpPr>
        <p:spPr>
          <a:prstGeom prst="rect">
            <a:avLst/>
          </a:prstGeom>
        </p:spPr>
        <p:txBody>
          <a:bodyPr/>
          <a:lstStyle/>
          <a:p>
            <a:pPr algn="l" defTabSz="457200">
              <a:lnSpc>
                <a:spcPts val="6900"/>
              </a:lnSpc>
              <a:spcBef>
                <a:spcPts val="700"/>
              </a:spcBef>
              <a:defRPr sz="3000">
                <a:solidFill>
                  <a:srgbClr val="00629B"/>
                </a:solidFill>
                <a:latin typeface="Times"/>
                <a:ea typeface="Times"/>
                <a:cs typeface="Times"/>
                <a:sym typeface="Times"/>
              </a:defRPr>
            </a:pPr>
            <a:r>
              <a:rPr dirty="0"/>
              <a:t>IEEE 2418.2-2020</a:t>
            </a:r>
          </a:p>
          <a:p>
            <a:pPr algn="l" defTabSz="457200">
              <a:lnSpc>
                <a:spcPts val="4500"/>
              </a:lnSpc>
              <a:defRPr sz="1800">
                <a:latin typeface="Arial"/>
                <a:ea typeface="Arial"/>
                <a:cs typeface="Arial"/>
                <a:sym typeface="Arial"/>
              </a:defRPr>
            </a:pPr>
            <a:r>
              <a:rPr dirty="0"/>
              <a:t>IEEE Standard for Data Format for Blockchain Systems</a:t>
            </a:r>
          </a:p>
          <a:p>
            <a:pPr algn="l" defTabSz="457200">
              <a:lnSpc>
                <a:spcPts val="2800"/>
              </a:lnSpc>
              <a:spcBef>
                <a:spcPts val="600"/>
              </a:spcBef>
              <a:defRPr sz="1200">
                <a:solidFill>
                  <a:srgbClr val="666666"/>
                </a:solidFill>
                <a:latin typeface="Arial"/>
                <a:ea typeface="Arial"/>
                <a:cs typeface="Arial"/>
                <a:sym typeface="Arial"/>
              </a:defRPr>
            </a:pPr>
            <a:r>
              <a:rPr b="1" dirty="0"/>
              <a:t>STANDARD</a:t>
            </a:r>
            <a:r>
              <a:rPr dirty="0"/>
              <a:t> by IEEE, 12/23/2020</a:t>
            </a:r>
          </a:p>
        </p:txBody>
      </p:sp>
      <p:sp>
        <p:nvSpPr>
          <p:cNvPr id="147" name="Scope…"/>
          <p:cNvSpPr txBox="1">
            <a:spLocks noGrp="1"/>
          </p:cNvSpPr>
          <p:nvPr>
            <p:ph type="body" idx="1"/>
          </p:nvPr>
        </p:nvSpPr>
        <p:spPr>
          <a:xfrm>
            <a:off x="876300" y="2853871"/>
            <a:ext cx="11099800" cy="5734958"/>
          </a:xfrm>
          <a:prstGeom prst="rect">
            <a:avLst/>
          </a:prstGeom>
        </p:spPr>
        <p:txBody>
          <a:bodyPr>
            <a:noAutofit/>
          </a:bodyPr>
          <a:lstStyle/>
          <a:p>
            <a:pPr marL="0" indent="0" defTabSz="457200">
              <a:lnSpc>
                <a:spcPts val="3800"/>
              </a:lnSpc>
              <a:spcBef>
                <a:spcPts val="300"/>
              </a:spcBef>
              <a:buSzTx/>
              <a:buNone/>
              <a:defRPr sz="1600" b="1">
                <a:solidFill>
                  <a:srgbClr val="666666"/>
                </a:solidFill>
                <a:latin typeface="Arial"/>
                <a:ea typeface="Arial"/>
                <a:cs typeface="Arial"/>
                <a:sym typeface="Arial"/>
              </a:defRPr>
            </a:pPr>
            <a:r>
              <a:rPr sz="2800" dirty="0"/>
              <a:t>Scope</a:t>
            </a:r>
          </a:p>
          <a:p>
            <a:pPr marL="0" indent="0" defTabSz="457200">
              <a:lnSpc>
                <a:spcPts val="3200"/>
              </a:lnSpc>
              <a:spcBef>
                <a:spcPts val="0"/>
              </a:spcBef>
              <a:buSzTx/>
              <a:buNone/>
              <a:defRPr sz="1400">
                <a:solidFill>
                  <a:srgbClr val="666666"/>
                </a:solidFill>
                <a:latin typeface="Arial"/>
                <a:ea typeface="Arial"/>
                <a:cs typeface="Arial"/>
                <a:sym typeface="Arial"/>
              </a:defRPr>
            </a:pPr>
            <a:r>
              <a:rPr sz="2800" dirty="0"/>
              <a:t>This standard establishes data format requirements for blockchain systems. This standard addresses data structures, data types, and data elements.</a:t>
            </a:r>
          </a:p>
          <a:p>
            <a:pPr marL="0" indent="0" defTabSz="457200">
              <a:lnSpc>
                <a:spcPts val="3800"/>
              </a:lnSpc>
              <a:spcBef>
                <a:spcPts val="300"/>
              </a:spcBef>
              <a:buSzTx/>
              <a:buNone/>
              <a:defRPr sz="1600" b="1">
                <a:solidFill>
                  <a:srgbClr val="666666"/>
                </a:solidFill>
                <a:latin typeface="Arial"/>
                <a:ea typeface="Arial"/>
                <a:cs typeface="Arial"/>
                <a:sym typeface="Arial"/>
              </a:defRPr>
            </a:pPr>
            <a:r>
              <a:rPr sz="2800" dirty="0"/>
              <a:t>Purpose</a:t>
            </a:r>
          </a:p>
          <a:p>
            <a:pPr marL="0" indent="0" defTabSz="457200">
              <a:lnSpc>
                <a:spcPts val="3200"/>
              </a:lnSpc>
              <a:spcBef>
                <a:spcPts val="0"/>
              </a:spcBef>
              <a:buSzTx/>
              <a:buNone/>
              <a:defRPr sz="1400">
                <a:solidFill>
                  <a:srgbClr val="666666"/>
                </a:solidFill>
                <a:latin typeface="Arial"/>
                <a:ea typeface="Arial"/>
                <a:cs typeface="Arial"/>
                <a:sym typeface="Arial"/>
              </a:defRPr>
            </a:pPr>
            <a:r>
              <a:rPr sz="2800" dirty="0"/>
              <a:t>This standard provides data format reference for organizations planning to use blockchain technology for constructing blockchain systems, while guiding blockchain service organizations on building data structures in blockchain system(s), and provides references about data formats for middleware service organizations during constructing blockchain systems(s).</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 P2140.4 - Standard for Distributed/Decentralized Exchange Framework using DLT (Distributed Ledger Technology)"/>
          <p:cNvSpPr txBox="1">
            <a:spLocks noGrp="1"/>
          </p:cNvSpPr>
          <p:nvPr>
            <p:ph type="title"/>
          </p:nvPr>
        </p:nvSpPr>
        <p:spPr>
          <a:prstGeom prst="rect">
            <a:avLst/>
          </a:prstGeom>
        </p:spPr>
        <p:txBody>
          <a:bodyPr/>
          <a:lstStyle/>
          <a:p>
            <a:pPr marL="457200" indent="-457200" algn="l" defTabSz="457200">
              <a:lnSpc>
                <a:spcPts val="3500"/>
              </a:lnSpc>
              <a:tabLst>
                <a:tab pos="139700" algn="l"/>
                <a:tab pos="457200" algn="l"/>
              </a:tabLst>
              <a:defRPr sz="1500">
                <a:solidFill>
                  <a:srgbClr val="337AB7"/>
                </a:solidFill>
                <a:latin typeface="Helvetica Neue"/>
                <a:ea typeface="Helvetica Neue"/>
                <a:cs typeface="Helvetica Neue"/>
                <a:sym typeface="Helvetica Neue"/>
              </a:defRPr>
            </a:pPr>
            <a:r>
              <a:rPr dirty="0"/>
              <a:t>	•	</a:t>
            </a:r>
            <a:r>
              <a:rPr u="sng" dirty="0">
                <a:hlinkClick r:id="rId2"/>
              </a:rPr>
              <a:t>P2140.4 - Standard for Distributed/Decentralized Exchange Framework using DLT (Distributed Ledger Technology)</a:t>
            </a:r>
            <a:endParaRPr dirty="0">
              <a:solidFill>
                <a:srgbClr val="333333"/>
              </a:solidFill>
            </a:endParaRPr>
          </a:p>
          <a:p>
            <a:pPr marL="457200" indent="-457200" algn="l" defTabSz="457200">
              <a:lnSpc>
                <a:spcPts val="3500"/>
              </a:lnSpc>
              <a:tabLst>
                <a:tab pos="139700" algn="l"/>
                <a:tab pos="457200" algn="l"/>
              </a:tabLst>
              <a:defRPr sz="1500">
                <a:solidFill>
                  <a:srgbClr val="337AB7"/>
                </a:solidFill>
                <a:latin typeface="Helvetica Neue"/>
                <a:ea typeface="Helvetica Neue"/>
                <a:cs typeface="Helvetica Neue"/>
                <a:sym typeface="Helvetica Neue"/>
              </a:defRPr>
            </a:pPr>
            <a:r>
              <a:rPr dirty="0"/>
              <a:t>	</a:t>
            </a:r>
          </a:p>
        </p:txBody>
      </p:sp>
      <p:sp>
        <p:nvSpPr>
          <p:cNvPr id="150" name="Body"/>
          <p:cNvSpPr txBox="1">
            <a:spLocks noGrp="1"/>
          </p:cNvSpPr>
          <p:nvPr>
            <p:ph type="body" idx="1"/>
          </p:nvPr>
        </p:nvSpPr>
        <p:spPr>
          <a:xfrm>
            <a:off x="952500" y="1842052"/>
            <a:ext cx="11376439" cy="5497996"/>
          </a:xfrm>
          <a:prstGeom prst="rect">
            <a:avLst/>
          </a:prstGeom>
        </p:spPr>
        <p:txBody>
          <a:bodyPr>
            <a:normAutofit/>
          </a:bodyPr>
          <a:lstStyle/>
          <a:p>
            <a:r>
              <a:rPr lang="en-US" sz="2800" dirty="0"/>
              <a:t>Smart Contract mechanism to process transactions on an exchange, to replace the role of exchange operators.</a:t>
            </a:r>
          </a:p>
          <a:p>
            <a:r>
              <a:rPr lang="en-US" sz="2800" dirty="0"/>
              <a:t>Cryptographic solutions to provide "data privacy" and "data protection" are defined</a:t>
            </a:r>
          </a:p>
          <a:p>
            <a:r>
              <a:rPr lang="en-US" sz="2800" dirty="0"/>
              <a:t>Defines a series of extensible interfaces for the exchange scenario, enabling support of third-party financial derivatives using tokens.</a:t>
            </a:r>
            <a:endParaRPr sz="2800" dirty="0"/>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 P3209 - Standard for Blockchain Identity Key Management…"/>
          <p:cNvSpPr txBox="1">
            <a:spLocks noGrp="1"/>
          </p:cNvSpPr>
          <p:nvPr>
            <p:ph type="title"/>
          </p:nvPr>
        </p:nvSpPr>
        <p:spPr>
          <a:prstGeom prst="rect">
            <a:avLst/>
          </a:prstGeom>
        </p:spPr>
        <p:txBody>
          <a:bodyPr/>
          <a:lstStyle/>
          <a:p>
            <a:pPr marL="457200" indent="-457200" algn="l" defTabSz="457200">
              <a:lnSpc>
                <a:spcPts val="3200"/>
              </a:lnSpc>
              <a:tabLst>
                <a:tab pos="139700" algn="l"/>
                <a:tab pos="457200" algn="l"/>
              </a:tabLst>
              <a:defRPr sz="1400" u="sng">
                <a:solidFill>
                  <a:srgbClr val="23527C"/>
                </a:solidFill>
                <a:latin typeface="Helvetica Neue"/>
                <a:ea typeface="Helvetica Neue"/>
                <a:cs typeface="Helvetica Neue"/>
                <a:sym typeface="Helvetica Neue"/>
              </a:defRPr>
            </a:pPr>
            <a:r>
              <a:rPr u="none" dirty="0"/>
              <a:t>	•	</a:t>
            </a:r>
            <a:r>
              <a:rPr dirty="0">
                <a:hlinkClick r:id="rId2"/>
              </a:rPr>
              <a:t>P3209 - Standard for Blockchain Identity Key Management</a:t>
            </a:r>
            <a:endParaRPr u="none" dirty="0">
              <a:solidFill>
                <a:srgbClr val="333333"/>
              </a:solidFill>
            </a:endParaRPr>
          </a:p>
          <a:p>
            <a:pPr marL="457200" indent="-457200" algn="l" defTabSz="457200">
              <a:lnSpc>
                <a:spcPts val="3200"/>
              </a:lnSpc>
              <a:tabLst>
                <a:tab pos="139700" algn="l"/>
                <a:tab pos="457200" algn="l"/>
              </a:tabLst>
              <a:defRPr sz="1400">
                <a:solidFill>
                  <a:srgbClr val="337AB7"/>
                </a:solidFill>
                <a:latin typeface="Helvetica Neue"/>
                <a:ea typeface="Helvetica Neue"/>
                <a:cs typeface="Helvetica Neue"/>
                <a:sym typeface="Helvetica Neue"/>
              </a:defRPr>
            </a:pPr>
            <a:r>
              <a:rPr dirty="0"/>
              <a:t>	•	</a:t>
            </a:r>
            <a:r>
              <a:rPr u="sng" dirty="0">
                <a:hlinkClick r:id="rId3"/>
              </a:rPr>
              <a:t>P3210 - Standard for Blockchain-based Digital Identity System Framework</a:t>
            </a:r>
            <a:endParaRPr dirty="0">
              <a:solidFill>
                <a:srgbClr val="333333"/>
              </a:solidFill>
            </a:endParaRPr>
          </a:p>
        </p:txBody>
      </p:sp>
      <p:sp>
        <p:nvSpPr>
          <p:cNvPr id="168" name="Body"/>
          <p:cNvSpPr txBox="1">
            <a:spLocks noGrp="1"/>
          </p:cNvSpPr>
          <p:nvPr>
            <p:ph type="body" idx="1"/>
          </p:nvPr>
        </p:nvSpPr>
        <p:spPr>
          <a:prstGeom prst="rect">
            <a:avLst/>
          </a:prstGeom>
        </p:spPr>
        <p:txBody>
          <a:bodyPr>
            <a:normAutofit/>
          </a:bodyPr>
          <a:lstStyle/>
          <a:p>
            <a:r>
              <a:rPr lang="en-US" sz="2800" dirty="0"/>
              <a:t>Key generation and storage modes that support multiple asymmetric encryption schemes</a:t>
            </a:r>
          </a:p>
          <a:p>
            <a:r>
              <a:rPr lang="en-US" sz="2800" dirty="0"/>
              <a:t>Derivation and use of multi-level hierarchical accounts used by root keys on different blockchain systems</a:t>
            </a:r>
          </a:p>
          <a:p>
            <a:r>
              <a:rPr lang="en-US" sz="2800" dirty="0"/>
              <a:t>Protocol specifications for mutual identity anchoring of public keys/addresses generated between different cryptography</a:t>
            </a:r>
            <a:endParaRPr sz="2800" dirty="0"/>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 P3214 - Standard for Testing Specification of Blockchain Systems"/>
          <p:cNvSpPr txBox="1">
            <a:spLocks noGrp="1"/>
          </p:cNvSpPr>
          <p:nvPr>
            <p:ph type="title"/>
          </p:nvPr>
        </p:nvSpPr>
        <p:spPr>
          <a:prstGeom prst="rect">
            <a:avLst/>
          </a:prstGeom>
        </p:spPr>
        <p:txBody>
          <a:bodyPr/>
          <a:lstStyle/>
          <a:p>
            <a:pPr marL="457200" indent="-457200" algn="l" defTabSz="457200">
              <a:lnSpc>
                <a:spcPts val="3200"/>
              </a:lnSpc>
              <a:tabLst>
                <a:tab pos="139700" algn="l"/>
                <a:tab pos="457200" algn="l"/>
              </a:tabLst>
              <a:defRPr sz="1400" u="sng">
                <a:solidFill>
                  <a:srgbClr val="23527C"/>
                </a:solidFill>
                <a:latin typeface="Helvetica Neue"/>
                <a:ea typeface="Helvetica Neue"/>
                <a:cs typeface="Helvetica Neue"/>
                <a:sym typeface="Helvetica Neue"/>
              </a:defRPr>
            </a:pPr>
            <a:r>
              <a:rPr u="none" dirty="0"/>
              <a:t>	•	</a:t>
            </a:r>
            <a:r>
              <a:rPr sz="2800" dirty="0">
                <a:hlinkClick r:id="rId2"/>
              </a:rPr>
              <a:t>P3214 - Standard for Testing Specification of Blockchain Systems</a:t>
            </a:r>
            <a:endParaRPr sz="2800" u="none" dirty="0">
              <a:solidFill>
                <a:srgbClr val="333333"/>
              </a:solidFill>
            </a:endParaRPr>
          </a:p>
        </p:txBody>
      </p:sp>
      <p:sp>
        <p:nvSpPr>
          <p:cNvPr id="171" name="This standard defines definitions, types, test specifications, test methods and test processes for blockchain systems. Test contents are included for each type of test. This standard also defines the test architecture of blockchain systems, including but not limited to functional testing, performance testing, security testing, stability testing, and compliance testingThis standard defines definitions, types, test specifications, test methods and test processes for blockchain systems. Test contents are included for each type of test. This standard also defines the test architecture of blockchain systems, including but not limited to functional testing, performance testing, security testing, stability testing, and compliance testing."/>
          <p:cNvSpPr txBox="1">
            <a:spLocks noGrp="1"/>
          </p:cNvSpPr>
          <p:nvPr>
            <p:ph type="body" idx="1"/>
          </p:nvPr>
        </p:nvSpPr>
        <p:spPr>
          <a:xfrm>
            <a:off x="832757" y="2716695"/>
            <a:ext cx="11312308" cy="4957734"/>
          </a:xfrm>
          <a:prstGeom prst="rect">
            <a:avLst/>
          </a:prstGeom>
        </p:spPr>
        <p:txBody>
          <a:bodyPr>
            <a:noAutofit/>
          </a:bodyPr>
          <a:lstStyle>
            <a:lvl1pPr marL="0" indent="0" defTabSz="457200">
              <a:lnSpc>
                <a:spcPts val="3500"/>
              </a:lnSpc>
              <a:spcBef>
                <a:spcPts val="0"/>
              </a:spcBef>
              <a:buSzTx/>
              <a:buNone/>
              <a:defRPr sz="1500">
                <a:solidFill>
                  <a:srgbClr val="262626"/>
                </a:solidFill>
                <a:latin typeface="Times"/>
                <a:ea typeface="Times"/>
                <a:cs typeface="Times"/>
                <a:sym typeface="Times"/>
              </a:defRPr>
            </a:lvl1pPr>
          </a:lstStyle>
          <a:p>
            <a:pPr marL="285750" indent="-285750">
              <a:buFont typeface="Arial" panose="020B0604020202020204" pitchFamily="34" charset="0"/>
              <a:buChar char="•"/>
            </a:pPr>
            <a:r>
              <a:rPr sz="2800" dirty="0"/>
              <a:t>defines definitions, types, test specifications, test methods and test processes for blockchain systems</a:t>
            </a:r>
            <a:endParaRPr lang="en-US" sz="2800" dirty="0"/>
          </a:p>
          <a:p>
            <a:pPr marL="285750" indent="-285750">
              <a:buFont typeface="Arial" panose="020B0604020202020204" pitchFamily="34" charset="0"/>
              <a:buChar char="•"/>
            </a:pPr>
            <a:r>
              <a:rPr sz="2800" dirty="0"/>
              <a:t>defines the test architecture of blockchain systems, including but not limited to functional testing, performance testing, security testing, stability testing, and compliance testing</a:t>
            </a:r>
            <a:endParaRPr lang="en-US" sz="2800" dirty="0"/>
          </a:p>
          <a:p>
            <a:pPr marL="285750" indent="-285750">
              <a:buFont typeface="Arial" panose="020B0604020202020204" pitchFamily="34" charset="0"/>
              <a:buChar char="•"/>
            </a:pPr>
            <a:r>
              <a:rPr sz="2800" dirty="0"/>
              <a:t>defines definitions, types, test specifications, test methods and test processes for blockchain systems.  </a:t>
            </a:r>
            <a:endParaRPr lang="en-US" sz="2800" dirty="0"/>
          </a:p>
          <a:p>
            <a:pPr marL="285750" indent="-285750">
              <a:buFont typeface="Arial" panose="020B0604020202020204" pitchFamily="34" charset="0"/>
              <a:buChar char="•"/>
            </a:pPr>
            <a:r>
              <a:rPr sz="2800" dirty="0"/>
              <a:t>functional testing, performance testing, security testing, stability testing, and compliance testing.</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 P2141.2 - Standard for Transforming Enterprise Information Systems from Centralized Architecture into Blockchain-based Decentralized Architecture…"/>
          <p:cNvSpPr txBox="1">
            <a:spLocks noGrp="1"/>
          </p:cNvSpPr>
          <p:nvPr>
            <p:ph type="title"/>
          </p:nvPr>
        </p:nvSpPr>
        <p:spPr>
          <a:xfrm>
            <a:off x="1104900" y="2983948"/>
            <a:ext cx="11099800" cy="2159000"/>
          </a:xfrm>
          <a:prstGeom prst="rect">
            <a:avLst/>
          </a:prstGeom>
        </p:spPr>
        <p:txBody>
          <a:bodyPr/>
          <a:lstStyle/>
          <a:p>
            <a:pPr marL="457200" indent="-457200" algn="l" defTabSz="457200">
              <a:lnSpc>
                <a:spcPts val="3500"/>
              </a:lnSpc>
              <a:tabLst>
                <a:tab pos="139700" algn="l"/>
                <a:tab pos="457200" algn="l"/>
              </a:tabLst>
              <a:defRPr sz="1500" u="sng">
                <a:solidFill>
                  <a:srgbClr val="23527C"/>
                </a:solidFill>
                <a:latin typeface="Helvetica Neue"/>
                <a:ea typeface="Helvetica Neue"/>
                <a:cs typeface="Helvetica Neue"/>
                <a:sym typeface="Helvetica Neue"/>
              </a:defRPr>
            </a:pPr>
            <a:r>
              <a:rPr u="none" dirty="0"/>
              <a:t>	•	</a:t>
            </a:r>
            <a:r>
              <a:rPr dirty="0">
                <a:hlinkClick r:id="rId2"/>
              </a:rPr>
              <a:t>P2141.2 - Standard for Transforming Enterprise Information Systems from Centralized Architecture into Blockchain-based Decentralized Architecture</a:t>
            </a:r>
            <a:endParaRPr u="none" dirty="0">
              <a:solidFill>
                <a:srgbClr val="333333"/>
              </a:solidFill>
            </a:endParaRPr>
          </a:p>
          <a:p>
            <a:pPr marL="457200" indent="-457200" algn="l" defTabSz="457200">
              <a:lnSpc>
                <a:spcPts val="3500"/>
              </a:lnSpc>
              <a:tabLst>
                <a:tab pos="139700" algn="l"/>
                <a:tab pos="457200" algn="l"/>
              </a:tabLst>
              <a:defRPr sz="1500">
                <a:solidFill>
                  <a:srgbClr val="337AB7"/>
                </a:solidFill>
                <a:latin typeface="Helvetica Neue"/>
                <a:ea typeface="Helvetica Neue"/>
                <a:cs typeface="Helvetica Neue"/>
                <a:sym typeface="Helvetica Neue"/>
              </a:defRPr>
            </a:pPr>
            <a:r>
              <a:rPr dirty="0"/>
              <a:t>	•	</a:t>
            </a:r>
            <a:r>
              <a:rPr u="sng" dirty="0">
                <a:hlinkClick r:id="rId3"/>
              </a:rPr>
              <a:t>P2141.3 - Standard for Transforming Enterprise Information Systems from Distributed Architecture into Blockchain-based Decentralized Architecture</a:t>
            </a:r>
            <a:endParaRPr dirty="0">
              <a:solidFill>
                <a:srgbClr val="333333"/>
              </a:solidFill>
            </a:endParaRPr>
          </a:p>
        </p:txBody>
      </p:sp>
      <p:sp>
        <p:nvSpPr>
          <p:cNvPr id="5" name="• P3203 - Standard for Blockchain Interoperability Naming Protocol">
            <a:extLst>
              <a:ext uri="{FF2B5EF4-FFF2-40B4-BE49-F238E27FC236}">
                <a16:creationId xmlns:a16="http://schemas.microsoft.com/office/drawing/2014/main" id="{6C223124-C871-F14E-97D6-85758F74A252}"/>
              </a:ext>
            </a:extLst>
          </p:cNvPr>
          <p:cNvSpPr txBox="1">
            <a:spLocks/>
          </p:cNvSpPr>
          <p:nvPr/>
        </p:nvSpPr>
        <p:spPr>
          <a:xfrm>
            <a:off x="1104900" y="4876800"/>
            <a:ext cx="11328163" cy="1251227"/>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1pPr>
            <a:lvl2pPr marL="0" marR="0" indent="228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2pPr>
            <a:lvl3pPr marL="0" marR="0" indent="457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3pPr>
            <a:lvl4pPr marL="0" marR="0" indent="685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4pPr>
            <a:lvl5pPr marL="0" marR="0" indent="9144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9pPr>
          </a:lstStyle>
          <a:p>
            <a:pPr marL="457200" indent="-457200" algn="l" defTabSz="457200" hangingPunct="1">
              <a:lnSpc>
                <a:spcPts val="3200"/>
              </a:lnSpc>
              <a:buFont typeface="Arial" panose="020B0604020202020204" pitchFamily="34" charset="0"/>
              <a:buChar char="•"/>
              <a:tabLst>
                <a:tab pos="139700" algn="l"/>
                <a:tab pos="457200" algn="l"/>
              </a:tabLst>
              <a:defRPr sz="1400" u="sng">
                <a:solidFill>
                  <a:srgbClr val="23527C"/>
                </a:solidFill>
                <a:latin typeface="Helvetica Neue"/>
                <a:ea typeface="Helvetica Neue"/>
                <a:cs typeface="Helvetica Neue"/>
                <a:sym typeface="Helvetica Neue"/>
              </a:defRPr>
            </a:pPr>
            <a:r>
              <a:rPr lang="en-US" sz="1400" dirty="0">
                <a:solidFill>
                  <a:srgbClr val="23527C"/>
                </a:solidFill>
                <a:latin typeface="Helvetica Neue"/>
                <a:ea typeface="Helvetica Neue"/>
                <a:cs typeface="Helvetica Neue"/>
                <a:sym typeface="Helvetica Neue"/>
                <a:hlinkClick r:id="rId4"/>
              </a:rPr>
              <a:t>P3203 - Standard for Blockchain Interoperability Naming Protocol</a:t>
            </a:r>
            <a:endParaRPr lang="en-US" sz="1400" dirty="0">
              <a:solidFill>
                <a:srgbClr val="333333"/>
              </a:solidFill>
              <a:latin typeface="Helvetica Neue"/>
              <a:ea typeface="Helvetica Neue"/>
              <a:cs typeface="Helvetica Neue"/>
              <a:sym typeface="Helvetica Neue"/>
            </a:endParaRPr>
          </a:p>
        </p:txBody>
      </p:sp>
      <p:sp>
        <p:nvSpPr>
          <p:cNvPr id="6" name="• P3205 - Standard for Blockchain Interoperability - Data Authentication and Communication Protocol">
            <a:extLst>
              <a:ext uri="{FF2B5EF4-FFF2-40B4-BE49-F238E27FC236}">
                <a16:creationId xmlns:a16="http://schemas.microsoft.com/office/drawing/2014/main" id="{E6D7A515-D14D-124B-B14E-F3348A8154E0}"/>
              </a:ext>
            </a:extLst>
          </p:cNvPr>
          <p:cNvSpPr txBox="1">
            <a:spLocks/>
          </p:cNvSpPr>
          <p:nvPr/>
        </p:nvSpPr>
        <p:spPr>
          <a:xfrm>
            <a:off x="1104900" y="5142948"/>
            <a:ext cx="11328163" cy="2334987"/>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1pPr>
            <a:lvl2pPr marL="0" marR="0" indent="228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2pPr>
            <a:lvl3pPr marL="0" marR="0" indent="457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3pPr>
            <a:lvl4pPr marL="0" marR="0" indent="685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4pPr>
            <a:lvl5pPr marL="0" marR="0" indent="9144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9pPr>
          </a:lstStyle>
          <a:p>
            <a:pPr marL="457200" indent="-457200" algn="l" defTabSz="457200" hangingPunct="1">
              <a:lnSpc>
                <a:spcPts val="3200"/>
              </a:lnSpc>
              <a:buFont typeface="Arial" panose="020B0604020202020204" pitchFamily="34" charset="0"/>
              <a:buChar char="•"/>
              <a:tabLst>
                <a:tab pos="139700" algn="l"/>
                <a:tab pos="457200" algn="l"/>
              </a:tabLst>
              <a:defRPr sz="1400" u="sng">
                <a:solidFill>
                  <a:srgbClr val="23527C"/>
                </a:solidFill>
                <a:latin typeface="Helvetica Neue"/>
                <a:ea typeface="Helvetica Neue"/>
                <a:cs typeface="Helvetica Neue"/>
                <a:sym typeface="Helvetica Neue"/>
              </a:defRPr>
            </a:pPr>
            <a:r>
              <a:rPr lang="en-US" sz="1400" u="sng" dirty="0">
                <a:solidFill>
                  <a:srgbClr val="23527C"/>
                </a:solidFill>
                <a:latin typeface="Helvetica Neue"/>
                <a:ea typeface="Helvetica Neue"/>
                <a:cs typeface="Helvetica Neue"/>
                <a:sym typeface="Helvetica Neue"/>
                <a:hlinkClick r:id="rId5"/>
              </a:rPr>
              <a:t>P3205 - Standard for Blockchain Interoperability - Data Authentication and Communication Protoco</a:t>
            </a:r>
            <a:endParaRPr lang="en-US" sz="1400" u="sng" dirty="0">
              <a:solidFill>
                <a:srgbClr val="23527C"/>
              </a:solidFill>
              <a:latin typeface="Helvetica Neue"/>
              <a:ea typeface="Helvetica Neue"/>
              <a:cs typeface="Helvetica Neue"/>
              <a:sym typeface="Helvetica Neue"/>
            </a:endParaRPr>
          </a:p>
          <a:p>
            <a:pPr marL="457200" indent="-457200" algn="l" defTabSz="457200" hangingPunct="1">
              <a:lnSpc>
                <a:spcPts val="3200"/>
              </a:lnSpc>
              <a:buFont typeface="Arial" panose="020B0604020202020204" pitchFamily="34" charset="0"/>
              <a:buChar char="•"/>
              <a:tabLst>
                <a:tab pos="139700" algn="l"/>
                <a:tab pos="457200" algn="l"/>
              </a:tabLst>
              <a:defRPr sz="1400" u="sng">
                <a:solidFill>
                  <a:srgbClr val="23527C"/>
                </a:solidFill>
                <a:latin typeface="Helvetica Neue"/>
                <a:ea typeface="Helvetica Neue"/>
                <a:cs typeface="Helvetica Neue"/>
                <a:sym typeface="Helvetica Neue"/>
              </a:defRPr>
            </a:pPr>
            <a:r>
              <a:rPr lang="en-US" sz="1400" dirty="0">
                <a:solidFill>
                  <a:srgbClr val="23527C"/>
                </a:solidFill>
                <a:latin typeface="Helvetica Neue"/>
                <a:ea typeface="Helvetica Neue"/>
                <a:cs typeface="Helvetica Neue"/>
                <a:sym typeface="Helvetica Neue"/>
                <a:hlinkClick r:id="rId6"/>
              </a:rPr>
              <a:t> P2145 - Standard for Framework and Definitions for Blockchain Governance</a:t>
            </a:r>
            <a:endParaRPr lang="en-US" sz="1400" dirty="0">
              <a:solidFill>
                <a:srgbClr val="333333"/>
              </a:solidFill>
              <a:latin typeface="Helvetica Neue"/>
              <a:ea typeface="Helvetica Neue"/>
              <a:cs typeface="Helvetica Neue"/>
              <a:sym typeface="Helvetica Neue"/>
            </a:endParaRPr>
          </a:p>
        </p:txBody>
      </p:sp>
      <p:sp>
        <p:nvSpPr>
          <p:cNvPr id="7" name="• P3206 - Standard for Blockchain-based Digital Asset Classification…">
            <a:extLst>
              <a:ext uri="{FF2B5EF4-FFF2-40B4-BE49-F238E27FC236}">
                <a16:creationId xmlns:a16="http://schemas.microsoft.com/office/drawing/2014/main" id="{15A75B09-CC85-114B-84FE-2D0CA6FDD5F1}"/>
              </a:ext>
            </a:extLst>
          </p:cNvPr>
          <p:cNvSpPr txBox="1">
            <a:spLocks/>
          </p:cNvSpPr>
          <p:nvPr/>
        </p:nvSpPr>
        <p:spPr>
          <a:xfrm>
            <a:off x="1050235" y="1498599"/>
            <a:ext cx="11099800" cy="1708427"/>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1pPr>
            <a:lvl2pPr marL="0" marR="0" indent="228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2pPr>
            <a:lvl3pPr marL="0" marR="0" indent="457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3pPr>
            <a:lvl4pPr marL="0" marR="0" indent="685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4pPr>
            <a:lvl5pPr marL="0" marR="0" indent="9144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9pPr>
          </a:lstStyle>
          <a:p>
            <a:pPr marL="457200" indent="-457200" algn="l" defTabSz="457200" hangingPunct="1">
              <a:lnSpc>
                <a:spcPts val="3200"/>
              </a:lnSpc>
              <a:tabLst>
                <a:tab pos="139700" algn="l"/>
                <a:tab pos="457200" algn="l"/>
              </a:tabLst>
              <a:defRPr sz="1400">
                <a:solidFill>
                  <a:srgbClr val="337AB7"/>
                </a:solidFill>
                <a:latin typeface="Helvetica Neue"/>
                <a:ea typeface="Helvetica Neue"/>
                <a:cs typeface="Helvetica Neue"/>
                <a:sym typeface="Helvetica Neue"/>
              </a:defRPr>
            </a:pPr>
            <a:r>
              <a:rPr lang="en-US" sz="1400" dirty="0">
                <a:solidFill>
                  <a:srgbClr val="337AB7"/>
                </a:solidFill>
                <a:latin typeface="Helvetica Neue"/>
                <a:ea typeface="Helvetica Neue"/>
                <a:cs typeface="Helvetica Neue"/>
                <a:sym typeface="Helvetica Neue"/>
              </a:rPr>
              <a:t>	•	</a:t>
            </a:r>
            <a:r>
              <a:rPr lang="en-US" sz="1400" u="sng" dirty="0">
                <a:solidFill>
                  <a:srgbClr val="337AB7"/>
                </a:solidFill>
                <a:latin typeface="Helvetica Neue"/>
                <a:ea typeface="Helvetica Neue"/>
                <a:cs typeface="Helvetica Neue"/>
                <a:sym typeface="Helvetica Neue"/>
                <a:hlinkClick r:id="rId7"/>
              </a:rPr>
              <a:t>P3206 - Standard for Blockchain-based Digital Asset Classification</a:t>
            </a:r>
            <a:endParaRPr lang="en-US" sz="1400" dirty="0">
              <a:solidFill>
                <a:srgbClr val="333333"/>
              </a:solidFill>
              <a:latin typeface="Helvetica Neue"/>
              <a:ea typeface="Helvetica Neue"/>
              <a:cs typeface="Helvetica Neue"/>
              <a:sym typeface="Helvetica Neue"/>
            </a:endParaRPr>
          </a:p>
          <a:p>
            <a:pPr marL="457200" indent="-457200" algn="l" defTabSz="457200" hangingPunct="1">
              <a:lnSpc>
                <a:spcPts val="3200"/>
              </a:lnSpc>
              <a:tabLst>
                <a:tab pos="139700" algn="l"/>
                <a:tab pos="457200" algn="l"/>
              </a:tabLst>
              <a:defRPr sz="1400">
                <a:solidFill>
                  <a:srgbClr val="337AB7"/>
                </a:solidFill>
                <a:latin typeface="Helvetica Neue"/>
                <a:ea typeface="Helvetica Neue"/>
                <a:cs typeface="Helvetica Neue"/>
                <a:sym typeface="Helvetica Neue"/>
              </a:defRPr>
            </a:pPr>
            <a:r>
              <a:rPr lang="en-US" sz="1400" dirty="0">
                <a:solidFill>
                  <a:srgbClr val="337AB7"/>
                </a:solidFill>
                <a:latin typeface="Helvetica Neue"/>
                <a:ea typeface="Helvetica Neue"/>
                <a:cs typeface="Helvetica Neue"/>
                <a:sym typeface="Helvetica Neue"/>
              </a:rPr>
              <a:t>	•	</a:t>
            </a:r>
            <a:r>
              <a:rPr lang="en-US" sz="1400" u="sng" dirty="0">
                <a:solidFill>
                  <a:srgbClr val="337AB7"/>
                </a:solidFill>
                <a:latin typeface="Helvetica Neue"/>
                <a:ea typeface="Helvetica Neue"/>
                <a:cs typeface="Helvetica Neue"/>
                <a:sym typeface="Helvetica Neue"/>
                <a:hlinkClick r:id="rId8"/>
              </a:rPr>
              <a:t>P3207 - Standard for Blockchain-based Digital Asset Identification</a:t>
            </a:r>
            <a:endParaRPr lang="en-US" sz="1400" dirty="0">
              <a:solidFill>
                <a:srgbClr val="333333"/>
              </a:solidFill>
              <a:latin typeface="Helvetica Neue"/>
              <a:ea typeface="Helvetica Neue"/>
              <a:cs typeface="Helvetica Neue"/>
              <a:sym typeface="Helvetica Neue"/>
            </a:endParaRPr>
          </a:p>
          <a:p>
            <a:pPr marL="457200" indent="-457200" algn="l" defTabSz="457200" hangingPunct="1">
              <a:lnSpc>
                <a:spcPts val="3200"/>
              </a:lnSpc>
              <a:tabLst>
                <a:tab pos="139700" algn="l"/>
                <a:tab pos="457200" algn="l"/>
              </a:tabLst>
              <a:defRPr sz="1400">
                <a:solidFill>
                  <a:srgbClr val="337AB7"/>
                </a:solidFill>
                <a:latin typeface="Helvetica Neue"/>
                <a:ea typeface="Helvetica Neue"/>
                <a:cs typeface="Helvetica Neue"/>
                <a:sym typeface="Helvetica Neue"/>
              </a:defRPr>
            </a:pPr>
            <a:r>
              <a:rPr lang="en-US" sz="1400" dirty="0">
                <a:solidFill>
                  <a:srgbClr val="337AB7"/>
                </a:solidFill>
                <a:latin typeface="Helvetica Neue"/>
                <a:ea typeface="Helvetica Neue"/>
                <a:cs typeface="Helvetica Neue"/>
                <a:sym typeface="Helvetica Neue"/>
              </a:rPr>
              <a:t>	•	</a:t>
            </a:r>
            <a:r>
              <a:rPr lang="en-US" sz="1400" u="sng" dirty="0">
                <a:solidFill>
                  <a:srgbClr val="337AB7"/>
                </a:solidFill>
                <a:latin typeface="Helvetica Neue"/>
                <a:ea typeface="Helvetica Neue"/>
                <a:cs typeface="Helvetica Neue"/>
                <a:sym typeface="Helvetica Neue"/>
                <a:hlinkClick r:id="rId9"/>
              </a:rPr>
              <a:t>P3208 - Standard for Blockchain-based Digital Asset Exchange Model</a:t>
            </a:r>
            <a:endParaRPr lang="en-US" sz="1400" dirty="0">
              <a:solidFill>
                <a:srgbClr val="333333"/>
              </a:solidFill>
              <a:latin typeface="Helvetica Neue"/>
              <a:ea typeface="Helvetica Neue"/>
              <a:cs typeface="Helvetica Neue"/>
              <a:sym typeface="Helvetica Neue"/>
            </a:endParaRPr>
          </a:p>
        </p:txBody>
      </p:sp>
      <p:sp>
        <p:nvSpPr>
          <p:cNvPr id="2" name="TextBox 1">
            <a:extLst>
              <a:ext uri="{FF2B5EF4-FFF2-40B4-BE49-F238E27FC236}">
                <a16:creationId xmlns:a16="http://schemas.microsoft.com/office/drawing/2014/main" id="{023D00E1-05A7-D942-8930-9CCDA5E3522C}"/>
              </a:ext>
            </a:extLst>
          </p:cNvPr>
          <p:cNvSpPr txBox="1"/>
          <p:nvPr/>
        </p:nvSpPr>
        <p:spPr>
          <a:xfrm>
            <a:off x="2971799" y="285434"/>
            <a:ext cx="5927272" cy="5334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kumimoji="0" lang="en-US" sz="2800" b="1" i="0" u="none" strike="noStrike" cap="none" spc="0" normalizeH="0" baseline="0" dirty="0">
                <a:ln>
                  <a:noFill/>
                </a:ln>
                <a:solidFill>
                  <a:srgbClr val="000000"/>
                </a:solidFill>
                <a:effectLst/>
                <a:uFillTx/>
                <a:latin typeface="Helvetica Neue"/>
                <a:ea typeface="Helvetica Neue"/>
                <a:cs typeface="Helvetica Neue"/>
                <a:sym typeface="Helvetica Neue"/>
              </a:rPr>
              <a:t>Other Relevant Standards </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Section A…"/>
          <p:cNvSpPr txBox="1">
            <a:spLocks noGrp="1"/>
          </p:cNvSpPr>
          <p:nvPr>
            <p:ph type="title"/>
          </p:nvPr>
        </p:nvSpPr>
        <p:spPr>
          <a:xfrm>
            <a:off x="1244600" y="4064000"/>
            <a:ext cx="11099800" cy="2159000"/>
          </a:xfrm>
          <a:prstGeom prst="rect">
            <a:avLst/>
          </a:prstGeom>
        </p:spPr>
        <p:txBody>
          <a:bodyPr/>
          <a:lstStyle/>
          <a:p>
            <a:pPr defTabSz="484886">
              <a:defRPr sz="6640"/>
            </a:pPr>
            <a:r>
              <a:rPr dirty="0"/>
              <a:t>Section A </a:t>
            </a:r>
          </a:p>
          <a:p>
            <a:pPr defTabSz="484886">
              <a:defRPr sz="6640"/>
            </a:pPr>
            <a:r>
              <a:rPr dirty="0"/>
              <a:t>Overview </a:t>
            </a:r>
          </a:p>
        </p:txBody>
      </p:sp>
      <p:pic>
        <p:nvPicPr>
          <p:cNvPr id="3" name="gba.jpeg" descr="gba.jpeg">
            <a:extLst>
              <a:ext uri="{FF2B5EF4-FFF2-40B4-BE49-F238E27FC236}">
                <a16:creationId xmlns:a16="http://schemas.microsoft.com/office/drawing/2014/main" id="{C4C048A7-6312-EF4A-BDF6-D3668F50590C}"/>
              </a:ext>
            </a:extLst>
          </p:cNvPr>
          <p:cNvPicPr>
            <a:picLocks noChangeAspect="1"/>
          </p:cNvPicPr>
          <p:nvPr/>
        </p:nvPicPr>
        <p:blipFill>
          <a:blip r:embed="rId2"/>
          <a:stretch>
            <a:fillRect/>
          </a:stretch>
        </p:blipFill>
        <p:spPr>
          <a:xfrm>
            <a:off x="5029200" y="467179"/>
            <a:ext cx="3530600" cy="1993900"/>
          </a:xfrm>
          <a:prstGeom prst="rect">
            <a:avLst/>
          </a:prstGeom>
          <a:ln w="12700">
            <a:miter lim="400000"/>
          </a:ln>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Relevant Blockchain Standards Overview"/>
          <p:cNvSpPr txBox="1">
            <a:spLocks noGrp="1"/>
          </p:cNvSpPr>
          <p:nvPr>
            <p:ph type="title"/>
          </p:nvPr>
        </p:nvSpPr>
        <p:spPr>
          <a:prstGeom prst="rect">
            <a:avLst/>
          </a:prstGeom>
        </p:spPr>
        <p:txBody>
          <a:bodyPr>
            <a:normAutofit/>
          </a:bodyPr>
          <a:lstStyle>
            <a:lvl1pPr defTabSz="484886">
              <a:defRPr sz="6640"/>
            </a:lvl1pPr>
          </a:lstStyle>
          <a:p>
            <a:r>
              <a:rPr sz="2800" dirty="0"/>
              <a:t>Relevant Blockchain Standards Overview </a:t>
            </a:r>
          </a:p>
        </p:txBody>
      </p:sp>
      <p:sp>
        <p:nvSpPr>
          <p:cNvPr id="127" name="Industry Connection…"/>
          <p:cNvSpPr txBox="1">
            <a:spLocks noGrp="1"/>
          </p:cNvSpPr>
          <p:nvPr>
            <p:ph type="body" idx="1"/>
          </p:nvPr>
        </p:nvSpPr>
        <p:spPr>
          <a:prstGeom prst="rect">
            <a:avLst/>
          </a:prstGeom>
        </p:spPr>
        <p:txBody>
          <a:bodyPr/>
          <a:lstStyle/>
          <a:p>
            <a:pPr marL="0" indent="0">
              <a:buSzTx/>
              <a:buNone/>
              <a:defRPr b="1"/>
            </a:pPr>
            <a:r>
              <a:rPr sz="2800" dirty="0"/>
              <a:t>Industry Connection</a:t>
            </a:r>
          </a:p>
          <a:p>
            <a:r>
              <a:rPr u="sng" dirty="0">
                <a:hlinkClick r:id="rId2"/>
              </a:rPr>
              <a:t>IC17-002-01: Digital Inclusion through Trust and Agency (DITA)</a:t>
            </a:r>
            <a:endParaRPr dirty="0">
              <a:solidFill>
                <a:srgbClr val="333333"/>
              </a:solidFill>
            </a:endParaRPr>
          </a:p>
          <a:p>
            <a:r>
              <a:rPr u="sng" dirty="0">
                <a:hlinkClick r:id="rId3"/>
              </a:rPr>
              <a:t>IC17-012-01: Supply Chain &amp; Trials Standardized Technology and Implementation</a:t>
            </a:r>
            <a:r>
              <a:rPr dirty="0">
                <a:solidFill>
                  <a:srgbClr val="333333"/>
                </a:solidFill>
              </a:rPr>
              <a:t> (PDF, 626 KB)</a:t>
            </a:r>
          </a:p>
          <a:p>
            <a:r>
              <a:rPr u="sng" dirty="0">
                <a:hlinkClick r:id="rId4"/>
              </a:rPr>
              <a:t>IC17-017-01: Blockchain Asset Exchange</a:t>
            </a:r>
            <a:r>
              <a:rPr dirty="0">
                <a:solidFill>
                  <a:srgbClr val="333333"/>
                </a:solidFill>
              </a:rPr>
              <a:t> (PDF, 386 KB</a:t>
            </a:r>
            <a:r>
              <a:rPr lang="en-US" dirty="0">
                <a:solidFill>
                  <a:srgbClr val="333333"/>
                </a:solidFill>
              </a:rPr>
              <a:t>)</a:t>
            </a:r>
            <a:endParaRPr dirty="0">
              <a:solidFill>
                <a:srgbClr val="333333"/>
              </a:solidFill>
            </a:endParaRPr>
          </a:p>
          <a:p>
            <a:r>
              <a:rPr u="sng" dirty="0">
                <a:hlinkClick r:id="rId5"/>
              </a:rPr>
              <a:t>IC20-005: Global Initiative on Blockchain-based Omnidirectional Pandemic Surveillance</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Relevant Blockchain Standards Overview"/>
          <p:cNvSpPr txBox="1">
            <a:spLocks noGrp="1"/>
          </p:cNvSpPr>
          <p:nvPr>
            <p:ph type="title"/>
          </p:nvPr>
        </p:nvSpPr>
        <p:spPr>
          <a:prstGeom prst="rect">
            <a:avLst/>
          </a:prstGeom>
        </p:spPr>
        <p:txBody>
          <a:bodyPr>
            <a:normAutofit/>
          </a:bodyPr>
          <a:lstStyle>
            <a:lvl1pPr defTabSz="484886">
              <a:defRPr sz="6640"/>
            </a:lvl1pPr>
          </a:lstStyle>
          <a:p>
            <a:r>
              <a:rPr sz="2800" dirty="0"/>
              <a:t>Relevant Blockchain Standards Overview </a:t>
            </a:r>
          </a:p>
        </p:txBody>
      </p:sp>
      <p:sp>
        <p:nvSpPr>
          <p:cNvPr id="130" name="Published ( excluding cryptocurrency related standards ):…"/>
          <p:cNvSpPr txBox="1">
            <a:spLocks noGrp="1"/>
          </p:cNvSpPr>
          <p:nvPr>
            <p:ph type="body" idx="1"/>
          </p:nvPr>
        </p:nvSpPr>
        <p:spPr>
          <a:xfrm>
            <a:off x="609600" y="2597150"/>
            <a:ext cx="11099800" cy="6286500"/>
          </a:xfrm>
          <a:prstGeom prst="rect">
            <a:avLst/>
          </a:prstGeom>
        </p:spPr>
        <p:txBody>
          <a:bodyPr/>
          <a:lstStyle/>
          <a:p>
            <a:r>
              <a:rPr sz="2800" b="1" dirty="0"/>
              <a:t>Published </a:t>
            </a:r>
            <a:r>
              <a:rPr sz="2800" dirty="0"/>
              <a:t>(excluding cryptocurrency related standards):  </a:t>
            </a:r>
          </a:p>
          <a:p>
            <a:pPr marL="457200" indent="-457200" defTabSz="457200">
              <a:lnSpc>
                <a:spcPts val="3500"/>
              </a:lnSpc>
              <a:spcBef>
                <a:spcPts val="0"/>
              </a:spcBef>
              <a:buSzTx/>
              <a:buNone/>
              <a:tabLst>
                <a:tab pos="139700" algn="l"/>
                <a:tab pos="457200" algn="l"/>
              </a:tabLst>
              <a:defRPr sz="1500">
                <a:solidFill>
                  <a:srgbClr val="337AB7"/>
                </a:solidFill>
              </a:defRPr>
            </a:pPr>
            <a:r>
              <a:rPr sz="2800" dirty="0"/>
              <a:t>	</a:t>
            </a:r>
            <a:endParaRPr sz="2800" dirty="0">
              <a:solidFill>
                <a:srgbClr val="333333"/>
              </a:solidFill>
            </a:endParaRPr>
          </a:p>
          <a:p>
            <a:pPr marL="457200" indent="-457200" defTabSz="457200">
              <a:lnSpc>
                <a:spcPts val="3500"/>
              </a:lnSpc>
              <a:spcBef>
                <a:spcPts val="0"/>
              </a:spcBef>
              <a:buSzTx/>
              <a:buNone/>
              <a:tabLst>
                <a:tab pos="139700" algn="l"/>
                <a:tab pos="457200" algn="l"/>
              </a:tabLst>
              <a:defRPr sz="1500" u="sng">
                <a:solidFill>
                  <a:srgbClr val="23527C"/>
                </a:solidFill>
              </a:defRPr>
            </a:pPr>
            <a:r>
              <a:rPr u="none" dirty="0"/>
              <a:t>	•	</a:t>
            </a:r>
            <a:r>
              <a:rPr dirty="0">
                <a:hlinkClick r:id="rId2"/>
              </a:rPr>
              <a:t>2142.1-2021 - IEEE Approved Draft Recommended Practice for E-Invoice Business Using Blockchain Technology</a:t>
            </a:r>
            <a:endParaRPr dirty="0">
              <a:solidFill>
                <a:srgbClr val="333333"/>
              </a:solidFill>
            </a:endParaRPr>
          </a:p>
          <a:p>
            <a:pPr marL="457200" indent="-457200" defTabSz="457200">
              <a:lnSpc>
                <a:spcPts val="3500"/>
              </a:lnSpc>
              <a:spcBef>
                <a:spcPts val="0"/>
              </a:spcBef>
              <a:buSzTx/>
              <a:buNone/>
              <a:tabLst>
                <a:tab pos="139700" algn="l"/>
                <a:tab pos="457200" algn="l"/>
              </a:tabLst>
              <a:defRPr sz="1500">
                <a:solidFill>
                  <a:srgbClr val="337AB7"/>
                </a:solidFill>
              </a:defRPr>
            </a:pPr>
            <a:r>
              <a:rPr dirty="0"/>
              <a:t>	•	</a:t>
            </a:r>
            <a:r>
              <a:rPr u="sng" dirty="0">
                <a:hlinkClick r:id="rId3"/>
              </a:rPr>
              <a:t>2144.1-2020 - IEEE Standard for Framework of Blockchain-based Internet of Things (IoT) Data Management</a:t>
            </a:r>
            <a:endParaRPr dirty="0">
              <a:solidFill>
                <a:srgbClr val="333333"/>
              </a:solidFill>
            </a:endParaRPr>
          </a:p>
          <a:p>
            <a:pPr marL="457200" indent="-457200" defTabSz="457200">
              <a:lnSpc>
                <a:spcPts val="3500"/>
              </a:lnSpc>
              <a:spcBef>
                <a:spcPts val="0"/>
              </a:spcBef>
              <a:buSzTx/>
              <a:buNone/>
              <a:tabLst>
                <a:tab pos="139700" algn="l"/>
                <a:tab pos="457200" algn="l"/>
              </a:tabLst>
              <a:defRPr sz="1500">
                <a:solidFill>
                  <a:srgbClr val="337AB7"/>
                </a:solidFill>
              </a:defRPr>
            </a:pPr>
            <a:r>
              <a:rPr dirty="0"/>
              <a:t>	•	</a:t>
            </a:r>
            <a:r>
              <a:rPr u="sng" dirty="0">
                <a:hlinkClick r:id="rId4"/>
              </a:rPr>
              <a:t>2418.2-2020 - IEEE Approved Draft Standard Data Format for Blockchain Systems</a:t>
            </a:r>
            <a:r>
              <a:rPr lang="en-US" u="sng" dirty="0"/>
              <a:t> Under Development </a:t>
            </a:r>
            <a:endParaRPr dirty="0">
              <a:solidFill>
                <a:srgbClr val="333333"/>
              </a:solidFill>
            </a:endParaRPr>
          </a:p>
          <a:p>
            <a:pPr marL="457200" indent="-457200" defTabSz="457200">
              <a:lnSpc>
                <a:spcPts val="3500"/>
              </a:lnSpc>
              <a:spcBef>
                <a:spcPts val="0"/>
              </a:spcBef>
              <a:buSzTx/>
              <a:buNone/>
              <a:tabLst>
                <a:tab pos="139700" algn="l"/>
                <a:tab pos="457200" algn="l"/>
              </a:tabLst>
              <a:defRPr sz="1500" u="sng">
                <a:solidFill>
                  <a:srgbClr val="23527C"/>
                </a:solidFill>
              </a:defRPr>
            </a:pPr>
            <a:r>
              <a:rPr u="none" dirty="0"/>
              <a:t>	•	</a:t>
            </a:r>
            <a:r>
              <a:rPr dirty="0">
                <a:hlinkClick r:id="rId2"/>
              </a:rPr>
              <a:t>2142.1-2021 - IEEE Approved Draft Recommended Practice for E-Invoice Business Using Blockchain Technology</a:t>
            </a:r>
            <a:endParaRPr dirty="0">
              <a:solidFill>
                <a:srgbClr val="333333"/>
              </a:solidFill>
            </a:endParaRPr>
          </a:p>
          <a:p>
            <a:pPr marL="457200" indent="-457200" defTabSz="457200">
              <a:lnSpc>
                <a:spcPts val="3500"/>
              </a:lnSpc>
              <a:spcBef>
                <a:spcPts val="0"/>
              </a:spcBef>
              <a:buSzTx/>
              <a:buNone/>
              <a:tabLst>
                <a:tab pos="139700" algn="l"/>
                <a:tab pos="457200" algn="l"/>
              </a:tabLst>
              <a:defRPr sz="1500">
                <a:solidFill>
                  <a:srgbClr val="337AB7"/>
                </a:solidFill>
              </a:defRPr>
            </a:pPr>
            <a:r>
              <a:rPr dirty="0"/>
              <a:t>	•	</a:t>
            </a:r>
            <a:r>
              <a:rPr u="sng" dirty="0">
                <a:hlinkClick r:id="rId3"/>
              </a:rPr>
              <a:t>2144.1-2020 - IEEE Standard for Framework of Blockchain-based Internet of Things (IoT) Data Management</a:t>
            </a:r>
            <a:endParaRPr dirty="0">
              <a:solidFill>
                <a:srgbClr val="333333"/>
              </a:solidFill>
            </a:endParaRPr>
          </a:p>
          <a:p>
            <a:pPr marL="457200" indent="-457200" defTabSz="457200">
              <a:lnSpc>
                <a:spcPts val="3500"/>
              </a:lnSpc>
              <a:spcBef>
                <a:spcPts val="0"/>
              </a:spcBef>
              <a:buSzTx/>
              <a:buNone/>
              <a:tabLst>
                <a:tab pos="139700" algn="l"/>
                <a:tab pos="457200" algn="l"/>
              </a:tabLst>
              <a:defRPr sz="1500">
                <a:solidFill>
                  <a:srgbClr val="337AB7"/>
                </a:solidFill>
              </a:defRPr>
            </a:pPr>
            <a:r>
              <a:rPr dirty="0"/>
              <a:t>	•	</a:t>
            </a:r>
            <a:r>
              <a:rPr u="sng" dirty="0">
                <a:hlinkClick r:id="rId4"/>
              </a:rPr>
              <a:t>2418.2-2020 - IEEE Approved Draft Standard Data Format for Blockchain Systems</a:t>
            </a:r>
            <a:endParaRPr dirty="0">
              <a:solidFill>
                <a:srgbClr val="333333"/>
              </a:solidFill>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Relevant Blockchain Standards Overview(I)"/>
          <p:cNvSpPr txBox="1">
            <a:spLocks noGrp="1"/>
          </p:cNvSpPr>
          <p:nvPr>
            <p:ph type="title"/>
          </p:nvPr>
        </p:nvSpPr>
        <p:spPr>
          <a:prstGeom prst="rect">
            <a:avLst/>
          </a:prstGeom>
        </p:spPr>
        <p:txBody>
          <a:bodyPr/>
          <a:lstStyle>
            <a:lvl1pPr defTabSz="484886">
              <a:defRPr sz="6640"/>
            </a:lvl1pPr>
          </a:lstStyle>
          <a:p>
            <a:r>
              <a:rPr dirty="0"/>
              <a:t>Relevant Blockchain Standards Overview(I)</a:t>
            </a:r>
          </a:p>
        </p:txBody>
      </p:sp>
      <p:sp>
        <p:nvSpPr>
          <p:cNvPr id="133" name="Under Development ( excluding cryptocurrency related standards )…"/>
          <p:cNvSpPr txBox="1">
            <a:spLocks noGrp="1"/>
          </p:cNvSpPr>
          <p:nvPr>
            <p:ph type="body" idx="1"/>
          </p:nvPr>
        </p:nvSpPr>
        <p:spPr>
          <a:xfrm>
            <a:off x="762000" y="2597150"/>
            <a:ext cx="11099800" cy="6286500"/>
          </a:xfrm>
          <a:prstGeom prst="rect">
            <a:avLst/>
          </a:prstGeom>
        </p:spPr>
        <p:txBody>
          <a:bodyPr/>
          <a:lstStyle/>
          <a:p>
            <a:pPr marL="297815" indent="-297815" defTabSz="391414">
              <a:spcBef>
                <a:spcPts val="2800"/>
              </a:spcBef>
              <a:defRPr sz="2144"/>
            </a:pPr>
            <a:r>
              <a:rPr b="1" dirty="0"/>
              <a:t>Under Development</a:t>
            </a:r>
            <a:r>
              <a:rPr dirty="0">
                <a:solidFill>
                  <a:srgbClr val="333333"/>
                </a:solidFill>
              </a:rPr>
              <a:t> (excluding cryptocurrency related standards)</a:t>
            </a:r>
          </a:p>
          <a:p>
            <a:pPr marL="0" indent="0" algn="just" defTabSz="391414">
              <a:spcBef>
                <a:spcPts val="2100"/>
              </a:spcBef>
              <a:buNone/>
              <a:defRPr sz="1608"/>
            </a:pPr>
            <a:r>
              <a:rPr lang="en-US" u="sng" dirty="0">
                <a:hlinkClick r:id="rId2"/>
              </a:rPr>
              <a:t>-</a:t>
            </a:r>
            <a:r>
              <a:rPr u="sng" dirty="0">
                <a:hlinkClick r:id="rId2"/>
              </a:rPr>
              <a:t>P2140.4 - Standard for Distributed/Decentralized Exchange Framework using DLT (Distributed Ledger Technology)</a:t>
            </a:r>
            <a:endParaRPr lang="en-US" dirty="0">
              <a:solidFill>
                <a:srgbClr val="333333"/>
              </a:solidFill>
            </a:endParaRPr>
          </a:p>
          <a:p>
            <a:pPr marL="0" indent="0" algn="just" defTabSz="391414">
              <a:spcBef>
                <a:spcPts val="2100"/>
              </a:spcBef>
              <a:buNone/>
              <a:defRPr sz="1608"/>
            </a:pPr>
            <a:r>
              <a:rPr lang="en-US" u="sng" dirty="0">
                <a:solidFill>
                  <a:srgbClr val="333333"/>
                </a:solidFill>
                <a:hlinkClick r:id="rId3"/>
              </a:rPr>
              <a:t>-</a:t>
            </a:r>
            <a:r>
              <a:rPr u="sng" dirty="0">
                <a:hlinkClick r:id="rId3"/>
              </a:rPr>
              <a:t>P2141.2 - Standard for Transforming Enterprise Information Systems from Centralized Architecture into Blockchain-based Decentralized Architecture</a:t>
            </a:r>
            <a:endParaRPr dirty="0">
              <a:solidFill>
                <a:srgbClr val="333333"/>
              </a:solidFill>
            </a:endParaRPr>
          </a:p>
          <a:p>
            <a:pPr marL="0" indent="0" algn="just" defTabSz="391414">
              <a:spcBef>
                <a:spcPts val="2100"/>
              </a:spcBef>
              <a:buSzTx/>
              <a:buNone/>
              <a:defRPr sz="1608"/>
            </a:pPr>
            <a:r>
              <a:rPr lang="en-US" u="sng" dirty="0">
                <a:hlinkClick r:id="rId4"/>
              </a:rPr>
              <a:t>-</a:t>
            </a:r>
            <a:r>
              <a:rPr u="sng" dirty="0">
                <a:hlinkClick r:id="rId4"/>
              </a:rPr>
              <a:t>P2141.3 - Standard for Transforming Enterprise Information Systems from Distributed Architecture into Blockchain-based Decentralized Architecture</a:t>
            </a:r>
            <a:endParaRPr dirty="0">
              <a:solidFill>
                <a:srgbClr val="333333"/>
              </a:solidFill>
            </a:endParaRPr>
          </a:p>
          <a:p>
            <a:pPr marL="0" indent="0" algn="just" defTabSz="391414">
              <a:spcBef>
                <a:spcPts val="2100"/>
              </a:spcBef>
              <a:buSzTx/>
              <a:buNone/>
              <a:defRPr sz="1608"/>
            </a:pPr>
            <a:r>
              <a:rPr lang="en-US" u="sng" dirty="0">
                <a:hlinkClick r:id="rId5"/>
              </a:rPr>
              <a:t>-</a:t>
            </a:r>
            <a:r>
              <a:rPr u="sng" dirty="0">
                <a:hlinkClick r:id="rId5"/>
              </a:rPr>
              <a:t>P2144.2 - Standard for Functional Requirements in Blockchain-based Internet of Things (IoT) Data </a:t>
            </a:r>
            <a:r>
              <a:rPr lang="en-US" u="sng" dirty="0">
                <a:hlinkClick r:id="rId5"/>
              </a:rPr>
              <a:t>       </a:t>
            </a:r>
            <a:r>
              <a:rPr u="sng" dirty="0">
                <a:hlinkClick r:id="rId5"/>
              </a:rPr>
              <a:t>Management</a:t>
            </a:r>
            <a:endParaRPr dirty="0">
              <a:solidFill>
                <a:srgbClr val="333333"/>
              </a:solidFill>
            </a:endParaRPr>
          </a:p>
          <a:p>
            <a:pPr marL="0" indent="0" algn="just" defTabSz="391414">
              <a:spcBef>
                <a:spcPts val="2100"/>
              </a:spcBef>
              <a:buSzTx/>
              <a:buNone/>
              <a:defRPr sz="1608"/>
            </a:pPr>
            <a:r>
              <a:rPr lang="en-US" u="sng" dirty="0">
                <a:hlinkClick r:id="rId6"/>
              </a:rPr>
              <a:t>-</a:t>
            </a:r>
            <a:r>
              <a:rPr u="sng" dirty="0">
                <a:hlinkClick r:id="rId6"/>
              </a:rPr>
              <a:t>P2144.3 - Standard for Assessment of Blockchain-based Internet of Things (IoT) Data Management</a:t>
            </a:r>
            <a:endParaRPr dirty="0">
              <a:solidFill>
                <a:srgbClr val="333333"/>
              </a:solidFill>
            </a:endParaRPr>
          </a:p>
          <a:p>
            <a:pPr marL="0" indent="0" algn="just" defTabSz="391414">
              <a:spcBef>
                <a:spcPts val="2100"/>
              </a:spcBef>
              <a:buSzTx/>
              <a:buNone/>
              <a:defRPr sz="1608"/>
            </a:pPr>
            <a:r>
              <a:rPr lang="en-US" u="sng" dirty="0">
                <a:hlinkClick r:id="rId7"/>
              </a:rPr>
              <a:t>-</a:t>
            </a:r>
            <a:r>
              <a:rPr u="sng" dirty="0">
                <a:hlinkClick r:id="rId7"/>
              </a:rPr>
              <a:t>P2145 - Standard for Framework and Definitions for Blockchain Governance</a:t>
            </a:r>
            <a:endParaRPr dirty="0">
              <a:solidFill>
                <a:srgbClr val="333333"/>
              </a:solidFill>
            </a:endParaRPr>
          </a:p>
          <a:p>
            <a:pPr marL="0" indent="0" algn="just" defTabSz="391414">
              <a:spcBef>
                <a:spcPts val="2100"/>
              </a:spcBef>
              <a:buSzTx/>
              <a:buNone/>
              <a:defRPr sz="1608"/>
            </a:pPr>
            <a:r>
              <a:rPr lang="en-US" u="sng" dirty="0">
                <a:hlinkClick r:id="rId8"/>
              </a:rPr>
              <a:t>-</a:t>
            </a:r>
            <a:r>
              <a:rPr u="sng" dirty="0">
                <a:hlinkClick r:id="rId8"/>
              </a:rPr>
              <a:t>P2146.1 - Standard for Entity-Based Risk Mutual Assistance Model through Blockchain Technology</a:t>
            </a:r>
            <a:endParaRPr dirty="0">
              <a:solidFill>
                <a:srgbClr val="333333"/>
              </a:solidFill>
            </a:endParaRPr>
          </a:p>
          <a:p>
            <a:pPr marL="0" indent="0" algn="just" defTabSz="391414">
              <a:spcBef>
                <a:spcPts val="2100"/>
              </a:spcBef>
              <a:buSzTx/>
              <a:buNone/>
              <a:defRPr sz="1608"/>
            </a:pPr>
            <a:r>
              <a:rPr lang="en-US" u="sng" dirty="0">
                <a:hlinkClick r:id="rId9"/>
              </a:rPr>
              <a:t>-</a:t>
            </a:r>
            <a:r>
              <a:rPr u="sng" dirty="0">
                <a:hlinkClick r:id="rId9"/>
              </a:rPr>
              <a:t>P2146.2 - Standard for External Data Retrieval of Blockchain for Risk Mutual Assistance Model</a:t>
            </a:r>
            <a:endParaRPr dirty="0">
              <a:solidFill>
                <a:srgbClr val="333333"/>
              </a:solidFill>
            </a:endParaRPr>
          </a:p>
          <a:p>
            <a:pPr marL="0" indent="0" algn="just" defTabSz="391414">
              <a:spcBef>
                <a:spcPts val="2100"/>
              </a:spcBef>
              <a:buSzTx/>
              <a:buNone/>
              <a:defRPr sz="1608"/>
            </a:pPr>
            <a:r>
              <a:rPr lang="en-US" u="sng" dirty="0">
                <a:hlinkClick r:id="rId10"/>
              </a:rPr>
              <a:t>-</a:t>
            </a:r>
            <a:r>
              <a:rPr u="sng" dirty="0">
                <a:hlinkClick r:id="rId10"/>
              </a:rPr>
              <a:t>P2418.1 - Standard for the Framework of Blockchain Use in Internet of Things (IoT)</a:t>
            </a:r>
            <a:endParaRPr dirty="0">
              <a:solidFill>
                <a:srgbClr val="333333"/>
              </a:solidFill>
            </a:endParaRPr>
          </a:p>
          <a:p>
            <a:pPr marL="0" indent="0" defTabSz="391414">
              <a:spcBef>
                <a:spcPts val="2100"/>
              </a:spcBef>
              <a:buSzTx/>
              <a:buNone/>
              <a:defRPr sz="1608"/>
            </a:pPr>
            <a:r>
              <a:rPr dirty="0"/>
              <a:t>	</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Relevant Blockchain Standards Overview(II)"/>
          <p:cNvSpPr txBox="1">
            <a:spLocks noGrp="1"/>
          </p:cNvSpPr>
          <p:nvPr>
            <p:ph type="title"/>
          </p:nvPr>
        </p:nvSpPr>
        <p:spPr>
          <a:prstGeom prst="rect">
            <a:avLst/>
          </a:prstGeom>
        </p:spPr>
        <p:txBody>
          <a:bodyPr/>
          <a:lstStyle>
            <a:lvl1pPr defTabSz="484886">
              <a:defRPr sz="6640"/>
            </a:lvl1pPr>
          </a:lstStyle>
          <a:p>
            <a:r>
              <a:t>Relevant Blockchain Standards Overview(II)</a:t>
            </a:r>
          </a:p>
        </p:txBody>
      </p:sp>
      <p:sp>
        <p:nvSpPr>
          <p:cNvPr id="136" name="Under Development ( excluding cryptocurrency related standards )…"/>
          <p:cNvSpPr txBox="1">
            <a:spLocks noGrp="1"/>
          </p:cNvSpPr>
          <p:nvPr>
            <p:ph type="body" idx="1"/>
          </p:nvPr>
        </p:nvSpPr>
        <p:spPr>
          <a:prstGeom prst="rect">
            <a:avLst/>
          </a:prstGeom>
        </p:spPr>
        <p:txBody>
          <a:bodyPr/>
          <a:lstStyle/>
          <a:p>
            <a:pPr marL="450056" lvl="1" indent="-210026" defTabSz="315468">
              <a:spcBef>
                <a:spcPts val="1700"/>
              </a:spcBef>
              <a:defRPr sz="1512"/>
            </a:pPr>
            <a:r>
              <a:rPr b="1" dirty="0"/>
              <a:t>Under Development</a:t>
            </a:r>
            <a:r>
              <a:rPr dirty="0"/>
              <a:t> (excluding cryptocurrency related standards)</a:t>
            </a:r>
            <a:endParaRPr sz="1296" dirty="0"/>
          </a:p>
          <a:p>
            <a:pPr marL="690086" lvl="2" indent="-210026" defTabSz="315468">
              <a:spcBef>
                <a:spcPts val="1700"/>
              </a:spcBef>
              <a:defRPr sz="1296"/>
            </a:pPr>
            <a:r>
              <a:rPr u="sng" dirty="0">
                <a:hlinkClick r:id="rId2"/>
              </a:rPr>
              <a:t>P2418.8 - Standard for Blockchain Applications in Governments</a:t>
            </a:r>
            <a:endParaRPr dirty="0">
              <a:solidFill>
                <a:srgbClr val="333333"/>
              </a:solidFill>
            </a:endParaRPr>
          </a:p>
          <a:p>
            <a:pPr marL="0" indent="0" defTabSz="315468">
              <a:spcBef>
                <a:spcPts val="1700"/>
              </a:spcBef>
              <a:buSzTx/>
              <a:buNone/>
              <a:defRPr sz="1296"/>
            </a:pPr>
            <a:r>
              <a:rPr dirty="0"/>
              <a:t>	•	</a:t>
            </a:r>
            <a:r>
              <a:rPr u="sng" dirty="0">
                <a:hlinkClick r:id="rId3"/>
              </a:rPr>
              <a:t>P2418.10 - Standard for Blockchain-based Digital Asset Management</a:t>
            </a:r>
            <a:endParaRPr dirty="0">
              <a:solidFill>
                <a:srgbClr val="333333"/>
              </a:solidFill>
            </a:endParaRPr>
          </a:p>
          <a:p>
            <a:pPr marL="0" indent="0" defTabSz="315468">
              <a:spcBef>
                <a:spcPts val="1700"/>
              </a:spcBef>
              <a:buSzTx/>
              <a:buNone/>
              <a:defRPr sz="1296"/>
            </a:pPr>
            <a:r>
              <a:rPr dirty="0"/>
              <a:t>	•	</a:t>
            </a:r>
            <a:r>
              <a:rPr u="sng" dirty="0">
                <a:hlinkClick r:id="rId4"/>
              </a:rPr>
              <a:t>P3201 - Standard for Blockchain Access Control</a:t>
            </a:r>
            <a:endParaRPr dirty="0">
              <a:solidFill>
                <a:srgbClr val="333333"/>
              </a:solidFill>
            </a:endParaRPr>
          </a:p>
          <a:p>
            <a:pPr marL="0" indent="0" defTabSz="315468">
              <a:spcBef>
                <a:spcPts val="1700"/>
              </a:spcBef>
              <a:buSzTx/>
              <a:buNone/>
              <a:defRPr sz="1296"/>
            </a:pPr>
            <a:r>
              <a:rPr dirty="0"/>
              <a:t>	•	</a:t>
            </a:r>
            <a:r>
              <a:rPr u="sng" dirty="0">
                <a:hlinkClick r:id="rId5"/>
              </a:rPr>
              <a:t>P3202 - Standard for Capability Evaluation Requirements of Blockchain Practitioners</a:t>
            </a:r>
            <a:endParaRPr dirty="0">
              <a:solidFill>
                <a:srgbClr val="333333"/>
              </a:solidFill>
            </a:endParaRPr>
          </a:p>
          <a:p>
            <a:pPr marL="0" indent="0" defTabSz="315468">
              <a:spcBef>
                <a:spcPts val="1700"/>
              </a:spcBef>
              <a:buSzTx/>
              <a:buNone/>
              <a:defRPr sz="1296"/>
            </a:pPr>
            <a:r>
              <a:rPr dirty="0"/>
              <a:t>	•	</a:t>
            </a:r>
            <a:r>
              <a:rPr u="sng" dirty="0">
                <a:hlinkClick r:id="rId6"/>
              </a:rPr>
              <a:t>P3203 - Standard for Blockchain Interoperability Naming Protocol</a:t>
            </a:r>
            <a:endParaRPr dirty="0">
              <a:solidFill>
                <a:srgbClr val="333333"/>
              </a:solidFill>
            </a:endParaRPr>
          </a:p>
          <a:p>
            <a:pPr marL="0" indent="0" defTabSz="315468">
              <a:spcBef>
                <a:spcPts val="1700"/>
              </a:spcBef>
              <a:buSzTx/>
              <a:buNone/>
              <a:defRPr sz="1296"/>
            </a:pPr>
            <a:r>
              <a:rPr dirty="0"/>
              <a:t>	•	</a:t>
            </a:r>
            <a:r>
              <a:rPr u="sng" dirty="0">
                <a:hlinkClick r:id="rId7"/>
              </a:rPr>
              <a:t>P3204 - Standard for Blockchain Interoperability - Cross Chain Transaction Consistency Protocol</a:t>
            </a:r>
            <a:endParaRPr dirty="0">
              <a:solidFill>
                <a:srgbClr val="333333"/>
              </a:solidFill>
            </a:endParaRPr>
          </a:p>
          <a:p>
            <a:pPr marL="0" indent="0" defTabSz="315468">
              <a:spcBef>
                <a:spcPts val="1700"/>
              </a:spcBef>
              <a:buSzTx/>
              <a:buNone/>
              <a:defRPr sz="1296"/>
            </a:pPr>
            <a:r>
              <a:rPr dirty="0"/>
              <a:t>	•	</a:t>
            </a:r>
            <a:r>
              <a:rPr u="sng" dirty="0">
                <a:hlinkClick r:id="rId8"/>
              </a:rPr>
              <a:t>P3205 - Standard for Blockchain Interoperability - Data Authentication and Communication Protocol</a:t>
            </a:r>
            <a:endParaRPr dirty="0">
              <a:solidFill>
                <a:srgbClr val="333333"/>
              </a:solidFill>
            </a:endParaRPr>
          </a:p>
          <a:p>
            <a:pPr marL="0" indent="0" defTabSz="315468">
              <a:spcBef>
                <a:spcPts val="1700"/>
              </a:spcBef>
              <a:buSzTx/>
              <a:buNone/>
              <a:defRPr sz="1296"/>
            </a:pPr>
            <a:r>
              <a:rPr dirty="0"/>
              <a:t>	•	</a:t>
            </a:r>
            <a:r>
              <a:rPr u="sng" dirty="0">
                <a:hlinkClick r:id="rId9"/>
              </a:rPr>
              <a:t>P3206 - Standard for Blockchain-based Digital Asset Classification</a:t>
            </a:r>
            <a:endParaRPr dirty="0">
              <a:solidFill>
                <a:srgbClr val="333333"/>
              </a:solidFill>
            </a:endParaRPr>
          </a:p>
          <a:p>
            <a:pPr marL="0" indent="0" defTabSz="315468">
              <a:spcBef>
                <a:spcPts val="1700"/>
              </a:spcBef>
              <a:buSzTx/>
              <a:buNone/>
              <a:defRPr sz="1296"/>
            </a:pPr>
            <a:r>
              <a:rPr dirty="0"/>
              <a:t>	•	</a:t>
            </a:r>
            <a:r>
              <a:rPr u="sng" dirty="0">
                <a:hlinkClick r:id="rId10"/>
              </a:rPr>
              <a:t>P3207 - Standard for Blockchain-based Digital Asset Identification</a:t>
            </a:r>
            <a:endParaRPr dirty="0">
              <a:solidFill>
                <a:srgbClr val="333333"/>
              </a:solidFill>
            </a:endParaRPr>
          </a:p>
          <a:p>
            <a:pPr marL="0" indent="0" defTabSz="315468">
              <a:spcBef>
                <a:spcPts val="1700"/>
              </a:spcBef>
              <a:buSzTx/>
              <a:buNone/>
              <a:defRPr sz="1296"/>
            </a:pPr>
            <a:r>
              <a:rPr dirty="0"/>
              <a:t>	•	</a:t>
            </a:r>
            <a:r>
              <a:rPr u="sng" dirty="0">
                <a:hlinkClick r:id="rId11"/>
              </a:rPr>
              <a:t>P3208 - Standard for Blockchain-based Digital Asset Exchange Model</a:t>
            </a:r>
            <a:endParaRPr dirty="0">
              <a:solidFill>
                <a:srgbClr val="333333"/>
              </a:solidFill>
            </a:endParaRPr>
          </a:p>
          <a:p>
            <a:pPr marL="0" indent="0" defTabSz="315468">
              <a:spcBef>
                <a:spcPts val="1700"/>
              </a:spcBef>
              <a:buSzTx/>
              <a:buNone/>
              <a:defRPr sz="1296"/>
            </a:pPr>
            <a:r>
              <a:rPr dirty="0"/>
              <a:t>	•	</a:t>
            </a:r>
            <a:r>
              <a:rPr u="sng" dirty="0">
                <a:hlinkClick r:id="rId12"/>
              </a:rPr>
              <a:t>P3209 - Standard for Blockchain Identity Key Management</a:t>
            </a:r>
            <a:endParaRPr dirty="0">
              <a:solidFill>
                <a:srgbClr val="333333"/>
              </a:solidFill>
            </a:endParaRPr>
          </a:p>
          <a:p>
            <a:pPr marL="0" indent="0" defTabSz="315468">
              <a:spcBef>
                <a:spcPts val="1700"/>
              </a:spcBef>
              <a:buSzTx/>
              <a:buNone/>
              <a:defRPr sz="1296"/>
            </a:pPr>
            <a:r>
              <a:rPr dirty="0"/>
              <a:t>	•	</a:t>
            </a:r>
            <a:r>
              <a:rPr u="sng" dirty="0">
                <a:hlinkClick r:id="rId13"/>
              </a:rPr>
              <a:t>P3210 - Standard for Blockchain-based Digital Identity System Framework</a:t>
            </a:r>
            <a:endParaRPr dirty="0">
              <a:solidFill>
                <a:srgbClr val="333333"/>
              </a:solidFill>
            </a:endParaRPr>
          </a:p>
          <a:p>
            <a:pPr marL="0" indent="0" defTabSz="315468">
              <a:spcBef>
                <a:spcPts val="1700"/>
              </a:spcBef>
              <a:buSzTx/>
              <a:buNone/>
              <a:defRPr sz="1296"/>
            </a:pPr>
            <a:r>
              <a:rPr dirty="0"/>
              <a:t>	•	</a:t>
            </a:r>
            <a:r>
              <a:rPr u="sng" dirty="0">
                <a:hlinkClick r:id="rId14"/>
              </a:rPr>
              <a:t>P3211 - Standard for Blockchain-based Electronic Evidence Interface Specification</a:t>
            </a:r>
            <a:endParaRPr dirty="0">
              <a:solidFill>
                <a:srgbClr val="333333"/>
              </a:solidFill>
            </a:endParaRPr>
          </a:p>
          <a:p>
            <a:pPr marL="0" indent="0" defTabSz="315468">
              <a:spcBef>
                <a:spcPts val="1700"/>
              </a:spcBef>
              <a:buSzTx/>
              <a:buNone/>
              <a:defRPr sz="1296"/>
            </a:pPr>
            <a:r>
              <a:rPr dirty="0"/>
              <a:t>	•	</a:t>
            </a:r>
            <a:r>
              <a:rPr u="sng" dirty="0">
                <a:hlinkClick r:id="rId15"/>
              </a:rPr>
              <a:t>P3212 - Standard for Blockchain System Governance Specification</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Section B…"/>
          <p:cNvSpPr txBox="1">
            <a:spLocks noGrp="1"/>
          </p:cNvSpPr>
          <p:nvPr>
            <p:ph type="title"/>
          </p:nvPr>
        </p:nvSpPr>
        <p:spPr>
          <a:xfrm>
            <a:off x="1244600" y="4064000"/>
            <a:ext cx="11099800" cy="2159000"/>
          </a:xfrm>
          <a:prstGeom prst="rect">
            <a:avLst/>
          </a:prstGeom>
        </p:spPr>
        <p:txBody>
          <a:bodyPr/>
          <a:lstStyle/>
          <a:p>
            <a:pPr defTabSz="484886">
              <a:defRPr sz="6640"/>
            </a:pPr>
            <a:r>
              <a:t>Section B</a:t>
            </a:r>
          </a:p>
          <a:p>
            <a:pPr defTabSz="484886">
              <a:defRPr sz="6640"/>
            </a:pPr>
            <a:r>
              <a:t> Details </a:t>
            </a:r>
          </a:p>
        </p:txBody>
      </p:sp>
      <p:pic>
        <p:nvPicPr>
          <p:cNvPr id="3" name="gba.jpeg" descr="gba.jpeg">
            <a:extLst>
              <a:ext uri="{FF2B5EF4-FFF2-40B4-BE49-F238E27FC236}">
                <a16:creationId xmlns:a16="http://schemas.microsoft.com/office/drawing/2014/main" id="{7973867F-5EBF-8444-9AD2-0468CD435E6A}"/>
              </a:ext>
            </a:extLst>
          </p:cNvPr>
          <p:cNvPicPr>
            <a:picLocks noChangeAspect="1"/>
          </p:cNvPicPr>
          <p:nvPr/>
        </p:nvPicPr>
        <p:blipFill>
          <a:blip r:embed="rId2"/>
          <a:stretch>
            <a:fillRect/>
          </a:stretch>
        </p:blipFill>
        <p:spPr>
          <a:xfrm>
            <a:off x="5029200" y="467179"/>
            <a:ext cx="3530600" cy="1993900"/>
          </a:xfrm>
          <a:prstGeom prst="rect">
            <a:avLst/>
          </a:prstGeom>
          <a:ln w="12700">
            <a:miter lim="400000"/>
          </a:ln>
        </p:spPr>
      </p:pic>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53FE862-33E8-1F4C-BD6E-04806D575091}"/>
              </a:ext>
            </a:extLst>
          </p:cNvPr>
          <p:cNvPicPr>
            <a:picLocks noChangeAspect="1"/>
          </p:cNvPicPr>
          <p:nvPr/>
        </p:nvPicPr>
        <p:blipFill>
          <a:blip r:embed="rId2"/>
          <a:stretch>
            <a:fillRect/>
          </a:stretch>
        </p:blipFill>
        <p:spPr>
          <a:xfrm>
            <a:off x="1237894" y="1558202"/>
            <a:ext cx="10525760" cy="799253"/>
          </a:xfrm>
          <a:prstGeom prst="rect">
            <a:avLst/>
          </a:prstGeom>
        </p:spPr>
      </p:pic>
      <p:sp>
        <p:nvSpPr>
          <p:cNvPr id="6" name="Rectangle 5">
            <a:extLst>
              <a:ext uri="{FF2B5EF4-FFF2-40B4-BE49-F238E27FC236}">
                <a16:creationId xmlns:a16="http://schemas.microsoft.com/office/drawing/2014/main" id="{F538EC4D-94B4-DD42-8DE8-74EEA4EDF0DE}"/>
              </a:ext>
            </a:extLst>
          </p:cNvPr>
          <p:cNvSpPr/>
          <p:nvPr/>
        </p:nvSpPr>
        <p:spPr>
          <a:xfrm>
            <a:off x="-126435" y="2357455"/>
            <a:ext cx="13619466" cy="426720"/>
          </a:xfrm>
          <a:prstGeom prst="rect">
            <a:avLst/>
          </a:prstGeom>
          <a:noFill/>
        </p:spPr>
        <p:txBody>
          <a:bodyPr wrap="square" lIns="97536" tIns="48768" rIns="97536" bIns="48768">
            <a:spAutoFit/>
          </a:bodyPr>
          <a:lstStyle/>
          <a:p>
            <a:pPr algn="ctr"/>
            <a:r>
              <a:rPr lang="en-US" sz="2133" dirty="0">
                <a:ln w="10160">
                  <a:solidFill>
                    <a:schemeClr val="accent5"/>
                  </a:solidFill>
                  <a:prstDash val="solid"/>
                </a:ln>
                <a:solidFill>
                  <a:srgbClr val="FFFFFF"/>
                </a:solidFill>
                <a:effectLst>
                  <a:outerShdw blurRad="38100" dist="22860" dir="5400000" algn="tl" rotWithShape="0">
                    <a:srgbClr val="000000">
                      <a:alpha val="30000"/>
                    </a:srgbClr>
                  </a:outerShdw>
                </a:effectLst>
              </a:rPr>
              <a:t>http://</a:t>
            </a:r>
            <a:r>
              <a:rPr lang="en-US" sz="2133" dirty="0" err="1">
                <a:ln w="10160">
                  <a:solidFill>
                    <a:schemeClr val="accent5"/>
                  </a:solidFill>
                  <a:prstDash val="solid"/>
                </a:ln>
                <a:solidFill>
                  <a:srgbClr val="FFFFFF"/>
                </a:solidFill>
                <a:effectLst>
                  <a:outerShdw blurRad="38100" dist="22860" dir="5400000" algn="tl" rotWithShape="0">
                    <a:srgbClr val="000000">
                      <a:alpha val="30000"/>
                    </a:srgbClr>
                  </a:outerShdw>
                </a:effectLst>
              </a:rPr>
              <a:t>standards.ieee.org</a:t>
            </a:r>
            <a:r>
              <a:rPr lang="en-US" sz="2133" dirty="0">
                <a:ln w="10160">
                  <a:solidFill>
                    <a:schemeClr val="accent5"/>
                  </a:solidFill>
                  <a:prstDash val="solid"/>
                </a:ln>
                <a:solidFill>
                  <a:srgbClr val="FFFFFF"/>
                </a:solidFill>
                <a:effectLst>
                  <a:outerShdw blurRad="38100" dist="22860" dir="5400000" algn="tl" rotWithShape="0">
                    <a:srgbClr val="000000">
                      <a:alpha val="30000"/>
                    </a:srgbClr>
                  </a:outerShdw>
                </a:effectLst>
              </a:rPr>
              <a:t>/develop/</a:t>
            </a:r>
            <a:r>
              <a:rPr lang="en-US" sz="2133" dirty="0" err="1">
                <a:ln w="10160">
                  <a:solidFill>
                    <a:schemeClr val="accent5"/>
                  </a:solidFill>
                  <a:prstDash val="solid"/>
                </a:ln>
                <a:solidFill>
                  <a:srgbClr val="FFFFFF"/>
                </a:solidFill>
                <a:effectLst>
                  <a:outerShdw blurRad="38100" dist="22860" dir="5400000" algn="tl" rotWithShape="0">
                    <a:srgbClr val="000000">
                      <a:alpha val="30000"/>
                    </a:srgbClr>
                  </a:outerShdw>
                </a:effectLst>
              </a:rPr>
              <a:t>indconn</a:t>
            </a:r>
            <a:r>
              <a:rPr lang="en-US" sz="2133" dirty="0">
                <a:ln w="10160">
                  <a:solidFill>
                    <a:schemeClr val="accent5"/>
                  </a:solidFill>
                  <a:prstDash val="solid"/>
                </a:ln>
                <a:solidFill>
                  <a:srgbClr val="FFFFFF"/>
                </a:solidFill>
                <a:effectLst>
                  <a:outerShdw blurRad="38100" dist="22860" dir="5400000" algn="tl" rotWithShape="0">
                    <a:srgbClr val="000000">
                      <a:alpha val="30000"/>
                    </a:srgbClr>
                  </a:outerShdw>
                </a:effectLst>
              </a:rPr>
              <a:t>/</a:t>
            </a:r>
            <a:r>
              <a:rPr lang="en-US" sz="2133" dirty="0" err="1">
                <a:ln w="10160">
                  <a:solidFill>
                    <a:schemeClr val="accent5"/>
                  </a:solidFill>
                  <a:prstDash val="solid"/>
                </a:ln>
                <a:solidFill>
                  <a:srgbClr val="FFFFFF"/>
                </a:solidFill>
                <a:effectLst>
                  <a:outerShdw blurRad="38100" dist="22860" dir="5400000" algn="tl" rotWithShape="0">
                    <a:srgbClr val="000000">
                      <a:alpha val="30000"/>
                    </a:srgbClr>
                  </a:outerShdw>
                </a:effectLst>
              </a:rPr>
              <a:t>digital_inclusion</a:t>
            </a:r>
            <a:r>
              <a:rPr lang="en-US" sz="2133" dirty="0">
                <a:ln w="10160">
                  <a:solidFill>
                    <a:schemeClr val="accent5"/>
                  </a:solidFill>
                  <a:prstDash val="solid"/>
                </a:ln>
                <a:solidFill>
                  <a:srgbClr val="FFFFFF"/>
                </a:solidFill>
                <a:effectLst>
                  <a:outerShdw blurRad="38100" dist="22860" dir="5400000" algn="tl" rotWithShape="0">
                    <a:srgbClr val="000000">
                      <a:alpha val="30000"/>
                    </a:srgbClr>
                  </a:outerShdw>
                </a:effectLst>
              </a:rPr>
              <a:t>/</a:t>
            </a:r>
          </a:p>
        </p:txBody>
      </p:sp>
      <p:pic>
        <p:nvPicPr>
          <p:cNvPr id="2" name="Picture 1">
            <a:extLst>
              <a:ext uri="{FF2B5EF4-FFF2-40B4-BE49-F238E27FC236}">
                <a16:creationId xmlns:a16="http://schemas.microsoft.com/office/drawing/2014/main" id="{520F5C1D-D26C-6A4C-813F-5DA5DE0B1260}"/>
              </a:ext>
            </a:extLst>
          </p:cNvPr>
          <p:cNvPicPr>
            <a:picLocks noChangeAspect="1"/>
          </p:cNvPicPr>
          <p:nvPr/>
        </p:nvPicPr>
        <p:blipFill>
          <a:blip r:embed="rId3"/>
          <a:stretch>
            <a:fillRect/>
          </a:stretch>
        </p:blipFill>
        <p:spPr>
          <a:xfrm>
            <a:off x="1" y="2912070"/>
            <a:ext cx="13004800" cy="5504379"/>
          </a:xfrm>
          <a:prstGeom prst="rect">
            <a:avLst/>
          </a:prstGeom>
        </p:spPr>
      </p:pic>
    </p:spTree>
    <p:extLst>
      <p:ext uri="{BB962C8B-B14F-4D97-AF65-F5344CB8AC3E}">
        <p14:creationId xmlns:p14="http://schemas.microsoft.com/office/powerpoint/2010/main" val="531626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53FE862-33E8-1F4C-BD6E-04806D575091}"/>
              </a:ext>
            </a:extLst>
          </p:cNvPr>
          <p:cNvPicPr>
            <a:picLocks noChangeAspect="1"/>
          </p:cNvPicPr>
          <p:nvPr/>
        </p:nvPicPr>
        <p:blipFill>
          <a:blip r:embed="rId2"/>
          <a:stretch>
            <a:fillRect/>
          </a:stretch>
        </p:blipFill>
        <p:spPr>
          <a:xfrm>
            <a:off x="1237894" y="1558202"/>
            <a:ext cx="10525760" cy="799253"/>
          </a:xfrm>
          <a:prstGeom prst="rect">
            <a:avLst/>
          </a:prstGeom>
        </p:spPr>
      </p:pic>
      <p:sp>
        <p:nvSpPr>
          <p:cNvPr id="6" name="Rectangle 5">
            <a:extLst>
              <a:ext uri="{FF2B5EF4-FFF2-40B4-BE49-F238E27FC236}">
                <a16:creationId xmlns:a16="http://schemas.microsoft.com/office/drawing/2014/main" id="{F538EC4D-94B4-DD42-8DE8-74EEA4EDF0DE}"/>
              </a:ext>
            </a:extLst>
          </p:cNvPr>
          <p:cNvSpPr/>
          <p:nvPr/>
        </p:nvSpPr>
        <p:spPr>
          <a:xfrm>
            <a:off x="-126435" y="2357455"/>
            <a:ext cx="13619466" cy="426720"/>
          </a:xfrm>
          <a:prstGeom prst="rect">
            <a:avLst/>
          </a:prstGeom>
          <a:noFill/>
        </p:spPr>
        <p:txBody>
          <a:bodyPr wrap="square" lIns="97536" tIns="48768" rIns="97536" bIns="48768">
            <a:spAutoFit/>
          </a:bodyPr>
          <a:lstStyle/>
          <a:p>
            <a:pPr algn="ctr"/>
            <a:r>
              <a:rPr lang="en-US" sz="2133" dirty="0">
                <a:ln w="10160">
                  <a:solidFill>
                    <a:schemeClr val="accent5"/>
                  </a:solidFill>
                  <a:prstDash val="solid"/>
                </a:ln>
                <a:solidFill>
                  <a:srgbClr val="FFFFFF"/>
                </a:solidFill>
                <a:effectLst>
                  <a:outerShdw blurRad="38100" dist="22860" dir="5400000" algn="tl" rotWithShape="0">
                    <a:srgbClr val="000000">
                      <a:alpha val="30000"/>
                    </a:srgbClr>
                  </a:outerShdw>
                </a:effectLst>
              </a:rPr>
              <a:t>http://</a:t>
            </a:r>
            <a:r>
              <a:rPr lang="en-US" sz="2133" dirty="0" err="1">
                <a:ln w="10160">
                  <a:solidFill>
                    <a:schemeClr val="accent5"/>
                  </a:solidFill>
                  <a:prstDash val="solid"/>
                </a:ln>
                <a:solidFill>
                  <a:srgbClr val="FFFFFF"/>
                </a:solidFill>
                <a:effectLst>
                  <a:outerShdw blurRad="38100" dist="22860" dir="5400000" algn="tl" rotWithShape="0">
                    <a:srgbClr val="000000">
                      <a:alpha val="30000"/>
                    </a:srgbClr>
                  </a:outerShdw>
                </a:effectLst>
              </a:rPr>
              <a:t>standards.ieee.org</a:t>
            </a:r>
            <a:r>
              <a:rPr lang="en-US" sz="2133" dirty="0">
                <a:ln w="10160">
                  <a:solidFill>
                    <a:schemeClr val="accent5"/>
                  </a:solidFill>
                  <a:prstDash val="solid"/>
                </a:ln>
                <a:solidFill>
                  <a:srgbClr val="FFFFFF"/>
                </a:solidFill>
                <a:effectLst>
                  <a:outerShdw blurRad="38100" dist="22860" dir="5400000" algn="tl" rotWithShape="0">
                    <a:srgbClr val="000000">
                      <a:alpha val="30000"/>
                    </a:srgbClr>
                  </a:outerShdw>
                </a:effectLst>
              </a:rPr>
              <a:t>/develop/</a:t>
            </a:r>
            <a:r>
              <a:rPr lang="en-US" sz="2133" dirty="0" err="1">
                <a:ln w="10160">
                  <a:solidFill>
                    <a:schemeClr val="accent5"/>
                  </a:solidFill>
                  <a:prstDash val="solid"/>
                </a:ln>
                <a:solidFill>
                  <a:srgbClr val="FFFFFF"/>
                </a:solidFill>
                <a:effectLst>
                  <a:outerShdw blurRad="38100" dist="22860" dir="5400000" algn="tl" rotWithShape="0">
                    <a:srgbClr val="000000">
                      <a:alpha val="30000"/>
                    </a:srgbClr>
                  </a:outerShdw>
                </a:effectLst>
              </a:rPr>
              <a:t>indconn</a:t>
            </a:r>
            <a:r>
              <a:rPr lang="en-US" sz="2133" dirty="0">
                <a:ln w="10160">
                  <a:solidFill>
                    <a:schemeClr val="accent5"/>
                  </a:solidFill>
                  <a:prstDash val="solid"/>
                </a:ln>
                <a:solidFill>
                  <a:srgbClr val="FFFFFF"/>
                </a:solidFill>
                <a:effectLst>
                  <a:outerShdw blurRad="38100" dist="22860" dir="5400000" algn="tl" rotWithShape="0">
                    <a:srgbClr val="000000">
                      <a:alpha val="30000"/>
                    </a:srgbClr>
                  </a:outerShdw>
                </a:effectLst>
              </a:rPr>
              <a:t>/</a:t>
            </a:r>
            <a:r>
              <a:rPr lang="en-US" sz="2133" dirty="0" err="1">
                <a:ln w="10160">
                  <a:solidFill>
                    <a:schemeClr val="accent5"/>
                  </a:solidFill>
                  <a:prstDash val="solid"/>
                </a:ln>
                <a:solidFill>
                  <a:srgbClr val="FFFFFF"/>
                </a:solidFill>
                <a:effectLst>
                  <a:outerShdw blurRad="38100" dist="22860" dir="5400000" algn="tl" rotWithShape="0">
                    <a:srgbClr val="000000">
                      <a:alpha val="30000"/>
                    </a:srgbClr>
                  </a:outerShdw>
                </a:effectLst>
              </a:rPr>
              <a:t>digital_inclusion</a:t>
            </a:r>
            <a:r>
              <a:rPr lang="en-US" sz="2133" dirty="0">
                <a:ln w="10160">
                  <a:solidFill>
                    <a:schemeClr val="accent5"/>
                  </a:solidFill>
                  <a:prstDash val="solid"/>
                </a:ln>
                <a:solidFill>
                  <a:srgbClr val="FFFFFF"/>
                </a:solidFill>
                <a:effectLst>
                  <a:outerShdw blurRad="38100" dist="22860" dir="5400000" algn="tl" rotWithShape="0">
                    <a:srgbClr val="000000">
                      <a:alpha val="30000"/>
                    </a:srgbClr>
                  </a:outerShdw>
                </a:effectLst>
              </a:rPr>
              <a:t>/</a:t>
            </a:r>
          </a:p>
        </p:txBody>
      </p:sp>
      <p:pic>
        <p:nvPicPr>
          <p:cNvPr id="8" name="Picture 7" descr="Graphical user interface, text, application, email&#10;&#10;Description automatically generated">
            <a:extLst>
              <a:ext uri="{FF2B5EF4-FFF2-40B4-BE49-F238E27FC236}">
                <a16:creationId xmlns:a16="http://schemas.microsoft.com/office/drawing/2014/main" id="{48353B05-246A-254B-9AA6-16DEAF370EF0}"/>
              </a:ext>
            </a:extLst>
          </p:cNvPr>
          <p:cNvPicPr>
            <a:picLocks noChangeAspect="1"/>
          </p:cNvPicPr>
          <p:nvPr/>
        </p:nvPicPr>
        <p:blipFill>
          <a:blip r:embed="rId3"/>
          <a:stretch>
            <a:fillRect/>
          </a:stretch>
        </p:blipFill>
        <p:spPr>
          <a:xfrm>
            <a:off x="418045" y="3156708"/>
            <a:ext cx="12168711" cy="3840480"/>
          </a:xfrm>
          <a:prstGeom prst="rect">
            <a:avLst/>
          </a:prstGeom>
        </p:spPr>
      </p:pic>
    </p:spTree>
    <p:extLst>
      <p:ext uri="{BB962C8B-B14F-4D97-AF65-F5344CB8AC3E}">
        <p14:creationId xmlns:p14="http://schemas.microsoft.com/office/powerpoint/2010/main" val="1108797118"/>
      </p:ext>
    </p:extLst>
  </p:cSld>
  <p:clrMapOvr>
    <a:masterClrMapping/>
  </p:clrMapOvr>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96</TotalTime>
  <Words>1076</Words>
  <Application>Microsoft Macintosh PowerPoint</Application>
  <PresentationFormat>Custom</PresentationFormat>
  <Paragraphs>90</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Helvetica Light</vt:lpstr>
      <vt:lpstr>Helvetica Neue</vt:lpstr>
      <vt:lpstr>Helvetica Neue Light</vt:lpstr>
      <vt:lpstr>Helvetica Neue Medium</vt:lpstr>
      <vt:lpstr>Helvetica Neue Thin</vt:lpstr>
      <vt:lpstr>Times</vt:lpstr>
      <vt:lpstr>White</vt:lpstr>
      <vt:lpstr>GBA Smart Cities WG</vt:lpstr>
      <vt:lpstr>Section A  Overview </vt:lpstr>
      <vt:lpstr>Relevant Blockchain Standards Overview </vt:lpstr>
      <vt:lpstr>Relevant Blockchain Standards Overview </vt:lpstr>
      <vt:lpstr>Relevant Blockchain Standards Overview(I)</vt:lpstr>
      <vt:lpstr>Relevant Blockchain Standards Overview(II)</vt:lpstr>
      <vt:lpstr>Section B  Details </vt:lpstr>
      <vt:lpstr>PowerPoint Presentation</vt:lpstr>
      <vt:lpstr>PowerPoint Presentation</vt:lpstr>
      <vt:lpstr> IC17-017-01: Blockchain Asset Exchange (PDF, 386 KB)</vt:lpstr>
      <vt:lpstr>IEEE 2418.2-2020 IEEE Standard for Data Format for Blockchain Systems STANDARD by IEEE, 12/23/2020</vt:lpstr>
      <vt:lpstr> • P2140.4 - Standard for Distributed/Decentralized Exchange Framework using DLT (Distributed Ledger Technology)  </vt:lpstr>
      <vt:lpstr> • P3209 - Standard for Blockchain Identity Key Management  • P3210 - Standard for Blockchain-based Digital Identity System Framework</vt:lpstr>
      <vt:lpstr> • P3214 - Standard for Testing Specification of Blockchain Systems</vt:lpstr>
      <vt:lpstr> • P2141.2 - Standard for Transforming Enterprise Information Systems from Centralized Architecture into Blockchain-based Decentralized Architecture  • P2141.3 - Standard for Transforming Enterprise Information Systems from Distributed Architecture into Blockchain-based Decentralized Architecture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GBA Smart Cities WG</dc:title>
  <cp:lastModifiedBy>John Gomez</cp:lastModifiedBy>
  <cp:revision>6</cp:revision>
  <dcterms:modified xsi:type="dcterms:W3CDTF">2021-06-23T19:21:09Z</dcterms:modified>
</cp:coreProperties>
</file>