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ECD Smart Citi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OECD Smart Cities </a:t>
            </a:r>
          </a:p>
        </p:txBody>
      </p:sp>
      <p:sp>
        <p:nvSpPr>
          <p:cNvPr id="120" name="Key Highlights…"/>
          <p:cNvSpPr txBox="1"/>
          <p:nvPr>
            <p:ph type="subTitle" sz="half" idx="1"/>
          </p:nvPr>
        </p:nvSpPr>
        <p:spPr>
          <a:xfrm>
            <a:off x="1270000" y="5041900"/>
            <a:ext cx="10464800" cy="3706484"/>
          </a:xfrm>
          <a:prstGeom prst="rect">
            <a:avLst/>
          </a:prstGeom>
        </p:spPr>
        <p:txBody>
          <a:bodyPr/>
          <a:lstStyle/>
          <a:p>
            <a:pPr defTabSz="537463">
              <a:defRPr b="1" sz="3404"/>
            </a:pPr>
            <a:r>
              <a:t>Key Highlights </a:t>
            </a:r>
          </a:p>
          <a:p>
            <a:pPr defTabSz="537463">
              <a:defRPr sz="3404"/>
            </a:pPr>
            <a:r>
              <a:t>From White Paper published by</a:t>
            </a:r>
          </a:p>
          <a:p>
            <a:pPr defTabSz="537463">
              <a:defRPr sz="3404"/>
            </a:pPr>
            <a:r>
              <a:t> OECD Centre for Entrepreneurship, SMEs, Regions and Cities</a:t>
            </a:r>
          </a:p>
          <a:p>
            <a:pPr defTabSz="537463">
              <a:defRPr sz="3404"/>
            </a:pPr>
            <a:r>
              <a:t>https://www.oecd.org/cfe/cities/OECD_Policy_Paper_Smart_Cities_and_Inclusive_Growth.pdf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WO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SWOT </a:t>
            </a:r>
          </a:p>
        </p:txBody>
      </p:sp>
      <p:pic>
        <p:nvPicPr>
          <p:cNvPr id="123" name="Screen Shot 2021-07-06 at 8.02.34 PM.png" descr="Screen Shot 2021-07-06 at 8.02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00" y="1962150"/>
            <a:ext cx="7899400" cy="715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easu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</a:p>
          <a:p>
            <a:pPr defTabSz="484886">
              <a:defRPr sz="6640"/>
            </a:pPr>
            <a:r>
              <a:t>Measurements </a:t>
            </a:r>
          </a:p>
        </p:txBody>
      </p:sp>
      <p:pic>
        <p:nvPicPr>
          <p:cNvPr id="126" name="Screen Shot 2021-07-06 at 8.04.41 PM.png" descr="Screen Shot 2021-07-06 at 8.04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2700" y="3314700"/>
            <a:ext cx="7899400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ndica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Indicators</a:t>
            </a:r>
          </a:p>
        </p:txBody>
      </p:sp>
      <p:pic>
        <p:nvPicPr>
          <p:cNvPr id="129" name="Screen Shot 2021-07-06 at 8.05.42 PM.png" descr="Screen Shot 2021-07-06 at 8.05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900" y="2686050"/>
            <a:ext cx="8255000" cy="438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KP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KPIs</a:t>
            </a:r>
          </a:p>
        </p:txBody>
      </p:sp>
      <p:pic>
        <p:nvPicPr>
          <p:cNvPr id="132" name="Screen Shot 2021-07-06 at 8.10.34 PM.png" descr="Screen Shot 2021-07-06 at 8.10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0" y="2552700"/>
            <a:ext cx="7988300" cy="637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cal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Scalability</a:t>
            </a:r>
          </a:p>
        </p:txBody>
      </p:sp>
      <p:pic>
        <p:nvPicPr>
          <p:cNvPr id="135" name="Screen Shot 2021-07-06 at 8.14.03 PM.png" descr="Screen Shot 2021-07-06 at 8.14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050" y="2673350"/>
            <a:ext cx="7861300" cy="25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creen Shot 2021-07-06 at 8.14.39 PM.png" descr="Screen Shot 2021-07-06 at 8.14.3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7250" y="5200650"/>
            <a:ext cx="7912100" cy="217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ustain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Sustainability</a:t>
            </a:r>
          </a:p>
        </p:txBody>
      </p:sp>
      <p:sp>
        <p:nvSpPr>
          <p:cNvPr id="139" name="Measure digital transformation impact on social goals and people’s wellbe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Measure digital transformation impact on social goals and people’s wellbeing</a:t>
            </a:r>
          </a:p>
          <a:p>
            <a:pPr/>
            <a:r>
              <a:t>Design new inter-disciplinary approaches to data collection</a:t>
            </a:r>
          </a:p>
          <a:p>
            <a:pPr/>
            <a:r>
              <a:t>Monitor foundational technologies deployment &amp; diffusion  </a:t>
            </a:r>
          </a:p>
          <a:p>
            <a:pPr/>
            <a:r>
              <a:t>Up-skilling and re-skilling of the workforce</a:t>
            </a:r>
          </a:p>
          <a:p>
            <a:pPr/>
            <a:r>
              <a:t>Imapct assessment frameworks for digital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ame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Frameworks</a:t>
            </a:r>
          </a:p>
        </p:txBody>
      </p:sp>
      <p:pic>
        <p:nvPicPr>
          <p:cNvPr id="142" name="Screen Shot 2021-07-06 at 8.20.07 PM.png" descr="Screen Shot 2021-07-06 at 8.20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0" y="2336800"/>
            <a:ext cx="8128000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trategic partnerships -Engagment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Strategic partnerships -Engagment Models </a:t>
            </a:r>
          </a:p>
        </p:txBody>
      </p:sp>
      <p:pic>
        <p:nvPicPr>
          <p:cNvPr id="145" name="Screen Shot 2021-07-06 at 8.12.18 PM.png" descr="Screen Shot 2021-07-06 at 8.12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650" y="2571750"/>
            <a:ext cx="8115300" cy="679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