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4"/>
  </p:sldMasterIdLst>
  <p:notesMasterIdLst>
    <p:notesMasterId r:id="rId6"/>
  </p:notesMasterIdLst>
  <p:handoutMasterIdLst>
    <p:handoutMasterId r:id="rId7"/>
  </p:handoutMasterIdLst>
  <p:sldIdLst>
    <p:sldId id="982" r:id="rId5"/>
  </p:sldIdLst>
  <p:sldSz cx="243713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914216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1828433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2742651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3656867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4571086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5485303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6399519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7313737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chemeClr val="accent5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EC7"/>
    <a:srgbClr val="F8F8F8"/>
    <a:srgbClr val="A5A5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FD8"/>
          </a:solidFill>
        </a:fill>
      </a:tcStyle>
    </a:wholeTbl>
    <a:band2H>
      <a:tcTxStyle/>
      <a:tcStyle>
        <a:tcBdr/>
        <a:fill>
          <a:solidFill>
            <a:srgbClr val="E7F0ED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ECB"/>
          </a:solidFill>
        </a:fill>
      </a:tcStyle>
    </a:wholeTbl>
    <a:band2H>
      <a:tcTxStyle/>
      <a:tcStyle>
        <a:tcBdr/>
        <a:fill>
          <a:solidFill>
            <a:srgbClr val="FCEFE7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FD3"/>
          </a:solidFill>
        </a:fill>
      </a:tcStyle>
    </a:wholeTbl>
    <a:band2H>
      <a:tcTxStyle/>
      <a:tcStyle>
        <a:tcBdr/>
        <a:fill>
          <a:solidFill>
            <a:srgbClr val="E8E9EA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lastRow>
    <a:fir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A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5"/>
              </a:solidFill>
              <a:prstDash val="solid"/>
              <a:round/>
            </a:ln>
          </a:top>
          <a:bottom>
            <a:ln w="254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5"/>
              </a:solidFill>
              <a:prstDash val="solid"/>
              <a:round/>
            </a:ln>
          </a:top>
          <a:bottom>
            <a:ln w="254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FD3"/>
          </a:solidFill>
        </a:fill>
      </a:tcStyle>
    </a:wholeTbl>
    <a:band2H>
      <a:tcTxStyle/>
      <a:tcStyle>
        <a:tcBdr/>
        <a:fill>
          <a:solidFill>
            <a:srgbClr val="E8E9EA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lastRow>
    <a:firstRow>
      <a:tcTxStyle b="on" i="off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5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Lato Light"/>
          <a:ea typeface="Lato Light"/>
          <a:cs typeface="Lato Light"/>
        </a:font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5">
              <a:alpha val="20000"/>
            </a:schemeClr>
          </a:solidFill>
        </a:fill>
      </a:tcStyle>
    </a:firstCol>
    <a:lastRow>
      <a:tcTxStyle b="on" i="off">
        <a:font>
          <a:latin typeface="Lato Light"/>
          <a:ea typeface="Lato Light"/>
          <a:cs typeface="Lato Light"/>
        </a:font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508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Lato Light"/>
          <a:ea typeface="Lato Light"/>
          <a:cs typeface="Lato Light"/>
        </a:font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254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9"/>
    <p:restoredTop sz="92766"/>
  </p:normalViewPr>
  <p:slideViewPr>
    <p:cSldViewPr snapToGrid="0">
      <p:cViewPr>
        <p:scale>
          <a:sx n="40" d="100"/>
          <a:sy n="40" d="100"/>
        </p:scale>
        <p:origin x="10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CA8D54-CA27-4F3F-B56D-008F9DBB2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C858A-6D7C-460B-AFC2-2658B4F4CB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CFDBD-F783-4CB0-8520-FCFD5CC38CAC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8D13E-40EC-41CD-94A9-BAE6F96F5B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85460-F9FB-4CE1-9EC1-0D2EA98F43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022CA-CA17-4446-BA13-D18D68A6F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9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14216" latinLnBrk="0">
      <a:defRPr sz="2400">
        <a:latin typeface="+mn-lt"/>
        <a:ea typeface="+mn-ea"/>
        <a:cs typeface="+mn-cs"/>
        <a:sym typeface="Helvetica"/>
      </a:defRPr>
    </a:lvl1pPr>
    <a:lvl2pPr indent="228600" defTabSz="914216" latinLnBrk="0">
      <a:defRPr sz="2400">
        <a:latin typeface="+mn-lt"/>
        <a:ea typeface="+mn-ea"/>
        <a:cs typeface="+mn-cs"/>
        <a:sym typeface="Helvetica"/>
      </a:defRPr>
    </a:lvl2pPr>
    <a:lvl3pPr indent="457200" defTabSz="914216" latinLnBrk="0">
      <a:defRPr sz="2400">
        <a:latin typeface="+mn-lt"/>
        <a:ea typeface="+mn-ea"/>
        <a:cs typeface="+mn-cs"/>
        <a:sym typeface="Helvetica"/>
      </a:defRPr>
    </a:lvl3pPr>
    <a:lvl4pPr indent="685800" defTabSz="914216" latinLnBrk="0">
      <a:defRPr sz="2400">
        <a:latin typeface="+mn-lt"/>
        <a:ea typeface="+mn-ea"/>
        <a:cs typeface="+mn-cs"/>
        <a:sym typeface="Helvetica"/>
      </a:defRPr>
    </a:lvl4pPr>
    <a:lvl5pPr indent="914400" defTabSz="914216" latinLnBrk="0">
      <a:defRPr sz="2400">
        <a:latin typeface="+mn-lt"/>
        <a:ea typeface="+mn-ea"/>
        <a:cs typeface="+mn-cs"/>
        <a:sym typeface="Helvetica"/>
      </a:defRPr>
    </a:lvl5pPr>
    <a:lvl6pPr indent="1143000" defTabSz="914216" latinLnBrk="0">
      <a:defRPr sz="2400">
        <a:latin typeface="+mn-lt"/>
        <a:ea typeface="+mn-ea"/>
        <a:cs typeface="+mn-cs"/>
        <a:sym typeface="Helvetica"/>
      </a:defRPr>
    </a:lvl6pPr>
    <a:lvl7pPr indent="1371600" defTabSz="914216" latinLnBrk="0">
      <a:defRPr sz="2400">
        <a:latin typeface="+mn-lt"/>
        <a:ea typeface="+mn-ea"/>
        <a:cs typeface="+mn-cs"/>
        <a:sym typeface="Helvetica"/>
      </a:defRPr>
    </a:lvl7pPr>
    <a:lvl8pPr indent="1600200" defTabSz="914216" latinLnBrk="0">
      <a:defRPr sz="2400">
        <a:latin typeface="+mn-lt"/>
        <a:ea typeface="+mn-ea"/>
        <a:cs typeface="+mn-cs"/>
        <a:sym typeface="Helvetica"/>
      </a:defRPr>
    </a:lvl8pPr>
    <a:lvl9pPr indent="1828800" defTabSz="914216" latinLnBrk="0">
      <a:defRPr sz="2400">
        <a:latin typeface="+mn-lt"/>
        <a:ea typeface="+mn-ea"/>
        <a:cs typeface="+mn-cs"/>
        <a:sym typeface="Helvetic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0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713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5" name="Line"/>
          <p:cNvSpPr>
            <a:spLocks noGrp="1"/>
          </p:cNvSpPr>
          <p:nvPr>
            <p:ph type="body" sz="quarter" idx="14"/>
          </p:nvPr>
        </p:nvSpPr>
        <p:spPr>
          <a:xfrm flipV="1">
            <a:off x="761604" y="8635633"/>
            <a:ext cx="22848093" cy="369"/>
          </a:xfrm>
          <a:prstGeom prst="line">
            <a:avLst/>
          </a:prstGeom>
          <a:ln w="50800">
            <a:solidFill>
              <a:srgbClr val="A6AAA9"/>
            </a:solidFill>
          </a:ln>
        </p:spPr>
        <p:txBody>
          <a:bodyPr anchor="ctr">
            <a:noAutofit/>
          </a:bodyPr>
          <a:lstStyle>
            <a:lvl1pPr marL="0" indent="0" defTabSz="456971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cs typeface="Helvetica"/>
                <a:sym typeface="Helvetica"/>
              </a:defRPr>
            </a:lvl1pPr>
          </a:lstStyle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" name="Title Text"/>
          <p:cNvSpPr txBox="1">
            <a:spLocks noGrp="1"/>
          </p:cNvSpPr>
          <p:nvPr>
            <p:ph type="title"/>
          </p:nvPr>
        </p:nvSpPr>
        <p:spPr>
          <a:xfrm>
            <a:off x="761603" y="9042400"/>
            <a:ext cx="22848094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285">
                <a:solidFill>
                  <a:srgbClr val="FFCA09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1603" y="5994400"/>
            <a:ext cx="22848094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indent="228486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indent="456971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indent="685457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indent="913943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11598" y="609600"/>
            <a:ext cx="692497" cy="54553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73168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solidFill>
          <a:srgbClr val="2A2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Text"/>
          <p:cNvSpPr txBox="1">
            <a:spLocks noGrp="1"/>
          </p:cNvSpPr>
          <p:nvPr>
            <p:ph type="title"/>
          </p:nvPr>
        </p:nvSpPr>
        <p:spPr>
          <a:xfrm>
            <a:off x="761603" y="5676900"/>
            <a:ext cx="22848094" cy="635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285">
                <a:solidFill>
                  <a:srgbClr val="FFCA09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11598" y="609600"/>
            <a:ext cx="692497" cy="54553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11295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solidFill>
          <a:srgbClr val="2A2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Line"/>
          <p:cNvSpPr/>
          <p:nvPr/>
        </p:nvSpPr>
        <p:spPr>
          <a:xfrm flipV="1">
            <a:off x="11043246" y="8635799"/>
            <a:ext cx="12566449" cy="203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50774" tIns="50774" rIns="50774" bIns="50774" anchor="ctr"/>
          <a:lstStyle/>
          <a:p>
            <a:pPr defTabSz="456971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199"/>
          </a:p>
        </p:txBody>
      </p:sp>
      <p:sp>
        <p:nvSpPr>
          <p:cNvPr id="55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028164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11043245" y="9042400"/>
            <a:ext cx="12566452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285">
                <a:solidFill>
                  <a:srgbClr val="FFCA09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043245" y="5994400"/>
            <a:ext cx="12566452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indent="228486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indent="456971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indent="685457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indent="913943">
              <a:lnSpc>
                <a:spcPct val="80000"/>
              </a:lnSpc>
              <a:spcBef>
                <a:spcPts val="3198"/>
              </a:spcBef>
              <a:buClrTx/>
              <a:buSzTx/>
              <a:buFontTx/>
              <a:buNone/>
              <a:defRPr sz="7696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11598" y="609600"/>
            <a:ext cx="692497" cy="54553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9" name="www.chainworks.com…"/>
          <p:cNvSpPr txBox="1"/>
          <p:nvPr/>
        </p:nvSpPr>
        <p:spPr>
          <a:xfrm>
            <a:off x="12682478" y="12648806"/>
            <a:ext cx="9287985" cy="855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356" tIns="91356" rIns="91356" bIns="91356">
            <a:spAutoFit/>
          </a:bodyPr>
          <a:lstStyle/>
          <a:p>
            <a:pPr algn="ctr" defTabSz="1827519">
              <a:spcBef>
                <a:spcPts val="0"/>
              </a:spcBef>
              <a:defRPr sz="24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2399"/>
              <a:t>www.chainworks.com</a:t>
            </a:r>
          </a:p>
          <a:p>
            <a:pPr algn="ctr" defTabSz="1827519">
              <a:spcBef>
                <a:spcPts val="0"/>
              </a:spcBef>
              <a:defRPr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kumimoji="0" lang="en-US" sz="1999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"/>
                <a:cs typeface="Helvetica"/>
                <a:sym typeface="Avenir Next Medium"/>
              </a:rPr>
              <a:t>Copyright 2017-2018 - Confidential and proprietary - Not for further distribution.</a:t>
            </a:r>
            <a:endParaRPr lang="en-US" sz="1999"/>
          </a:p>
        </p:txBody>
      </p:sp>
    </p:spTree>
    <p:extLst>
      <p:ext uri="{BB962C8B-B14F-4D97-AF65-F5344CB8AC3E}">
        <p14:creationId xmlns:p14="http://schemas.microsoft.com/office/powerpoint/2010/main" val="331801068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Image"/>
          <p:cNvSpPr>
            <a:spLocks noGrp="1"/>
          </p:cNvSpPr>
          <p:nvPr>
            <p:ph type="pic" sz="half" idx="13"/>
          </p:nvPr>
        </p:nvSpPr>
        <p:spPr>
          <a:xfrm>
            <a:off x="12185650" y="0"/>
            <a:ext cx="12185650" cy="6832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4" name="Image"/>
          <p:cNvSpPr>
            <a:spLocks noGrp="1"/>
          </p:cNvSpPr>
          <p:nvPr>
            <p:ph type="pic" sz="half" idx="14"/>
          </p:nvPr>
        </p:nvSpPr>
        <p:spPr>
          <a:xfrm>
            <a:off x="12185650" y="6896100"/>
            <a:ext cx="12185650" cy="6819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idx="15"/>
          </p:nvPr>
        </p:nvSpPr>
        <p:spPr>
          <a:xfrm>
            <a:off x="0" y="0"/>
            <a:ext cx="12122183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63437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bg>
      <p:bgPr>
        <a:solidFill>
          <a:srgbClr val="2A2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Line"/>
          <p:cNvSpPr/>
          <p:nvPr/>
        </p:nvSpPr>
        <p:spPr>
          <a:xfrm flipV="1">
            <a:off x="761604" y="1396633"/>
            <a:ext cx="22848093" cy="369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774" tIns="50774" rIns="50774" bIns="50774" anchor="ctr"/>
          <a:lstStyle/>
          <a:p>
            <a:pPr defTabSz="456971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199"/>
          </a:p>
        </p:txBody>
      </p:sp>
      <p:sp>
        <p:nvSpPr>
          <p:cNvPr id="134" name="Callout"/>
          <p:cNvSpPr/>
          <p:nvPr/>
        </p:nvSpPr>
        <p:spPr>
          <a:xfrm>
            <a:off x="875844" y="3314701"/>
            <a:ext cx="22619613" cy="7317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9" y="0"/>
                </a:moveTo>
                <a:cubicBezTo>
                  <a:pt x="54" y="0"/>
                  <a:pt x="0" y="165"/>
                  <a:pt x="0" y="369"/>
                </a:cubicBezTo>
                <a:lnTo>
                  <a:pt x="0" y="19013"/>
                </a:lnTo>
                <a:cubicBezTo>
                  <a:pt x="0" y="19217"/>
                  <a:pt x="54" y="19382"/>
                  <a:pt x="119" y="19382"/>
                </a:cubicBezTo>
                <a:lnTo>
                  <a:pt x="18186" y="19382"/>
                </a:lnTo>
                <a:lnTo>
                  <a:pt x="18717" y="21600"/>
                </a:lnTo>
                <a:lnTo>
                  <a:pt x="19247" y="19382"/>
                </a:lnTo>
                <a:lnTo>
                  <a:pt x="21481" y="19382"/>
                </a:lnTo>
                <a:cubicBezTo>
                  <a:pt x="21546" y="19382"/>
                  <a:pt x="21600" y="19217"/>
                  <a:pt x="21600" y="19013"/>
                </a:cubicBezTo>
                <a:lnTo>
                  <a:pt x="21600" y="369"/>
                </a:lnTo>
                <a:cubicBezTo>
                  <a:pt x="21600" y="165"/>
                  <a:pt x="21546" y="0"/>
                  <a:pt x="21481" y="0"/>
                </a:cubicBezTo>
                <a:lnTo>
                  <a:pt x="119" y="0"/>
                </a:lnTo>
                <a:close/>
              </a:path>
            </a:pathLst>
          </a:custGeom>
          <a:solidFill>
            <a:srgbClr val="FFCA09"/>
          </a:solidFill>
          <a:ln w="12700">
            <a:miter lim="400000"/>
          </a:ln>
        </p:spPr>
        <p:txBody>
          <a:bodyPr lIns="50774" tIns="50774" rIns="50774" bIns="50774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 sz="3998"/>
          </a:p>
        </p:txBody>
      </p:sp>
      <p:sp>
        <p:nvSpPr>
          <p:cNvPr id="135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1675527" y="4089400"/>
            <a:ext cx="21045633" cy="17513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3393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36" name="Johnny Appleseed"/>
          <p:cNvSpPr txBox="1">
            <a:spLocks noGrp="1"/>
          </p:cNvSpPr>
          <p:nvPr>
            <p:ph type="body" sz="quarter" idx="14"/>
          </p:nvPr>
        </p:nvSpPr>
        <p:spPr>
          <a:xfrm>
            <a:off x="761603" y="10970430"/>
            <a:ext cx="22848094" cy="117314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696" b="1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37" name="Text"/>
          <p:cNvSpPr txBox="1">
            <a:spLocks noGrp="1"/>
          </p:cNvSpPr>
          <p:nvPr>
            <p:ph type="body" sz="quarter" idx="15" hasCustomPrompt="1"/>
          </p:nvPr>
        </p:nvSpPr>
        <p:spPr>
          <a:xfrm>
            <a:off x="761603" y="724210"/>
            <a:ext cx="20944086" cy="54579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marR="0" indent="0" algn="l" defTabSz="647376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98" b="1" cap="all" spc="18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 marL="0" marR="0" lvl="0" indent="0" algn="l" defTabSz="647376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blockchain for the enterprise</a:t>
            </a:r>
          </a:p>
        </p:txBody>
      </p:sp>
      <p:sp>
        <p:nvSpPr>
          <p:cNvPr id="1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617032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bg>
      <p:bgPr>
        <a:solidFill>
          <a:srgbClr val="2A2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11043245" y="3721101"/>
            <a:ext cx="12566452" cy="340016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3393" cap="all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146" name="Image"/>
          <p:cNvSpPr>
            <a:spLocks noGrp="1"/>
          </p:cNvSpPr>
          <p:nvPr>
            <p:ph type="pic" idx="14"/>
          </p:nvPr>
        </p:nvSpPr>
        <p:spPr>
          <a:xfrm>
            <a:off x="0" y="0"/>
            <a:ext cx="1028164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Johnny Appleseed"/>
          <p:cNvSpPr txBox="1">
            <a:spLocks noGrp="1"/>
          </p:cNvSpPr>
          <p:nvPr>
            <p:ph type="body" sz="quarter" idx="15"/>
          </p:nvPr>
        </p:nvSpPr>
        <p:spPr>
          <a:xfrm>
            <a:off x="11043245" y="10836612"/>
            <a:ext cx="12566452" cy="1440779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647376">
              <a:spcBef>
                <a:spcPts val="0"/>
              </a:spcBef>
              <a:buClrTx/>
              <a:buSzTx/>
              <a:buFontTx/>
              <a:buNone/>
              <a:defRPr sz="8696" b="1">
                <a:solidFill>
                  <a:srgbClr val="FFCA0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t>Johnny Appleseed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654879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713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404717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72" name="www.chainworks.com…"/>
          <p:cNvSpPr txBox="1"/>
          <p:nvPr/>
        </p:nvSpPr>
        <p:spPr>
          <a:xfrm>
            <a:off x="7541658" y="12682821"/>
            <a:ext cx="9474363" cy="861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356" tIns="91356" rIns="91356" bIns="91356">
            <a:spAutoFit/>
          </a:bodyPr>
          <a:lstStyle/>
          <a:p>
            <a:pPr algn="ctr" defTabSz="1827519">
              <a:spcBef>
                <a:spcPts val="0"/>
              </a:spcBef>
              <a:defRPr sz="2400">
                <a:solidFill>
                  <a:srgbClr val="38385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2399" dirty="0"/>
              <a:t>www.chainworks.com</a:t>
            </a:r>
          </a:p>
          <a:p>
            <a:pPr algn="ctr" defTabSz="1827519">
              <a:spcBef>
                <a:spcPts val="0"/>
              </a:spcBef>
              <a:defRPr sz="2000">
                <a:solidFill>
                  <a:srgbClr val="38385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999" dirty="0"/>
              <a:t>©</a:t>
            </a:r>
            <a:r>
              <a:rPr lang="en-US" sz="1999" dirty="0"/>
              <a:t> C</a:t>
            </a:r>
            <a:r>
              <a:rPr sz="1999" dirty="0"/>
              <a:t>opyright 201</a:t>
            </a:r>
            <a:r>
              <a:rPr lang="en-US" sz="1999" dirty="0"/>
              <a:t>7-2019 -</a:t>
            </a:r>
            <a:r>
              <a:rPr sz="1999" dirty="0"/>
              <a:t> Confidential and proprietary</a:t>
            </a:r>
            <a:r>
              <a:rPr lang="en-US" sz="1999" dirty="0"/>
              <a:t> - </a:t>
            </a:r>
            <a:r>
              <a:rPr sz="1999" dirty="0"/>
              <a:t>Not for further distribution</a:t>
            </a:r>
            <a:r>
              <a:rPr lang="en-US" sz="1999" dirty="0"/>
              <a:t>.</a:t>
            </a:r>
            <a:endParaRPr sz="1999" dirty="0"/>
          </a:p>
        </p:txBody>
      </p:sp>
    </p:spTree>
    <p:extLst>
      <p:ext uri="{BB962C8B-B14F-4D97-AF65-F5344CB8AC3E}">
        <p14:creationId xmlns:p14="http://schemas.microsoft.com/office/powerpoint/2010/main" val="176211410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 flipV="1">
            <a:off x="761604" y="1396633"/>
            <a:ext cx="22848093" cy="369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774" tIns="50774" rIns="50774" bIns="50774" anchor="ctr"/>
          <a:lstStyle/>
          <a:p>
            <a:pPr defTabSz="456971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199" dirty="0"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761603" y="2159000"/>
            <a:ext cx="22848094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08053" y="609600"/>
            <a:ext cx="692497" cy="545534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3598" b="1">
                <a:solidFill>
                  <a:srgbClr val="FFCA0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761603" y="3860800"/>
            <a:ext cx="22848094" cy="858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www.chainworks.com…">
            <a:extLst>
              <a:ext uri="{FF2B5EF4-FFF2-40B4-BE49-F238E27FC236}">
                <a16:creationId xmlns:a16="http://schemas.microsoft.com/office/drawing/2014/main" id="{C3D24A2D-3ACC-4CD1-BE63-AABA3918081E}"/>
              </a:ext>
            </a:extLst>
          </p:cNvPr>
          <p:cNvSpPr txBox="1"/>
          <p:nvPr userDrawn="1"/>
        </p:nvSpPr>
        <p:spPr>
          <a:xfrm>
            <a:off x="7405869" y="12991790"/>
            <a:ext cx="9559559" cy="507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356" tIns="91356" rIns="91356" bIns="91356">
            <a:spAutoFit/>
          </a:bodyPr>
          <a:lstStyle/>
          <a:p>
            <a:pPr algn="ctr" defTabSz="1827519">
              <a:spcBef>
                <a:spcPts val="0"/>
              </a:spcBef>
              <a:defRPr sz="2400">
                <a:solidFill>
                  <a:srgbClr val="38385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050" dirty="0"/>
              <a:t>www.chainworks.com</a:t>
            </a:r>
          </a:p>
          <a:p>
            <a:pPr algn="ctr" defTabSz="1827519">
              <a:spcBef>
                <a:spcPts val="0"/>
              </a:spcBef>
              <a:defRPr sz="2000">
                <a:solidFill>
                  <a:srgbClr val="38385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1050" dirty="0"/>
              <a:t>© Copyright 2018-2019 - Confidential and proprietary.</a:t>
            </a:r>
          </a:p>
        </p:txBody>
      </p:sp>
    </p:spTree>
    <p:extLst>
      <p:ext uri="{BB962C8B-B14F-4D97-AF65-F5344CB8AC3E}">
        <p14:creationId xmlns:p14="http://schemas.microsoft.com/office/powerpoint/2010/main" val="37274026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  <p:sldLayoutId id="2147483663" r:id="rId4"/>
    <p:sldLayoutId id="2147483664" r:id="rId5"/>
    <p:sldLayoutId id="2147483665" r:id="rId6"/>
    <p:sldLayoutId id="2147483666" r:id="rId7"/>
    <p:sldLayoutId id="2147483668" r:id="rId8"/>
  </p:sldLayoutIdLst>
  <p:transition spd="med"/>
  <p:txStyles>
    <p:titleStyle>
      <a:lvl1pPr marL="0" marR="0" indent="0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228486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456971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685457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913943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1142429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1370914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1599400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1827886" algn="l" defTabSz="825087" latinLnBrk="0">
        <a:lnSpc>
          <a:spcPct val="80000"/>
        </a:lnSpc>
        <a:spcBef>
          <a:spcPts val="3898"/>
        </a:spcBef>
        <a:spcAft>
          <a:spcPts val="0"/>
        </a:spcAft>
        <a:buClrTx/>
        <a:buSzTx/>
        <a:buFontTx/>
        <a:buNone/>
        <a:tabLst/>
        <a:defRPr sz="8696" b="1" i="0" u="none" strike="noStrike" cap="all" spc="0" baseline="0">
          <a:ln>
            <a:noFill/>
          </a:ln>
          <a:solidFill>
            <a:srgbClr val="383857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634683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rgbClr val="FFC00E"/>
        </a:buClr>
        <a:buSzPct val="104999"/>
        <a:buFontTx/>
        <a:buBlip>
          <a:blip r:embed="rId10"/>
        </a:buBlip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1269365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rgbClr val="FFC00E"/>
        </a:buClr>
        <a:buSzPct val="104999"/>
        <a:buFontTx/>
        <a:buBlip>
          <a:blip r:embed="rId10"/>
        </a:buBlip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904048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rgbClr val="FFC00E"/>
        </a:buClr>
        <a:buSzPct val="104999"/>
        <a:buFontTx/>
        <a:buBlip>
          <a:blip r:embed="rId10"/>
        </a:buBlip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2538730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rgbClr val="FFC00E"/>
        </a:buClr>
        <a:buSzPct val="104999"/>
        <a:buFontTx/>
        <a:buBlip>
          <a:blip r:embed="rId10"/>
        </a:buBlip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3173413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rgbClr val="FFC00E"/>
        </a:buClr>
        <a:buSzPct val="104999"/>
        <a:buFontTx/>
        <a:buBlip>
          <a:blip r:embed="rId10"/>
        </a:buBlip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3808095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4442778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5077460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5712143" marR="0" indent="-634683" algn="l" defTabSz="825087" latinLnBrk="0">
        <a:lnSpc>
          <a:spcPct val="100000"/>
        </a:lnSpc>
        <a:spcBef>
          <a:spcPts val="3898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798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1pPr>
      <a:lvl2pPr marL="0" marR="0" indent="228486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2pPr>
      <a:lvl3pPr marL="0" marR="0" indent="456971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3pPr>
      <a:lvl4pPr marL="0" marR="0" indent="685457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4pPr>
      <a:lvl5pPr marL="0" marR="0" indent="913943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5pPr>
      <a:lvl6pPr marL="0" marR="0" indent="1142429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6pPr>
      <a:lvl7pPr marL="0" marR="0" indent="1370914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7pPr>
      <a:lvl8pPr marL="0" marR="0" indent="1599400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8pPr>
      <a:lvl9pPr marL="0" marR="0" indent="1827886" algn="r" defTabSz="82508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98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Open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85F3EA-DFF4-42F0-8E4E-887AA9228628}"/>
              </a:ext>
            </a:extLst>
          </p:cNvPr>
          <p:cNvSpPr/>
          <p:nvPr/>
        </p:nvSpPr>
        <p:spPr>
          <a:xfrm>
            <a:off x="545706" y="193669"/>
            <a:ext cx="22473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/>
                </a:solidFill>
              </a:rPr>
              <a:t>Chainworks- Our Mission is to Enable Adoption of Blockchain in the Enterprise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9652C5-3BD5-4719-A796-CC6F17E92A05}"/>
              </a:ext>
            </a:extLst>
          </p:cNvPr>
          <p:cNvSpPr/>
          <p:nvPr/>
        </p:nvSpPr>
        <p:spPr>
          <a:xfrm>
            <a:off x="545706" y="840000"/>
            <a:ext cx="23279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3486">
              <a:spcBef>
                <a:spcPts val="3396"/>
              </a:spcBef>
              <a:defRPr sz="2400">
                <a:solidFill>
                  <a:srgbClr val="383857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dirty="0">
                <a:solidFill>
                  <a:srgbClr val="002060"/>
                </a:solidFill>
                <a:latin typeface="Roboto"/>
                <a:sym typeface="Roboto"/>
              </a:rPr>
              <a:t>Our Blockchain journey began in earnest in 2013 with Elevondata (Chainworks’s parent company). In 2017 when Blockchain went mainstream, we decided to spin-off Chainworks from Elevondata for acute focus to enable the adoption of Blockchain in Enterprise (Ideation Workshops, Advisory, Development and IP/Frameworks), while serving the needs of the nascent ICO industry (Advisory and Development Services). Given the early days in Blockchain as a technology we believe that everyone is learning together for now. Hence, we like to think of ourselves as innovating with the customers (Professional Services) or internally (Product Development).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81F819-D6B0-4B88-847C-37D834B581D7}"/>
              </a:ext>
            </a:extLst>
          </p:cNvPr>
          <p:cNvSpPr txBox="1"/>
          <p:nvPr/>
        </p:nvSpPr>
        <p:spPr>
          <a:xfrm>
            <a:off x="4355879" y="1972583"/>
            <a:ext cx="9294033" cy="103105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>
              <a:spcBef>
                <a:spcPts val="3400"/>
              </a:spcBef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Our Services</a:t>
            </a:r>
            <a:endParaRPr kumimoji="0" lang="en-US" sz="3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8" name="Chainworks was formed in 2017 with a single mission to enable the adoption of Blockchain in Enterprise (Training, Advisory, Development and IP Frameworks), while serving the needs of the nascent ICO industry (Advisory and Development Services).…">
            <a:extLst>
              <a:ext uri="{FF2B5EF4-FFF2-40B4-BE49-F238E27FC236}">
                <a16:creationId xmlns:a16="http://schemas.microsoft.com/office/drawing/2014/main" id="{65C0DE0A-6439-436F-A79A-0D5B8F583CEE}"/>
              </a:ext>
            </a:extLst>
          </p:cNvPr>
          <p:cNvSpPr txBox="1"/>
          <p:nvPr/>
        </p:nvSpPr>
        <p:spPr>
          <a:xfrm>
            <a:off x="227104" y="3005886"/>
            <a:ext cx="3858302" cy="588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08630" tIns="108630" rIns="108630" bIns="108630">
            <a:spAutoFit/>
          </a:bodyPr>
          <a:lstStyle/>
          <a:p>
            <a:pPr algn="ctr" defTabSz="913486">
              <a:spcBef>
                <a:spcPts val="3396"/>
              </a:spcBef>
              <a:defRPr sz="2400">
                <a:solidFill>
                  <a:srgbClr val="383857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sz="2400" b="1" dirty="0">
                <a:solidFill>
                  <a:srgbClr val="7030A0"/>
                </a:solidFill>
                <a:latin typeface="Roboto"/>
                <a:sym typeface="Roboto"/>
              </a:rPr>
              <a:t>Professional Services</a:t>
            </a:r>
          </a:p>
        </p:txBody>
      </p:sp>
      <p:sp>
        <p:nvSpPr>
          <p:cNvPr id="9" name="Chainworks was formed in 2017 with a single mission to enable the adoption of Blockchain in Enterprise (Training, Advisory, Development and IP Frameworks), while serving the needs of the nascent ICO industry (Advisory and Development Services).…">
            <a:extLst>
              <a:ext uri="{FF2B5EF4-FFF2-40B4-BE49-F238E27FC236}">
                <a16:creationId xmlns:a16="http://schemas.microsoft.com/office/drawing/2014/main" id="{540E9CA0-E2D1-4999-B875-3EBC71C920A2}"/>
              </a:ext>
            </a:extLst>
          </p:cNvPr>
          <p:cNvSpPr txBox="1"/>
          <p:nvPr/>
        </p:nvSpPr>
        <p:spPr>
          <a:xfrm>
            <a:off x="6886290" y="3055991"/>
            <a:ext cx="3749471" cy="588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08630" tIns="108630" rIns="108630" bIns="10863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913486">
              <a:spcBef>
                <a:spcPts val="3396"/>
              </a:spcBef>
              <a:defRPr sz="2400" b="1">
                <a:solidFill>
                  <a:srgbClr val="7030A0"/>
                </a:solidFill>
                <a:latin typeface="Roboto"/>
                <a:ea typeface="Roboto"/>
                <a:cs typeface="Roboto"/>
              </a:defRPr>
            </a:lvl1pPr>
          </a:lstStyle>
          <a:p>
            <a:r>
              <a:rPr lang="en-US" dirty="0">
                <a:sym typeface="Roboto"/>
              </a:rPr>
              <a:t>Product Development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5011EF-1F88-4674-8984-0B6DE6A2CA2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104" y="3931920"/>
            <a:ext cx="6217920" cy="6217920"/>
          </a:xfrm>
          <a:prstGeom prst="rect">
            <a:avLst/>
          </a:prstGeom>
        </p:spPr>
      </p:pic>
      <p:sp>
        <p:nvSpPr>
          <p:cNvPr id="11" name="Chainworks was formed in 2017 with a single mission to enable the adoption of Blockchain in Enterprise (Training, Advisory, Development and IP Frameworks), while serving the needs of the nascent ICO industry (Advisory and Development Services).…">
            <a:extLst>
              <a:ext uri="{FF2B5EF4-FFF2-40B4-BE49-F238E27FC236}">
                <a16:creationId xmlns:a16="http://schemas.microsoft.com/office/drawing/2014/main" id="{7249738A-8D24-4C5E-B2CE-228FCBDD4DAC}"/>
              </a:ext>
            </a:extLst>
          </p:cNvPr>
          <p:cNvSpPr txBox="1"/>
          <p:nvPr/>
        </p:nvSpPr>
        <p:spPr>
          <a:xfrm>
            <a:off x="6143331" y="3715403"/>
            <a:ext cx="5847264" cy="2192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08630" tIns="108630" rIns="108630" bIns="108630">
            <a:spAutoFit/>
          </a:bodyPr>
          <a:lstStyle/>
          <a:p>
            <a:pPr marL="342900" indent="-342900" defTabSz="913486">
              <a:spcBef>
                <a:spcPts val="3396"/>
              </a:spcBef>
              <a:buFont typeface="Wingdings" panose="05000000000000000000" pitchFamily="2" charset="2"/>
              <a:buChar char="v"/>
              <a:defRPr sz="2400">
                <a:solidFill>
                  <a:srgbClr val="383857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sz="1998" dirty="0">
                <a:solidFill>
                  <a:srgbClr val="7030A0"/>
                </a:solidFill>
                <a:latin typeface="Roboto"/>
                <a:sym typeface="Roboto"/>
              </a:rPr>
              <a:t>Multiple products under development in the Enterprise space</a:t>
            </a:r>
          </a:p>
          <a:p>
            <a:pPr marL="342900" indent="-342900" defTabSz="913486">
              <a:spcBef>
                <a:spcPts val="3396"/>
              </a:spcBef>
              <a:buFont typeface="Wingdings" panose="05000000000000000000" pitchFamily="2" charset="2"/>
              <a:buChar char="v"/>
              <a:defRPr sz="2400">
                <a:solidFill>
                  <a:srgbClr val="383857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sz="1998" dirty="0" err="1">
                <a:solidFill>
                  <a:srgbClr val="7030A0"/>
                </a:solidFill>
                <a:latin typeface="Roboto"/>
                <a:sym typeface="Roboto"/>
              </a:rPr>
              <a:t>Nodalytics</a:t>
            </a:r>
            <a:r>
              <a:rPr lang="en-US" sz="1998" dirty="0">
                <a:solidFill>
                  <a:srgbClr val="7030A0"/>
                </a:solidFill>
                <a:latin typeface="Roboto"/>
                <a:sym typeface="Roboto"/>
              </a:rPr>
              <a:t>- a multichain, Blockchain Analytics and CEP(complex event processing) product launched in 2019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8C283F-4989-4A2C-8002-56DCCD9A4E19}"/>
              </a:ext>
            </a:extLst>
          </p:cNvPr>
          <p:cNvSpPr/>
          <p:nvPr/>
        </p:nvSpPr>
        <p:spPr>
          <a:xfrm>
            <a:off x="16211987" y="2409660"/>
            <a:ext cx="24961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25500">
              <a:spcBef>
                <a:spcPts val="3400"/>
              </a:spcBef>
            </a:pPr>
            <a:r>
              <a:rPr lang="en-US" sz="3200" b="1" dirty="0">
                <a:solidFill>
                  <a:schemeClr val="bg2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Our Expertise</a:t>
            </a:r>
            <a:endParaRPr lang="en-US" sz="3200" dirty="0">
              <a:solidFill>
                <a:srgbClr val="838787"/>
              </a:solidFill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13" name="Chainworks was formed in 2017 with a single mission to enable the adoption of Blockchain in Enterprise (Training, Advisory, Development and IP Frameworks), while serving the needs of the nascent ICO industry (Advisory and Development Services).…">
            <a:extLst>
              <a:ext uri="{FF2B5EF4-FFF2-40B4-BE49-F238E27FC236}">
                <a16:creationId xmlns:a16="http://schemas.microsoft.com/office/drawing/2014/main" id="{9DA82DA2-0390-425B-95F8-258DC0FA713A}"/>
              </a:ext>
            </a:extLst>
          </p:cNvPr>
          <p:cNvSpPr txBox="1"/>
          <p:nvPr/>
        </p:nvSpPr>
        <p:spPr>
          <a:xfrm>
            <a:off x="12445608" y="3005886"/>
            <a:ext cx="4186793" cy="588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08630" tIns="108630" rIns="108630" bIns="108630">
            <a:spAutoFit/>
          </a:bodyPr>
          <a:lstStyle/>
          <a:p>
            <a:pPr algn="ctr" defTabSz="913486">
              <a:spcBef>
                <a:spcPts val="3396"/>
              </a:spcBef>
              <a:defRPr sz="2400">
                <a:solidFill>
                  <a:srgbClr val="383857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sz="2400" b="1" dirty="0">
                <a:solidFill>
                  <a:srgbClr val="7030A0"/>
                </a:solidFill>
                <a:latin typeface="Roboto"/>
                <a:sym typeface="Roboto"/>
              </a:rPr>
              <a:t>ICO Advisory/Development</a:t>
            </a:r>
          </a:p>
        </p:txBody>
      </p:sp>
      <p:sp>
        <p:nvSpPr>
          <p:cNvPr id="14" name="Chainworks was formed in 2017 with a single mission to enable the adoption of Blockchain in Enterprise (Training, Advisory, Development and IP Frameworks), while serving the needs of the nascent ICO industry (Advisory and Development Services).…">
            <a:extLst>
              <a:ext uri="{FF2B5EF4-FFF2-40B4-BE49-F238E27FC236}">
                <a16:creationId xmlns:a16="http://schemas.microsoft.com/office/drawing/2014/main" id="{3C031508-AB1A-4463-8664-888F66EFA47E}"/>
              </a:ext>
            </a:extLst>
          </p:cNvPr>
          <p:cNvSpPr txBox="1"/>
          <p:nvPr/>
        </p:nvSpPr>
        <p:spPr>
          <a:xfrm>
            <a:off x="19269555" y="3055991"/>
            <a:ext cx="4186793" cy="588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108630" tIns="108630" rIns="108630" bIns="10863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913486">
              <a:spcBef>
                <a:spcPts val="3396"/>
              </a:spcBef>
              <a:defRPr sz="2400" b="1">
                <a:solidFill>
                  <a:srgbClr val="7030A0"/>
                </a:solidFill>
                <a:latin typeface="Roboto"/>
                <a:ea typeface="Roboto"/>
                <a:cs typeface="Roboto"/>
              </a:defRPr>
            </a:lvl1pPr>
          </a:lstStyle>
          <a:p>
            <a:r>
              <a:rPr lang="en-US" dirty="0">
                <a:sym typeface="Roboto"/>
              </a:rPr>
              <a:t>Community &amp; Affiliations</a:t>
            </a:r>
          </a:p>
        </p:txBody>
      </p:sp>
      <p:sp>
        <p:nvSpPr>
          <p:cNvPr id="15" name="Financial Services">
            <a:extLst>
              <a:ext uri="{FF2B5EF4-FFF2-40B4-BE49-F238E27FC236}">
                <a16:creationId xmlns:a16="http://schemas.microsoft.com/office/drawing/2014/main" id="{E074AA0E-31C8-478D-8110-480B95B09C08}"/>
              </a:ext>
            </a:extLst>
          </p:cNvPr>
          <p:cNvSpPr txBox="1"/>
          <p:nvPr/>
        </p:nvSpPr>
        <p:spPr>
          <a:xfrm>
            <a:off x="13231154" y="3470383"/>
            <a:ext cx="2615699" cy="461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695" rIns="45695" anchor="ctr">
            <a:spAutoFit/>
          </a:bodyPr>
          <a:lstStyle>
            <a:lvl1pPr>
              <a:defRPr sz="2400" b="1"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defTabSz="1827519"/>
            <a:r>
              <a:rPr sz="2399" dirty="0">
                <a:solidFill>
                  <a:srgbClr val="445469"/>
                </a:solidFill>
              </a:rPr>
              <a:t>Financial Services</a:t>
            </a:r>
          </a:p>
        </p:txBody>
      </p:sp>
      <p:pic>
        <p:nvPicPr>
          <p:cNvPr id="16" name="Picture 1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6D581A7A-91C2-428A-AF2E-A9D1C61363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44774" y="4439747"/>
            <a:ext cx="1373108" cy="822960"/>
          </a:xfrm>
          <a:prstGeom prst="rect">
            <a:avLst/>
          </a:prstGeom>
        </p:spPr>
      </p:pic>
      <p:sp>
        <p:nvSpPr>
          <p:cNvPr id="17" name="Proof of origin, shipment tracking">
            <a:extLst>
              <a:ext uri="{FF2B5EF4-FFF2-40B4-BE49-F238E27FC236}">
                <a16:creationId xmlns:a16="http://schemas.microsoft.com/office/drawing/2014/main" id="{455DF83A-4A65-4FDD-801A-2443A853A85F}"/>
              </a:ext>
            </a:extLst>
          </p:cNvPr>
          <p:cNvSpPr txBox="1"/>
          <p:nvPr/>
        </p:nvSpPr>
        <p:spPr>
          <a:xfrm>
            <a:off x="14076278" y="3931920"/>
            <a:ext cx="4186792" cy="2189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8687" tIns="108687" rIns="108687" bIns="108687" anchor="t">
            <a:spAutoFit/>
          </a:bodyPr>
          <a:lstStyle>
            <a:lvl1pPr defTabSz="1087636">
              <a:lnSpc>
                <a:spcPts val="4000"/>
              </a:lnSpc>
              <a:spcBef>
                <a:spcPts val="500"/>
              </a:spcBef>
              <a:defRPr sz="2400"/>
            </a:lvl1pPr>
          </a:lstStyle>
          <a:p>
            <a:pPr defTabSz="1087092">
              <a:lnSpc>
                <a:spcPts val="3998"/>
              </a:lnSpc>
            </a:pPr>
            <a:r>
              <a:rPr lang="en-US" sz="1800" dirty="0">
                <a:solidFill>
                  <a:srgbClr val="445469"/>
                </a:solidFill>
                <a:latin typeface="Helvetica"/>
                <a:cs typeface="Helvetica"/>
              </a:rPr>
              <a:t>Founder serves as Chief Blockchain Advisor on the ICO to put real-assets such as Futures &amp; Commodities on Blockchain. Development partner.</a:t>
            </a:r>
            <a:endParaRPr lang="en-US" sz="1800" dirty="0">
              <a:solidFill>
                <a:srgbClr val="445469"/>
              </a:solidFill>
              <a:latin typeface="Helvetica"/>
              <a:cs typeface="Helvetica"/>
              <a:sym typeface="Avenir Next Medium"/>
            </a:endParaRPr>
          </a:p>
        </p:txBody>
      </p:sp>
      <p:sp>
        <p:nvSpPr>
          <p:cNvPr id="18" name="Healthcare">
            <a:extLst>
              <a:ext uri="{FF2B5EF4-FFF2-40B4-BE49-F238E27FC236}">
                <a16:creationId xmlns:a16="http://schemas.microsoft.com/office/drawing/2014/main" id="{9E68511C-17A4-461D-B1A8-E18262D05013}"/>
              </a:ext>
            </a:extLst>
          </p:cNvPr>
          <p:cNvSpPr txBox="1"/>
          <p:nvPr/>
        </p:nvSpPr>
        <p:spPr>
          <a:xfrm>
            <a:off x="13256765" y="6342701"/>
            <a:ext cx="2834640" cy="274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695" rIns="45695" anchor="ctr">
            <a:spAutoFit/>
          </a:bodyPr>
          <a:lstStyle>
            <a:lvl1pPr>
              <a:defRPr sz="2400" b="1"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defTabSz="1827519"/>
            <a:r>
              <a:rPr lang="en-US" sz="2399" dirty="0">
                <a:solidFill>
                  <a:srgbClr val="445469"/>
                </a:solidFill>
              </a:rPr>
              <a:t>Enterprise Software</a:t>
            </a:r>
            <a:endParaRPr sz="2399" dirty="0">
              <a:solidFill>
                <a:srgbClr val="445469"/>
              </a:solidFill>
            </a:endParaRPr>
          </a:p>
        </p:txBody>
      </p:sp>
      <p:pic>
        <p:nvPicPr>
          <p:cNvPr id="19" name="Picture 15" descr="A close up of a logo&#10;&#10;Description generated with high confidence">
            <a:extLst>
              <a:ext uri="{FF2B5EF4-FFF2-40B4-BE49-F238E27FC236}">
                <a16:creationId xmlns:a16="http://schemas.microsoft.com/office/drawing/2014/main" id="{DF7CE037-43ED-4EB8-9725-7A9A882BC0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16685" y="7430394"/>
            <a:ext cx="1280160" cy="252375"/>
          </a:xfrm>
          <a:prstGeom prst="rect">
            <a:avLst/>
          </a:prstGeom>
        </p:spPr>
      </p:pic>
      <p:sp>
        <p:nvSpPr>
          <p:cNvPr id="20" name="Proof of origin, shipment tracking">
            <a:extLst>
              <a:ext uri="{FF2B5EF4-FFF2-40B4-BE49-F238E27FC236}">
                <a16:creationId xmlns:a16="http://schemas.microsoft.com/office/drawing/2014/main" id="{85A1D8F3-41E7-4468-9A3A-BA3555F63438}"/>
              </a:ext>
            </a:extLst>
          </p:cNvPr>
          <p:cNvSpPr txBox="1"/>
          <p:nvPr/>
        </p:nvSpPr>
        <p:spPr>
          <a:xfrm>
            <a:off x="14135198" y="6752974"/>
            <a:ext cx="4153577" cy="1682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8687" tIns="108687" rIns="108687" bIns="108687">
            <a:spAutoFit/>
          </a:bodyPr>
          <a:lstStyle>
            <a:lvl1pPr defTabSz="1087636">
              <a:lnSpc>
                <a:spcPts val="4000"/>
              </a:lnSpc>
              <a:spcBef>
                <a:spcPts val="500"/>
              </a:spcBef>
              <a:defRPr sz="2400"/>
            </a:lvl1pPr>
          </a:lstStyle>
          <a:p>
            <a:pPr defTabSz="1087092">
              <a:lnSpc>
                <a:spcPts val="3998"/>
              </a:lnSpc>
            </a:pPr>
            <a:r>
              <a:rPr lang="en-US" sz="1799" dirty="0">
                <a:solidFill>
                  <a:srgbClr val="445469"/>
                </a:solidFill>
                <a:latin typeface="Helvetica"/>
                <a:cs typeface="Helvetica"/>
              </a:rPr>
              <a:t>Advisor &amp; Strategic Development Partner. Enterprise Relationship Management on Blockchain</a:t>
            </a:r>
            <a:endParaRPr sz="1799" dirty="0">
              <a:solidFill>
                <a:srgbClr val="445469"/>
              </a:solidFill>
              <a:latin typeface="Helvetica"/>
              <a:cs typeface="Helvetica"/>
            </a:endParaRPr>
          </a:p>
        </p:txBody>
      </p:sp>
      <p:sp>
        <p:nvSpPr>
          <p:cNvPr id="21" name="Internet of Things">
            <a:extLst>
              <a:ext uri="{FF2B5EF4-FFF2-40B4-BE49-F238E27FC236}">
                <a16:creationId xmlns:a16="http://schemas.microsoft.com/office/drawing/2014/main" id="{3A431FFC-DD39-4430-8867-5F7B7634FDC8}"/>
              </a:ext>
            </a:extLst>
          </p:cNvPr>
          <p:cNvSpPr txBox="1"/>
          <p:nvPr/>
        </p:nvSpPr>
        <p:spPr>
          <a:xfrm>
            <a:off x="14674085" y="8605477"/>
            <a:ext cx="1008723" cy="461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695" rIns="45695" anchor="ctr">
            <a:spAutoFit/>
          </a:bodyPr>
          <a:lstStyle>
            <a:lvl1pPr>
              <a:defRPr sz="2400" b="1"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defTabSz="1827519"/>
            <a:r>
              <a:rPr lang="en-US" sz="2399" dirty="0">
                <a:solidFill>
                  <a:srgbClr val="445469"/>
                </a:solidFill>
              </a:rPr>
              <a:t>AI/IoT</a:t>
            </a:r>
            <a:endParaRPr sz="2399" dirty="0">
              <a:solidFill>
                <a:srgbClr val="445469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7566FCB-AFFE-4666-8558-E615C34925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37236" y="9810763"/>
            <a:ext cx="2194560" cy="814644"/>
          </a:xfrm>
          <a:prstGeom prst="rect">
            <a:avLst/>
          </a:prstGeom>
        </p:spPr>
      </p:pic>
      <p:sp>
        <p:nvSpPr>
          <p:cNvPr id="23" name="Proof of origin, shipment tracking">
            <a:extLst>
              <a:ext uri="{FF2B5EF4-FFF2-40B4-BE49-F238E27FC236}">
                <a16:creationId xmlns:a16="http://schemas.microsoft.com/office/drawing/2014/main" id="{7E20DC8E-D4D8-4A28-A4A2-F91D2604C275}"/>
              </a:ext>
            </a:extLst>
          </p:cNvPr>
          <p:cNvSpPr txBox="1"/>
          <p:nvPr/>
        </p:nvSpPr>
        <p:spPr>
          <a:xfrm>
            <a:off x="14383812" y="9376758"/>
            <a:ext cx="3307839" cy="1682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8687" tIns="108687" rIns="108687" bIns="108687">
            <a:spAutoFit/>
          </a:bodyPr>
          <a:lstStyle>
            <a:lvl1pPr defTabSz="1087636">
              <a:lnSpc>
                <a:spcPts val="4000"/>
              </a:lnSpc>
              <a:spcBef>
                <a:spcPts val="500"/>
              </a:spcBef>
              <a:defRPr sz="2400"/>
            </a:lvl1pPr>
          </a:lstStyle>
          <a:p>
            <a:pPr defTabSz="1087092">
              <a:lnSpc>
                <a:spcPts val="3998"/>
              </a:lnSpc>
            </a:pPr>
            <a:r>
              <a:rPr lang="en-US" sz="1799" dirty="0">
                <a:solidFill>
                  <a:srgbClr val="445469"/>
                </a:solidFill>
                <a:latin typeface="Helvetica"/>
                <a:cs typeface="Helvetica"/>
              </a:rPr>
              <a:t>Advisory. AI/M2M economy on Blockchain – data driven computing at end points.</a:t>
            </a:r>
            <a:endParaRPr sz="1799" dirty="0">
              <a:solidFill>
                <a:srgbClr val="445469"/>
              </a:solidFill>
              <a:latin typeface="Helvetica"/>
              <a:cs typeface="Helvetica"/>
            </a:endParaRPr>
          </a:p>
        </p:txBody>
      </p:sp>
      <p:pic>
        <p:nvPicPr>
          <p:cNvPr id="24" name="Picture 2" descr="GBA Global">
            <a:extLst>
              <a:ext uri="{FF2B5EF4-FFF2-40B4-BE49-F238E27FC236}">
                <a16:creationId xmlns:a16="http://schemas.microsoft.com/office/drawing/2014/main" id="{0B1934E7-A059-44F0-91C9-02B8B33FC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514456" y="3644705"/>
            <a:ext cx="192024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Shape 78">
            <a:extLst>
              <a:ext uri="{FF2B5EF4-FFF2-40B4-BE49-F238E27FC236}">
                <a16:creationId xmlns:a16="http://schemas.microsoft.com/office/drawing/2014/main" id="{7BDAC23C-954D-48CB-AF87-1B9B1713096D}"/>
              </a:ext>
            </a:extLst>
          </p:cNvPr>
          <p:cNvSpPr txBox="1"/>
          <p:nvPr/>
        </p:nvSpPr>
        <p:spPr>
          <a:xfrm>
            <a:off x="19514456" y="4415551"/>
            <a:ext cx="2560320" cy="549722"/>
          </a:xfrm>
          <a:prstGeom prst="rect">
            <a:avLst/>
          </a:prstGeom>
          <a:noFill/>
          <a:ln>
            <a:noFill/>
          </a:ln>
        </p:spPr>
        <p:txBody>
          <a:bodyPr wrap="square" lIns="109700" tIns="109700" rIns="109700" bIns="109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Helvetica Neue" panose="020B0604020202020204" charset="0"/>
                <a:cs typeface="Arial"/>
                <a:sym typeface="Arial"/>
              </a:rPr>
              <a:t>Government Blockchain Association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 panose="020B0604020202020204" charset="0"/>
              <a:cs typeface="Arial"/>
              <a:sym typeface="Arial"/>
            </a:endParaRPr>
          </a:p>
        </p:txBody>
      </p:sp>
      <p:pic>
        <p:nvPicPr>
          <p:cNvPr id="26" name="Picture 4" descr="Picture 4">
            <a:extLst>
              <a:ext uri="{FF2B5EF4-FFF2-40B4-BE49-F238E27FC236}">
                <a16:creationId xmlns:a16="http://schemas.microsoft.com/office/drawing/2014/main" id="{C5B5FCEF-CC71-4B6E-8527-4B0932B9E22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9514456" y="5171551"/>
            <a:ext cx="2560320" cy="55046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0B10005-7528-4654-BB87-57289725A0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35580" y="6053141"/>
            <a:ext cx="1554480" cy="4267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8B87F8D-955C-46CB-AB94-7D02F80D02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514456" y="6810984"/>
            <a:ext cx="2286000" cy="54491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F50E65E-1F1B-4540-ACF5-DDDA6833504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635580" y="7594301"/>
            <a:ext cx="1828800" cy="774154"/>
          </a:xfrm>
          <a:prstGeom prst="rect">
            <a:avLst/>
          </a:prstGeom>
        </p:spPr>
      </p:pic>
      <p:sp>
        <p:nvSpPr>
          <p:cNvPr id="30" name="Shape 78">
            <a:extLst>
              <a:ext uri="{FF2B5EF4-FFF2-40B4-BE49-F238E27FC236}">
                <a16:creationId xmlns:a16="http://schemas.microsoft.com/office/drawing/2014/main" id="{2DB648B4-E175-467F-8868-1666DC2DF7EF}"/>
              </a:ext>
            </a:extLst>
          </p:cNvPr>
          <p:cNvSpPr txBox="1"/>
          <p:nvPr/>
        </p:nvSpPr>
        <p:spPr>
          <a:xfrm>
            <a:off x="19605896" y="8433188"/>
            <a:ext cx="2377440" cy="549722"/>
          </a:xfrm>
          <a:prstGeom prst="rect">
            <a:avLst/>
          </a:prstGeom>
          <a:noFill/>
          <a:ln>
            <a:noFill/>
          </a:ln>
        </p:spPr>
        <p:txBody>
          <a:bodyPr wrap="square" lIns="109700" tIns="109700" rIns="109700" bIns="109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Helvetica Neue" panose="020B0604020202020204" charset="0"/>
                <a:cs typeface="Arial"/>
                <a:sym typeface="Arial"/>
              </a:rPr>
              <a:t>Lifetime Member since 2013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 panose="020B0604020202020204" charset="0"/>
              <a:cs typeface="Arial"/>
              <a:sym typeface="Arial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46BC316F-363A-4C50-AA65-33F32F57ED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514456" y="9191031"/>
            <a:ext cx="2286000" cy="788546"/>
          </a:xfrm>
          <a:prstGeom prst="rect">
            <a:avLst/>
          </a:prstGeom>
        </p:spPr>
      </p:pic>
      <p:pic>
        <p:nvPicPr>
          <p:cNvPr id="32" name="Picture 21">
            <a:extLst>
              <a:ext uri="{FF2B5EF4-FFF2-40B4-BE49-F238E27FC236}">
                <a16:creationId xmlns:a16="http://schemas.microsoft.com/office/drawing/2014/main" id="{2FA98495-1640-4C5A-B723-947E92C68AC4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74" t="11255" r="32775" b="15997"/>
          <a:stretch/>
        </p:blipFill>
        <p:spPr>
          <a:xfrm>
            <a:off x="19377296" y="10218085"/>
            <a:ext cx="2834640" cy="551905"/>
          </a:xfrm>
          <a:prstGeom prst="rect">
            <a:avLst/>
          </a:prstGeom>
        </p:spPr>
      </p:pic>
      <p:pic>
        <p:nvPicPr>
          <p:cNvPr id="34" name="certification-consortium.png" descr="certification-consortium.png">
            <a:extLst>
              <a:ext uri="{FF2B5EF4-FFF2-40B4-BE49-F238E27FC236}">
                <a16:creationId xmlns:a16="http://schemas.microsoft.com/office/drawing/2014/main" id="{7E353CE7-A3E1-4314-BA66-2701816D386B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88388" y="11118681"/>
            <a:ext cx="1538136" cy="876915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9EDE52E4-DBA0-4D36-BD17-B437E2C6045A}"/>
              </a:ext>
            </a:extLst>
          </p:cNvPr>
          <p:cNvSpPr txBox="1">
            <a:spLocks/>
          </p:cNvSpPr>
          <p:nvPr/>
        </p:nvSpPr>
        <p:spPr>
          <a:xfrm>
            <a:off x="7197450" y="6740595"/>
            <a:ext cx="3885340" cy="6316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Autofit/>
          </a:bodyPr>
          <a:lstStyle>
            <a:lvl1pPr marL="634683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rgbClr val="FFCA09"/>
              </a:buClr>
              <a:buSzPct val="104999"/>
              <a:buFontTx/>
              <a:buBlip>
                <a:blip r:embed="rId15"/>
              </a:buBlip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Roboto"/>
                <a:ea typeface="Roboto"/>
                <a:cs typeface="Roboto"/>
                <a:sym typeface="Roboto"/>
              </a:defRPr>
            </a:lvl1pPr>
            <a:lvl2pPr marL="1269365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rgbClr val="FFCA09"/>
              </a:buClr>
              <a:buSzPct val="104999"/>
              <a:buFontTx/>
              <a:buBlip>
                <a:blip r:embed="rId15"/>
              </a:buBlip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Roboto"/>
                <a:ea typeface="Roboto"/>
                <a:cs typeface="Roboto"/>
                <a:sym typeface="Roboto"/>
              </a:defRPr>
            </a:lvl2pPr>
            <a:lvl3pPr marL="1904048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rgbClr val="FFCA09"/>
              </a:buClr>
              <a:buSzPct val="104999"/>
              <a:buFontTx/>
              <a:buBlip>
                <a:blip r:embed="rId15"/>
              </a:buBlip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Roboto"/>
                <a:ea typeface="Roboto"/>
                <a:cs typeface="Roboto"/>
                <a:sym typeface="Roboto"/>
              </a:defRPr>
            </a:lvl3pPr>
            <a:lvl4pPr marL="2538730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rgbClr val="FFCA09"/>
              </a:buClr>
              <a:buSzPct val="104999"/>
              <a:buFontTx/>
              <a:buBlip>
                <a:blip r:embed="rId15"/>
              </a:buBlip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Roboto"/>
                <a:ea typeface="Roboto"/>
                <a:cs typeface="Roboto"/>
                <a:sym typeface="Roboto"/>
              </a:defRPr>
            </a:lvl4pPr>
            <a:lvl5pPr marL="3173413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rgbClr val="FFCA09"/>
              </a:buClr>
              <a:buSzPct val="104999"/>
              <a:buFontTx/>
              <a:buBlip>
                <a:blip r:embed="rId15"/>
              </a:buBlip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Roboto"/>
                <a:ea typeface="Roboto"/>
                <a:cs typeface="Roboto"/>
                <a:sym typeface="Roboto"/>
              </a:defRPr>
            </a:lvl5pPr>
            <a:lvl6pPr marL="3808095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2778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77460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2143" marR="0" indent="-634683" algn="l" defTabSz="825087" latinLnBrk="0">
              <a:lnSpc>
                <a:spcPct val="100000"/>
              </a:lnSpc>
              <a:spcBef>
                <a:spcPts val="3898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798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marL="634365" indent="-634365"/>
            <a:r>
              <a:rPr lang="en-US" sz="2400" b="1" dirty="0"/>
              <a:t>North America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Chicago, HQ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Austin, TX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New York, NY</a:t>
            </a:r>
          </a:p>
          <a:p>
            <a:pPr marL="635635" lvl="1" indent="0">
              <a:spcBef>
                <a:spcPts val="0"/>
              </a:spcBef>
              <a:buNone/>
            </a:pPr>
            <a:endParaRPr lang="en-US" sz="2000" dirty="0"/>
          </a:p>
          <a:p>
            <a:pPr lvl="1" indent="-633730">
              <a:spcBef>
                <a:spcPts val="0"/>
              </a:spcBef>
            </a:pPr>
            <a:endParaRPr lang="en-US" sz="2000" dirty="0"/>
          </a:p>
          <a:p>
            <a:pPr indent="-634365">
              <a:spcBef>
                <a:spcPts val="0"/>
              </a:spcBef>
            </a:pPr>
            <a:r>
              <a:rPr lang="en-US" sz="2000" b="1" dirty="0"/>
              <a:t>APAC</a:t>
            </a:r>
          </a:p>
          <a:p>
            <a:pPr lvl="1" indent="-634365">
              <a:spcBef>
                <a:spcPts val="0"/>
              </a:spcBef>
            </a:pPr>
            <a:r>
              <a:rPr lang="en-US" sz="2000" dirty="0"/>
              <a:t>Delhi, India</a:t>
            </a:r>
          </a:p>
          <a:p>
            <a:pPr lvl="1" indent="-634365">
              <a:spcBef>
                <a:spcPts val="0"/>
              </a:spcBef>
            </a:pPr>
            <a:r>
              <a:rPr lang="en-US" sz="2000" dirty="0"/>
              <a:t>Bangalore, India</a:t>
            </a:r>
          </a:p>
          <a:p>
            <a:r>
              <a:rPr lang="en-US" sz="2000" b="1" dirty="0"/>
              <a:t>MEA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Chainworks Africa, Nairobi, Kenya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Dubai – opening in June 2019</a:t>
            </a:r>
          </a:p>
          <a:p>
            <a:pPr marL="634365" indent="-634365"/>
            <a:r>
              <a:rPr lang="en-US" sz="2000" b="1" dirty="0"/>
              <a:t>Planned</a:t>
            </a:r>
          </a:p>
          <a:p>
            <a:pPr lvl="1" indent="-633730">
              <a:spcBef>
                <a:spcPts val="0"/>
              </a:spcBef>
            </a:pPr>
            <a:r>
              <a:rPr lang="en-US" sz="2000" dirty="0"/>
              <a:t>Kiev, Ukraine (coming soon)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F0BF2E9-C927-4E26-A42C-A4DBA757A020}"/>
              </a:ext>
            </a:extLst>
          </p:cNvPr>
          <p:cNvSpPr/>
          <p:nvPr/>
        </p:nvSpPr>
        <p:spPr>
          <a:xfrm>
            <a:off x="7798827" y="6168199"/>
            <a:ext cx="25362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25500">
              <a:spcBef>
                <a:spcPts val="3400"/>
              </a:spcBef>
            </a:pPr>
            <a:r>
              <a:rPr lang="en-US" sz="3200" b="1" dirty="0">
                <a:solidFill>
                  <a:schemeClr val="bg2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Our Locations</a:t>
            </a:r>
            <a:endParaRPr lang="en-US" sz="3200" dirty="0">
              <a:solidFill>
                <a:srgbClr val="838787"/>
              </a:solidFill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B0AE6DD-D1F8-4693-9E72-2242E48EAE0E}"/>
              </a:ext>
            </a:extLst>
          </p:cNvPr>
          <p:cNvSpPr/>
          <p:nvPr/>
        </p:nvSpPr>
        <p:spPr>
          <a:xfrm>
            <a:off x="1761784" y="11506873"/>
            <a:ext cx="22381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25500">
              <a:spcBef>
                <a:spcPts val="3400"/>
              </a:spcBef>
            </a:pPr>
            <a:r>
              <a:rPr lang="en-US" sz="3200" b="1" dirty="0">
                <a:solidFill>
                  <a:schemeClr val="bg2"/>
                </a:solidFill>
                <a:latin typeface="Avenir Next Medium"/>
                <a:ea typeface="Avenir Next Medium"/>
                <a:cs typeface="Avenir Next Medium"/>
                <a:sym typeface="Avenir Next Medium"/>
              </a:rPr>
              <a:t>Our Contact</a:t>
            </a:r>
            <a:endParaRPr lang="en-US" sz="3200" dirty="0">
              <a:solidFill>
                <a:srgbClr val="838787"/>
              </a:solidFill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17CD82-83E1-43B7-87F2-2FF759471B9B}"/>
              </a:ext>
            </a:extLst>
          </p:cNvPr>
          <p:cNvSpPr txBox="1"/>
          <p:nvPr/>
        </p:nvSpPr>
        <p:spPr>
          <a:xfrm>
            <a:off x="1297116" y="11557139"/>
            <a:ext cx="6501711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Ping@Chainworks.com</a:t>
            </a:r>
          </a:p>
        </p:txBody>
      </p:sp>
    </p:spTree>
    <p:extLst>
      <p:ext uri="{BB962C8B-B14F-4D97-AF65-F5344CB8AC3E}">
        <p14:creationId xmlns:p14="http://schemas.microsoft.com/office/powerpoint/2010/main" val="373650130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4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Theme">
  <a:themeElements>
    <a:clrScheme name="Default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445469"/>
      </a:accent5>
      <a:accent6>
        <a:srgbClr val="262F3B"/>
      </a:accent6>
      <a:hlink>
        <a:srgbClr val="0000FF"/>
      </a:hlink>
      <a:folHlink>
        <a:srgbClr val="FF00FF"/>
      </a:folHlink>
    </a:clrScheme>
    <a:fontScheme name="Default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Default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chemeClr val="accent5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chemeClr val="accent5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153EC3E89D4E4CB9975AF1C9112BFA" ma:contentTypeVersion="2" ma:contentTypeDescription="Create a new document." ma:contentTypeScope="" ma:versionID="d0505dad0570113aa3fb0b24a691e7bf">
  <xsd:schema xmlns:xsd="http://www.w3.org/2001/XMLSchema" xmlns:xs="http://www.w3.org/2001/XMLSchema" xmlns:p="http://schemas.microsoft.com/office/2006/metadata/properties" xmlns:ns2="448cad5e-bc65-425d-8bee-a36ee7fd5344" targetNamespace="http://schemas.microsoft.com/office/2006/metadata/properties" ma:root="true" ma:fieldsID="d57ed6670fa244904ac7570f5257a2e3" ns2:_="">
    <xsd:import namespace="448cad5e-bc65-425d-8bee-a36ee7fd53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cad5e-bc65-425d-8bee-a36ee7fd5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2AA5B7-997A-42EB-920B-AF74F15265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8cad5e-bc65-425d-8bee-a36ee7fd53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0A7B2-4DF4-4390-A2C0-371BB30886A1}">
  <ds:schemaRefs>
    <ds:schemaRef ds:uri="448cad5e-bc65-425d-8bee-a36ee7fd534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94681CF-1FF7-4573-AFF3-F7B42C70C3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7053</TotalTime>
  <Words>274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Avenir Next</vt:lpstr>
      <vt:lpstr>Avenir Next Medium</vt:lpstr>
      <vt:lpstr>Calibri</vt:lpstr>
      <vt:lpstr>DIN Condensed</vt:lpstr>
      <vt:lpstr>Helvetica</vt:lpstr>
      <vt:lpstr>Helvetica Neue</vt:lpstr>
      <vt:lpstr>Lato Black</vt:lpstr>
      <vt:lpstr>Open Sans</vt:lpstr>
      <vt:lpstr>Roboto</vt:lpstr>
      <vt:lpstr>Wingdings</vt:lpstr>
      <vt:lpstr>New_Template7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Rohit</dc:creator>
  <cp:lastModifiedBy>Priya Tandon</cp:lastModifiedBy>
  <cp:revision>113</cp:revision>
  <dcterms:modified xsi:type="dcterms:W3CDTF">2019-03-29T21:29:33Z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0x010100DF153EC3E89D4E4CB9975AF1C9112BFA</vt:lpwstr>
  </property>
</Properties>
</file>