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62"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15D"/>
    <a:srgbClr val="FEA61A"/>
    <a:srgbClr val="708C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AC9C17-3D00-4F90-9C2B-9F98D06BA487}" v="76" dt="2026-02-15T21:46:36.0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7" d="100"/>
          <a:sy n="147" d="100"/>
        </p:scale>
        <p:origin x="7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CC27C-1B4F-6D22-707B-1139769AD7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200102-BD34-CC04-4CA4-45A1FE45A742}"/>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F2C642-CB0D-7C8B-6C96-63D21EAE72C4}"/>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5" name="Footer Placeholder 4">
            <a:extLst>
              <a:ext uri="{FF2B5EF4-FFF2-40B4-BE49-F238E27FC236}">
                <a16:creationId xmlns:a16="http://schemas.microsoft.com/office/drawing/2014/main" id="{827DF933-8DF1-C7F8-5C40-C9A1DB167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C526B-C05F-41AF-8B13-AD919859EF4B}"/>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372280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DD05B-8412-0A23-B89A-81A178BB14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256C38-D0D3-9A8C-0A21-1B37451152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8F14D0-FE56-65BC-0483-4EDEB88A5DD8}"/>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5" name="Footer Placeholder 4">
            <a:extLst>
              <a:ext uri="{FF2B5EF4-FFF2-40B4-BE49-F238E27FC236}">
                <a16:creationId xmlns:a16="http://schemas.microsoft.com/office/drawing/2014/main" id="{590F1D10-6204-393B-C0C7-345FCBE6A2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84F775-E4B8-1434-D4E9-E667A8E616C4}"/>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3538014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922769-6467-C020-60F9-3B0D35A9DFE4}"/>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B8FC29-FF79-C474-E78F-6EB897611D30}"/>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8F0B5-FB6D-A4CE-251A-1CAABCE7322D}"/>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5" name="Footer Placeholder 4">
            <a:extLst>
              <a:ext uri="{FF2B5EF4-FFF2-40B4-BE49-F238E27FC236}">
                <a16:creationId xmlns:a16="http://schemas.microsoft.com/office/drawing/2014/main" id="{420E949D-82A1-1DD8-9778-CB5511BD19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E3F00-D64E-692A-241C-5893B4B0277A}"/>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2470626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5507E-6E76-03AE-22D6-759006B40463}"/>
              </a:ext>
            </a:extLst>
          </p:cNvPr>
          <p:cNvSpPr>
            <a:spLocks noGrp="1"/>
          </p:cNvSpPr>
          <p:nvPr>
            <p:ph type="title"/>
          </p:nvPr>
        </p:nvSpPr>
        <p:spPr>
          <a:xfrm>
            <a:off x="838200" y="365127"/>
            <a:ext cx="6839309" cy="1325563"/>
          </a:xfrm>
        </p:spPr>
        <p:txBody>
          <a:bodyPr>
            <a:normAutofit/>
          </a:bodyPr>
          <a:lstStyle>
            <a:lvl1pPr>
              <a:defRPr sz="3600"/>
            </a:lvl1pPr>
          </a:lstStyle>
          <a:p>
            <a:r>
              <a:rPr lang="en-US"/>
              <a:t>Click to edit Master title style</a:t>
            </a:r>
          </a:p>
        </p:txBody>
      </p:sp>
      <p:sp>
        <p:nvSpPr>
          <p:cNvPr id="3" name="Content Placeholder 2">
            <a:extLst>
              <a:ext uri="{FF2B5EF4-FFF2-40B4-BE49-F238E27FC236}">
                <a16:creationId xmlns:a16="http://schemas.microsoft.com/office/drawing/2014/main" id="{EAA76659-3405-9349-260C-0738035012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EACB4A-96F4-EF1C-5F3F-75B19183BCCE}"/>
              </a:ext>
            </a:extLst>
          </p:cNvPr>
          <p:cNvSpPr>
            <a:spLocks noGrp="1" noRot="1" noMove="1" noResize="1" noEditPoints="1" noAdjustHandles="1" noChangeArrowheads="1" noChangeShapeType="1"/>
          </p:cNvSpPr>
          <p:nvPr>
            <p:ph type="dt" sz="half" idx="10"/>
          </p:nvPr>
        </p:nvSpPr>
        <p:spPr/>
        <p:txBody>
          <a:bodyPr/>
          <a:lstStyle>
            <a:lvl1pPr>
              <a:defRPr/>
            </a:lvl1pPr>
          </a:lstStyle>
          <a:p>
            <a:r>
              <a:rPr lang="en-US" dirty="0"/>
              <a:t>March 2, 2026</a:t>
            </a:r>
          </a:p>
        </p:txBody>
      </p:sp>
      <p:sp>
        <p:nvSpPr>
          <p:cNvPr id="5" name="Footer Placeholder 4">
            <a:extLst>
              <a:ext uri="{FF2B5EF4-FFF2-40B4-BE49-F238E27FC236}">
                <a16:creationId xmlns:a16="http://schemas.microsoft.com/office/drawing/2014/main" id="{D565CE5F-2839-68C6-3DA3-838AE2EEDF1C}"/>
              </a:ext>
            </a:extLst>
          </p:cNvPr>
          <p:cNvSpPr>
            <a:spLocks noGrp="1" noRot="1" noMove="1" noResize="1" noEditPoints="1" noAdjustHandles="1" noChangeArrowheads="1" noChangeShapeType="1"/>
          </p:cNvSpPr>
          <p:nvPr>
            <p:ph type="ftr" sz="quarter" idx="11"/>
          </p:nvPr>
        </p:nvSpPr>
        <p:spPr/>
        <p:txBody>
          <a:bodyPr/>
          <a:lstStyle/>
          <a:p>
            <a:r>
              <a:rPr lang="en-US" dirty="0"/>
              <a:t>Blockchain Showcase on Capitol Hill</a:t>
            </a:r>
          </a:p>
        </p:txBody>
      </p:sp>
      <p:sp>
        <p:nvSpPr>
          <p:cNvPr id="6" name="Slide Number Placeholder 5">
            <a:extLst>
              <a:ext uri="{FF2B5EF4-FFF2-40B4-BE49-F238E27FC236}">
                <a16:creationId xmlns:a16="http://schemas.microsoft.com/office/drawing/2014/main" id="{16DBDAC7-703D-4C52-7A39-22136080258A}"/>
              </a:ext>
            </a:extLst>
          </p:cNvPr>
          <p:cNvSpPr>
            <a:spLocks noGrp="1" noRot="1" noMove="1" noResize="1" noEditPoints="1" noAdjustHandles="1" noChangeArrowheads="1" noChangeShapeType="1"/>
          </p:cNvSpPr>
          <p:nvPr>
            <p:ph type="sldNum" sz="quarter" idx="12"/>
          </p:nvPr>
        </p:nvSpPr>
        <p:spPr/>
        <p:txBody>
          <a:bodyPr/>
          <a:lstStyle/>
          <a:p>
            <a:fld id="{E6AAD06B-FD76-41DA-9857-4FC59A384069}" type="slidenum">
              <a:rPr lang="en-US" smtClean="0"/>
              <a:t>‹#›</a:t>
            </a:fld>
            <a:endParaRPr lang="en-US"/>
          </a:p>
        </p:txBody>
      </p:sp>
      <p:sp>
        <p:nvSpPr>
          <p:cNvPr id="8" name="Date Placeholder 3">
            <a:extLst>
              <a:ext uri="{FF2B5EF4-FFF2-40B4-BE49-F238E27FC236}">
                <a16:creationId xmlns:a16="http://schemas.microsoft.com/office/drawing/2014/main" id="{B775EA3F-9865-5552-B2E8-3222A321951A}"/>
              </a:ext>
            </a:extLst>
          </p:cNvPr>
          <p:cNvSpPr txBox="1">
            <a:spLocks/>
          </p:cNvSpPr>
          <p:nvPr userDrawn="1"/>
        </p:nvSpPr>
        <p:spPr>
          <a:xfrm>
            <a:off x="838200" y="635635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March 2, 2026</a:t>
            </a:r>
            <a:endParaRPr lang="en-US" dirty="0"/>
          </a:p>
        </p:txBody>
      </p:sp>
      <p:sp>
        <p:nvSpPr>
          <p:cNvPr id="9" name="Footer Placeholder 4">
            <a:extLst>
              <a:ext uri="{FF2B5EF4-FFF2-40B4-BE49-F238E27FC236}">
                <a16:creationId xmlns:a16="http://schemas.microsoft.com/office/drawing/2014/main" id="{6BB67C0B-BE77-45F1-FDFC-AC46936D1234}"/>
              </a:ext>
            </a:extLst>
          </p:cNvPr>
          <p:cNvSpPr txBox="1">
            <a:spLocks/>
          </p:cNvSpPr>
          <p:nvPr userDrawn="1"/>
        </p:nvSpPr>
        <p:spPr>
          <a:xfrm>
            <a:off x="4038600" y="6356352"/>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Blockchain Showcase on Capitol Hill</a:t>
            </a:r>
            <a:endParaRPr lang="en-US" dirty="0"/>
          </a:p>
        </p:txBody>
      </p:sp>
      <p:sp>
        <p:nvSpPr>
          <p:cNvPr id="10" name="Slide Number Placeholder 5">
            <a:extLst>
              <a:ext uri="{FF2B5EF4-FFF2-40B4-BE49-F238E27FC236}">
                <a16:creationId xmlns:a16="http://schemas.microsoft.com/office/drawing/2014/main" id="{C7DA5D90-A224-6291-B55E-4C6616299D0F}"/>
              </a:ext>
            </a:extLst>
          </p:cNvPr>
          <p:cNvSpPr txBox="1">
            <a:spLocks/>
          </p:cNvSpPr>
          <p:nvPr userDrawn="1"/>
        </p:nvSpPr>
        <p:spPr>
          <a:xfrm>
            <a:off x="8610600" y="635635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6AAD06B-FD76-41DA-9857-4FC59A384069}" type="slidenum">
              <a:rPr lang="en-US" smtClean="0"/>
              <a:pPr/>
              <a:t>‹#›</a:t>
            </a:fld>
            <a:endParaRPr lang="en-US"/>
          </a:p>
        </p:txBody>
      </p:sp>
      <p:pic>
        <p:nvPicPr>
          <p:cNvPr id="11" name="Picture 10">
            <a:extLst>
              <a:ext uri="{FF2B5EF4-FFF2-40B4-BE49-F238E27FC236}">
                <a16:creationId xmlns:a16="http://schemas.microsoft.com/office/drawing/2014/main" id="{501FF071-1A45-7EB9-0FD5-0DF0D16CE45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9206" y="365127"/>
            <a:ext cx="3583896" cy="1280160"/>
          </a:xfrm>
          <a:prstGeom prst="rect">
            <a:avLst/>
          </a:prstGeom>
        </p:spPr>
      </p:pic>
    </p:spTree>
    <p:extLst>
      <p:ext uri="{BB962C8B-B14F-4D97-AF65-F5344CB8AC3E}">
        <p14:creationId xmlns:p14="http://schemas.microsoft.com/office/powerpoint/2010/main" val="338763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87A72-30E3-B00E-9665-5A167FF5F273}"/>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4194AD-99F7-57BB-1070-D85663F2643D}"/>
              </a:ext>
            </a:extLst>
          </p:cNvPr>
          <p:cNvSpPr>
            <a:spLocks noGrp="1"/>
          </p:cNvSpPr>
          <p:nvPr>
            <p:ph type="body" idx="1"/>
          </p:nvPr>
        </p:nvSpPr>
        <p:spPr>
          <a:xfrm>
            <a:off x="831851" y="4589465"/>
            <a:ext cx="10515600" cy="150018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FD3FA56D-765C-659C-08E9-FAEE86687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9206" y="365127"/>
            <a:ext cx="3583896" cy="1280160"/>
          </a:xfrm>
          <a:prstGeom prst="rect">
            <a:avLst/>
          </a:prstGeom>
        </p:spPr>
      </p:pic>
    </p:spTree>
    <p:extLst>
      <p:ext uri="{BB962C8B-B14F-4D97-AF65-F5344CB8AC3E}">
        <p14:creationId xmlns:p14="http://schemas.microsoft.com/office/powerpoint/2010/main" val="418433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02952-0057-F217-F3F2-C331D7ECCA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233900-CF86-DAB3-9E7D-4B3FE383D3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F09737-12AB-06C6-FF93-BB4C5B990D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C76A2-9091-6535-8021-69A14C93C93B}"/>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6" name="Footer Placeholder 5">
            <a:extLst>
              <a:ext uri="{FF2B5EF4-FFF2-40B4-BE49-F238E27FC236}">
                <a16:creationId xmlns:a16="http://schemas.microsoft.com/office/drawing/2014/main" id="{2D3DC249-63E7-E47E-8816-3C35A55792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3CCD00-CFA5-150F-C5AB-6919101211AE}"/>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33225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9FD12-01D6-87B0-ADDF-496E62BBBE4C}"/>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461ADC-D6A5-1AEA-DC56-8FEE32DBF36B}"/>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803BFA-8C7B-6235-52AD-7EFF49649E41}"/>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A3DA3F-C828-68D2-61BE-35BEEA260D72}"/>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BB2A3D-99FF-C691-A754-ACD1B2165C03}"/>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C32590-870E-903C-EFF6-9FDC80DDB1DE}"/>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8" name="Footer Placeholder 7">
            <a:extLst>
              <a:ext uri="{FF2B5EF4-FFF2-40B4-BE49-F238E27FC236}">
                <a16:creationId xmlns:a16="http://schemas.microsoft.com/office/drawing/2014/main" id="{E9DA8323-4505-EFEA-6259-7906BE89DC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B7D8BC-827F-D20F-F5D5-EB43A19A5C57}"/>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266452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B70E-902E-15ED-73C5-B53CD8F8A1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D79342-9143-926C-14D5-AA87AB30D878}"/>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4" name="Footer Placeholder 3">
            <a:extLst>
              <a:ext uri="{FF2B5EF4-FFF2-40B4-BE49-F238E27FC236}">
                <a16:creationId xmlns:a16="http://schemas.microsoft.com/office/drawing/2014/main" id="{26868C24-8D7D-9D8C-9EA9-D0E4D81985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A1F781-CA41-0E57-461F-305BF9483CDD}"/>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126783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8C8593-C878-D64E-1A60-DCE705C30128}"/>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3" name="Footer Placeholder 2">
            <a:extLst>
              <a:ext uri="{FF2B5EF4-FFF2-40B4-BE49-F238E27FC236}">
                <a16:creationId xmlns:a16="http://schemas.microsoft.com/office/drawing/2014/main" id="{4D9C9276-26E6-F807-FC63-C646CDF0EF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8E6B77-7487-816A-7516-4E1BD947ADB8}"/>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4173407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AE34D-1D3D-6C6F-7747-6485F935FB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589920-AE03-005F-E387-85D3F784A62E}"/>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7063D-A384-62E1-1E10-0ED9BC359A85}"/>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0B8DCC-A8B1-5503-26E7-E0EA5027220D}"/>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6" name="Footer Placeholder 5">
            <a:extLst>
              <a:ext uri="{FF2B5EF4-FFF2-40B4-BE49-F238E27FC236}">
                <a16:creationId xmlns:a16="http://schemas.microsoft.com/office/drawing/2014/main" id="{1F8D8B02-AA2D-B30B-A806-324EF04F57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08285E-1E57-EA7A-D9D2-8E4040E00D93}"/>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328159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B13F0-B69C-5740-148D-21625049A9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4EC78B-1AEA-FDBC-1530-E196BA2ADF3D}"/>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8F9809AE-A5EF-6C74-1839-714C4D2CC73A}"/>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37CAD2-4C61-943D-F6EF-BA53905E142A}"/>
              </a:ext>
            </a:extLst>
          </p:cNvPr>
          <p:cNvSpPr>
            <a:spLocks noGrp="1"/>
          </p:cNvSpPr>
          <p:nvPr>
            <p:ph type="dt" sz="half" idx="10"/>
          </p:nvPr>
        </p:nvSpPr>
        <p:spPr/>
        <p:txBody>
          <a:bodyPr/>
          <a:lstStyle/>
          <a:p>
            <a:fld id="{59DE26A1-4C57-4BBC-BE0E-4D56DCE9B4B4}" type="datetimeFigureOut">
              <a:rPr lang="en-US" smtClean="0"/>
              <a:t>2/15/2026</a:t>
            </a:fld>
            <a:endParaRPr lang="en-US"/>
          </a:p>
        </p:txBody>
      </p:sp>
      <p:sp>
        <p:nvSpPr>
          <p:cNvPr id="6" name="Footer Placeholder 5">
            <a:extLst>
              <a:ext uri="{FF2B5EF4-FFF2-40B4-BE49-F238E27FC236}">
                <a16:creationId xmlns:a16="http://schemas.microsoft.com/office/drawing/2014/main" id="{440EC25D-C582-E18B-4D15-A4C835BE74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D43E06-B6E5-1C77-13F9-BE31B105F873}"/>
              </a:ext>
            </a:extLst>
          </p:cNvPr>
          <p:cNvSpPr>
            <a:spLocks noGrp="1"/>
          </p:cNvSpPr>
          <p:nvPr>
            <p:ph type="sldNum" sz="quarter" idx="12"/>
          </p:nvPr>
        </p:nvSpPr>
        <p:spPr/>
        <p:txBody>
          <a:bodyPr/>
          <a:lstStyle/>
          <a:p>
            <a:fld id="{E6AAD06B-FD76-41DA-9857-4FC59A384069}" type="slidenum">
              <a:rPr lang="en-US" smtClean="0"/>
              <a:t>‹#›</a:t>
            </a:fld>
            <a:endParaRPr lang="en-US"/>
          </a:p>
        </p:txBody>
      </p:sp>
    </p:spTree>
    <p:extLst>
      <p:ext uri="{BB962C8B-B14F-4D97-AF65-F5344CB8AC3E}">
        <p14:creationId xmlns:p14="http://schemas.microsoft.com/office/powerpoint/2010/main" val="1028401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07A55-8F1D-48C1-B398-EDAB54C54B43}"/>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27C3F2-9836-73C9-19CB-080DA4BA6A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940B9A-D159-2E58-D087-EA021A5AC7AD}"/>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DE26A1-4C57-4BBC-BE0E-4D56DCE9B4B4}" type="datetimeFigureOut">
              <a:rPr lang="en-US" smtClean="0"/>
              <a:t>2/15/2026</a:t>
            </a:fld>
            <a:endParaRPr lang="en-US"/>
          </a:p>
        </p:txBody>
      </p:sp>
      <p:sp>
        <p:nvSpPr>
          <p:cNvPr id="5" name="Footer Placeholder 4">
            <a:extLst>
              <a:ext uri="{FF2B5EF4-FFF2-40B4-BE49-F238E27FC236}">
                <a16:creationId xmlns:a16="http://schemas.microsoft.com/office/drawing/2014/main" id="{56D2212E-F060-9EAF-CD38-A26667AC24BD}"/>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06FD657-72D0-5D74-0807-4AD7F8A8B874}"/>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AAD06B-FD76-41DA-9857-4FC59A384069}" type="slidenum">
              <a:rPr lang="en-US" smtClean="0"/>
              <a:t>‹#›</a:t>
            </a:fld>
            <a:endParaRPr lang="en-US"/>
          </a:p>
        </p:txBody>
      </p:sp>
    </p:spTree>
    <p:extLst>
      <p:ext uri="{BB962C8B-B14F-4D97-AF65-F5344CB8AC3E}">
        <p14:creationId xmlns:p14="http://schemas.microsoft.com/office/powerpoint/2010/main" val="190494785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A1265AB-0CAB-E10E-AD47-CC20F6187A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2000"/>
            <a:ext cx="12192000" cy="6096000"/>
          </a:xfrm>
          <a:prstGeom prst="rect">
            <a:avLst/>
          </a:prstGeom>
        </p:spPr>
      </p:pic>
      <p:sp>
        <p:nvSpPr>
          <p:cNvPr id="6" name="Rectangle 5">
            <a:extLst>
              <a:ext uri="{FF2B5EF4-FFF2-40B4-BE49-F238E27FC236}">
                <a16:creationId xmlns:a16="http://schemas.microsoft.com/office/drawing/2014/main" id="{3AFCAC52-D829-2A56-8652-B89FA22D4F45}"/>
              </a:ext>
            </a:extLst>
          </p:cNvPr>
          <p:cNvSpPr/>
          <p:nvPr/>
        </p:nvSpPr>
        <p:spPr>
          <a:xfrm>
            <a:off x="0" y="0"/>
            <a:ext cx="12188952" cy="845574"/>
          </a:xfrm>
          <a:prstGeom prst="rect">
            <a:avLst/>
          </a:prstGeom>
          <a:solidFill>
            <a:srgbClr val="708C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5005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BA2B4-D8D8-0996-41A4-2CBCA9CFEA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91445-9BC7-0B1E-68F0-78BFE64D571B}"/>
              </a:ext>
            </a:extLst>
          </p:cNvPr>
          <p:cNvSpPr>
            <a:spLocks noGrp="1"/>
          </p:cNvSpPr>
          <p:nvPr>
            <p:ph type="title"/>
          </p:nvPr>
        </p:nvSpPr>
        <p:spPr/>
        <p:txBody>
          <a:bodyPr/>
          <a:lstStyle/>
          <a:p>
            <a:r>
              <a:rPr lang="en-US" dirty="0"/>
              <a:t>Presentation Guidelines</a:t>
            </a:r>
          </a:p>
        </p:txBody>
      </p:sp>
      <p:sp>
        <p:nvSpPr>
          <p:cNvPr id="3" name="Content Placeholder 2">
            <a:extLst>
              <a:ext uri="{FF2B5EF4-FFF2-40B4-BE49-F238E27FC236}">
                <a16:creationId xmlns:a16="http://schemas.microsoft.com/office/drawing/2014/main" id="{31223AA2-0231-3241-1DA0-8AC806316E5C}"/>
              </a:ext>
            </a:extLst>
          </p:cNvPr>
          <p:cNvSpPr>
            <a:spLocks noGrp="1"/>
          </p:cNvSpPr>
          <p:nvPr>
            <p:ph idx="1"/>
          </p:nvPr>
        </p:nvSpPr>
        <p:spPr>
          <a:xfrm>
            <a:off x="838200" y="1825625"/>
            <a:ext cx="6096000" cy="4351338"/>
          </a:xfrm>
        </p:spPr>
        <p:txBody>
          <a:bodyPr>
            <a:normAutofit fontScale="92500" lnSpcReduction="10000"/>
          </a:bodyPr>
          <a:lstStyle/>
          <a:p>
            <a:pPr fontAlgn="base">
              <a:lnSpc>
                <a:spcPct val="170000"/>
              </a:lnSpc>
              <a:spcBef>
                <a:spcPts val="0"/>
              </a:spcBef>
              <a:spcAft>
                <a:spcPts val="600"/>
              </a:spcAft>
            </a:pPr>
            <a:r>
              <a:rPr lang="en-US" sz="1200" dirty="0"/>
              <a:t>The GBA Blockchain Showcase is designed as an </a:t>
            </a:r>
            <a:r>
              <a:rPr lang="en-US" sz="1200" b="1" dirty="0"/>
              <a:t>educational forum </a:t>
            </a:r>
            <a:r>
              <a:rPr lang="en-US" sz="1200" dirty="0"/>
              <a:t>where government leaders gather to explore practical solutions for preventing fraud, waste, and abuse through blockchain and emerging technologies. </a:t>
            </a:r>
          </a:p>
          <a:p>
            <a:pPr fontAlgn="base">
              <a:lnSpc>
                <a:spcPct val="170000"/>
              </a:lnSpc>
              <a:spcBef>
                <a:spcPts val="0"/>
              </a:spcBef>
              <a:spcAft>
                <a:spcPts val="600"/>
              </a:spcAft>
            </a:pPr>
            <a:r>
              <a:rPr lang="en-US" sz="1200" dirty="0"/>
              <a:t>Attendees come to gain insights, frameworks, and real-world implementation strategies—not to hear sales pitches. As a professional association that supports industry and government collaboration, </a:t>
            </a:r>
          </a:p>
          <a:p>
            <a:pPr fontAlgn="base">
              <a:lnSpc>
                <a:spcPct val="170000"/>
              </a:lnSpc>
              <a:spcBef>
                <a:spcPts val="0"/>
              </a:spcBef>
              <a:spcAft>
                <a:spcPts val="600"/>
              </a:spcAft>
            </a:pPr>
            <a:r>
              <a:rPr lang="en-US" sz="1200" dirty="0"/>
              <a:t>GBA encourages value-driven presentations. Speakers are welcome to reference their organization, product, or service as a real-world example to illustrate best practices, lessons learned, and implementation strategies. </a:t>
            </a:r>
          </a:p>
          <a:p>
            <a:pPr fontAlgn="base">
              <a:lnSpc>
                <a:spcPct val="170000"/>
              </a:lnSpc>
              <a:spcBef>
                <a:spcPts val="0"/>
              </a:spcBef>
              <a:spcAft>
                <a:spcPts val="600"/>
              </a:spcAft>
            </a:pPr>
            <a:r>
              <a:rPr lang="en-US" sz="1200" dirty="0"/>
              <a:t>Direct promotion should be limited to no more than 20% of the presentation time, and only after establishing strong educational value. </a:t>
            </a:r>
          </a:p>
          <a:p>
            <a:pPr fontAlgn="base">
              <a:lnSpc>
                <a:spcPct val="170000"/>
              </a:lnSpc>
              <a:spcBef>
                <a:spcPts val="0"/>
              </a:spcBef>
              <a:spcAft>
                <a:spcPts val="600"/>
              </a:spcAft>
            </a:pPr>
            <a:r>
              <a:rPr lang="en-US" sz="1200" dirty="0"/>
              <a:t>Our goal is to ensure that government leaders leave each session better informed, better equipped, and more confident in their ability to use blockchain solutions to strengthen accountability and public trust. </a:t>
            </a:r>
          </a:p>
        </p:txBody>
      </p:sp>
      <p:grpSp>
        <p:nvGrpSpPr>
          <p:cNvPr id="8" name="Group 7">
            <a:extLst>
              <a:ext uri="{FF2B5EF4-FFF2-40B4-BE49-F238E27FC236}">
                <a16:creationId xmlns:a16="http://schemas.microsoft.com/office/drawing/2014/main" id="{DB81579B-CE1B-3557-0479-C8E4FB3F2372}"/>
              </a:ext>
            </a:extLst>
          </p:cNvPr>
          <p:cNvGrpSpPr/>
          <p:nvPr/>
        </p:nvGrpSpPr>
        <p:grpSpPr>
          <a:xfrm>
            <a:off x="2014776" y="1071795"/>
            <a:ext cx="9279298" cy="5858998"/>
            <a:chOff x="2014776" y="1071795"/>
            <a:chExt cx="9279298" cy="5858998"/>
          </a:xfrm>
        </p:grpSpPr>
        <p:sp>
          <p:nvSpPr>
            <p:cNvPr id="9" name="Block Arc 8">
              <a:extLst>
                <a:ext uri="{FF2B5EF4-FFF2-40B4-BE49-F238E27FC236}">
                  <a16:creationId xmlns:a16="http://schemas.microsoft.com/office/drawing/2014/main" id="{1486F198-6CB4-DE84-DCD5-F332FDC8E0FC}"/>
                </a:ext>
              </a:extLst>
            </p:cNvPr>
            <p:cNvSpPr/>
            <p:nvPr/>
          </p:nvSpPr>
          <p:spPr>
            <a:xfrm>
              <a:off x="2014776" y="1071795"/>
              <a:ext cx="5858998" cy="5858998"/>
            </a:xfrm>
            <a:prstGeom prst="blockArc">
              <a:avLst>
                <a:gd name="adj1" fmla="val 18900000"/>
                <a:gd name="adj2" fmla="val 2700000"/>
                <a:gd name="adj3" fmla="val 369"/>
              </a:avLst>
            </a:prstGeom>
            <a:solidFill>
              <a:schemeClr val="tx1"/>
            </a:solidFill>
            <a:ln>
              <a:solidFill>
                <a:schemeClr val="tx1"/>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0" name="Freeform: Shape 9">
              <a:extLst>
                <a:ext uri="{FF2B5EF4-FFF2-40B4-BE49-F238E27FC236}">
                  <a16:creationId xmlns:a16="http://schemas.microsoft.com/office/drawing/2014/main" id="{2F506C77-CD27-F9FC-EDBB-D4E80C4590F3}"/>
                </a:ext>
              </a:extLst>
            </p:cNvPr>
            <p:cNvSpPr/>
            <p:nvPr/>
          </p:nvSpPr>
          <p:spPr>
            <a:xfrm>
              <a:off x="7538489" y="2260758"/>
              <a:ext cx="3755585" cy="870267"/>
            </a:xfrm>
            <a:custGeom>
              <a:avLst/>
              <a:gdLst>
                <a:gd name="csX0" fmla="*/ 0 w 3755585"/>
                <a:gd name="csY0" fmla="*/ 0 h 870267"/>
                <a:gd name="csX1" fmla="*/ 3755585 w 3755585"/>
                <a:gd name="csY1" fmla="*/ 0 h 870267"/>
                <a:gd name="csX2" fmla="*/ 3755585 w 3755585"/>
                <a:gd name="csY2" fmla="*/ 870267 h 870267"/>
                <a:gd name="csX3" fmla="*/ 0 w 3755585"/>
                <a:gd name="csY3" fmla="*/ 870267 h 870267"/>
                <a:gd name="csX4" fmla="*/ 0 w 3755585"/>
                <a:gd name="csY4" fmla="*/ 0 h 870267"/>
              </a:gdLst>
              <a:ahLst/>
              <a:cxnLst>
                <a:cxn ang="0">
                  <a:pos x="csX0" y="csY0"/>
                </a:cxn>
                <a:cxn ang="0">
                  <a:pos x="csX1" y="csY1"/>
                </a:cxn>
                <a:cxn ang="0">
                  <a:pos x="csX2" y="csY2"/>
                </a:cxn>
                <a:cxn ang="0">
                  <a:pos x="csX3" y="csY3"/>
                </a:cxn>
                <a:cxn ang="0">
                  <a:pos x="csX4" y="csY4"/>
                </a:cxn>
              </a:cxnLst>
              <a:rect l="l" t="t" r="r" b="b"/>
              <a:pathLst>
                <a:path w="3755585" h="870267">
                  <a:moveTo>
                    <a:pt x="0" y="0"/>
                  </a:moveTo>
                  <a:lnTo>
                    <a:pt x="3755585" y="0"/>
                  </a:lnTo>
                  <a:lnTo>
                    <a:pt x="3755585" y="870267"/>
                  </a:lnTo>
                  <a:lnTo>
                    <a:pt x="0" y="870267"/>
                  </a:lnTo>
                  <a:lnTo>
                    <a:pt x="0" y="0"/>
                  </a:lnTo>
                  <a:close/>
                </a:path>
              </a:pathLst>
            </a:custGeom>
            <a:solidFill>
              <a:schemeClr val="accent4"/>
            </a:solidFill>
            <a:ln>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0775" tIns="45720" rIns="45720" bIns="4572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en-US" sz="1800" b="0" i="0" kern="1200" dirty="0">
                  <a:solidFill>
                    <a:srgbClr val="5A5A5A"/>
                  </a:solidFill>
                  <a:effectLst/>
                  <a:latin typeface="-apple-system"/>
                </a:rPr>
                <a:t>Approximately 80% educational, delivering high-quality, actionable insights</a:t>
              </a:r>
              <a:endParaRPr lang="en-US" sz="1800" kern="1200" dirty="0"/>
            </a:p>
          </p:txBody>
        </p:sp>
        <p:sp>
          <p:nvSpPr>
            <p:cNvPr id="11" name="Cube 10">
              <a:extLst>
                <a:ext uri="{FF2B5EF4-FFF2-40B4-BE49-F238E27FC236}">
                  <a16:creationId xmlns:a16="http://schemas.microsoft.com/office/drawing/2014/main" id="{321CBBAA-1CCC-4411-5BBE-D36480718DB6}"/>
                </a:ext>
              </a:extLst>
            </p:cNvPr>
            <p:cNvSpPr/>
            <p:nvPr/>
          </p:nvSpPr>
          <p:spPr>
            <a:xfrm>
              <a:off x="6994572" y="2151975"/>
              <a:ext cx="1087834" cy="1087834"/>
            </a:xfrm>
            <a:prstGeom prst="cube">
              <a:avLst/>
            </a:prstGeom>
            <a:solidFill>
              <a:schemeClr val="accent2"/>
            </a:solidFill>
            <a:ln>
              <a:solidFill>
                <a:schemeClr val="bg2"/>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2" name="Freeform: Shape 11">
              <a:extLst>
                <a:ext uri="{FF2B5EF4-FFF2-40B4-BE49-F238E27FC236}">
                  <a16:creationId xmlns:a16="http://schemas.microsoft.com/office/drawing/2014/main" id="{DFA32386-7F2E-F2E0-B0F6-FF28652804B9}"/>
                </a:ext>
              </a:extLst>
            </p:cNvPr>
            <p:cNvSpPr/>
            <p:nvPr/>
          </p:nvSpPr>
          <p:spPr>
            <a:xfrm>
              <a:off x="7854831" y="3566160"/>
              <a:ext cx="3439243" cy="870267"/>
            </a:xfrm>
            <a:custGeom>
              <a:avLst/>
              <a:gdLst>
                <a:gd name="csX0" fmla="*/ 0 w 3439243"/>
                <a:gd name="csY0" fmla="*/ 0 h 870267"/>
                <a:gd name="csX1" fmla="*/ 3439243 w 3439243"/>
                <a:gd name="csY1" fmla="*/ 0 h 870267"/>
                <a:gd name="csX2" fmla="*/ 3439243 w 3439243"/>
                <a:gd name="csY2" fmla="*/ 870267 h 870267"/>
                <a:gd name="csX3" fmla="*/ 0 w 3439243"/>
                <a:gd name="csY3" fmla="*/ 870267 h 870267"/>
                <a:gd name="csX4" fmla="*/ 0 w 3439243"/>
                <a:gd name="csY4" fmla="*/ 0 h 870267"/>
              </a:gdLst>
              <a:ahLst/>
              <a:cxnLst>
                <a:cxn ang="0">
                  <a:pos x="csX0" y="csY0"/>
                </a:cxn>
                <a:cxn ang="0">
                  <a:pos x="csX1" y="csY1"/>
                </a:cxn>
                <a:cxn ang="0">
                  <a:pos x="csX2" y="csY2"/>
                </a:cxn>
                <a:cxn ang="0">
                  <a:pos x="csX3" y="csY3"/>
                </a:cxn>
                <a:cxn ang="0">
                  <a:pos x="csX4" y="csY4"/>
                </a:cxn>
              </a:cxnLst>
              <a:rect l="l" t="t" r="r" b="b"/>
              <a:pathLst>
                <a:path w="3439243" h="870267">
                  <a:moveTo>
                    <a:pt x="0" y="0"/>
                  </a:moveTo>
                  <a:lnTo>
                    <a:pt x="3439243" y="0"/>
                  </a:lnTo>
                  <a:lnTo>
                    <a:pt x="3439243" y="870267"/>
                  </a:lnTo>
                  <a:lnTo>
                    <a:pt x="0" y="870267"/>
                  </a:lnTo>
                  <a:lnTo>
                    <a:pt x="0" y="0"/>
                  </a:lnTo>
                  <a:close/>
                </a:path>
              </a:pathLst>
            </a:custGeom>
            <a:solidFill>
              <a:schemeClr val="accent4"/>
            </a:solidFill>
            <a:ln>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0775" tIns="45720" rIns="45720" bIns="45720" numCol="1" spcCol="1270" anchor="ctr" anchorCtr="0">
              <a:noAutofit/>
            </a:bodyPr>
            <a:lstStyle/>
            <a:p>
              <a:pPr marL="0" lvl="0" indent="0" algn="l" defTabSz="800100">
                <a:lnSpc>
                  <a:spcPct val="90000"/>
                </a:lnSpc>
                <a:spcBef>
                  <a:spcPct val="0"/>
                </a:spcBef>
                <a:spcAft>
                  <a:spcPct val="35000"/>
                </a:spcAft>
                <a:buNone/>
              </a:pPr>
              <a:r>
                <a:rPr lang="en-US" sz="1800" b="0" i="0" kern="1200" dirty="0">
                  <a:solidFill>
                    <a:srgbClr val="5A5A5A"/>
                  </a:solidFill>
                  <a:effectLst/>
                </a:rPr>
                <a:t>Focused on real-world </a:t>
              </a:r>
              <a:r>
                <a:rPr lang="en-US" sz="1800" b="1" i="0" kern="1200" dirty="0">
                  <a:solidFill>
                    <a:srgbClr val="5A5A5A"/>
                  </a:solidFill>
                  <a:effectLst/>
                </a:rPr>
                <a:t>government challenges </a:t>
              </a:r>
              <a:r>
                <a:rPr lang="en-US" sz="1800" b="0" i="0" kern="1200" dirty="0">
                  <a:solidFill>
                    <a:srgbClr val="5A5A5A"/>
                  </a:solidFill>
                  <a:effectLst/>
                </a:rPr>
                <a:t>and measurable outcomes</a:t>
              </a:r>
            </a:p>
          </p:txBody>
        </p:sp>
        <p:sp>
          <p:nvSpPr>
            <p:cNvPr id="13" name="Cube 12">
              <a:extLst>
                <a:ext uri="{FF2B5EF4-FFF2-40B4-BE49-F238E27FC236}">
                  <a16:creationId xmlns:a16="http://schemas.microsoft.com/office/drawing/2014/main" id="{DF338F00-7FFD-2ECA-E931-BB936C80196A}"/>
                </a:ext>
              </a:extLst>
            </p:cNvPr>
            <p:cNvSpPr/>
            <p:nvPr/>
          </p:nvSpPr>
          <p:spPr>
            <a:xfrm>
              <a:off x="7310914" y="3457376"/>
              <a:ext cx="1087834" cy="1087834"/>
            </a:xfrm>
            <a:prstGeom prst="cube">
              <a:avLst/>
            </a:prstGeom>
            <a:solidFill>
              <a:schemeClr val="accent2"/>
            </a:solidFill>
            <a:ln>
              <a:solidFill>
                <a:schemeClr val="bg2"/>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4" name="Freeform: Shape 13">
              <a:extLst>
                <a:ext uri="{FF2B5EF4-FFF2-40B4-BE49-F238E27FC236}">
                  <a16:creationId xmlns:a16="http://schemas.microsoft.com/office/drawing/2014/main" id="{49955BCD-464A-44B1-7A5E-A8132381634D}"/>
                </a:ext>
              </a:extLst>
            </p:cNvPr>
            <p:cNvSpPr/>
            <p:nvPr/>
          </p:nvSpPr>
          <p:spPr>
            <a:xfrm>
              <a:off x="7538489" y="4871561"/>
              <a:ext cx="3755585" cy="870267"/>
            </a:xfrm>
            <a:custGeom>
              <a:avLst/>
              <a:gdLst>
                <a:gd name="csX0" fmla="*/ 0 w 3755585"/>
                <a:gd name="csY0" fmla="*/ 0 h 870267"/>
                <a:gd name="csX1" fmla="*/ 3755585 w 3755585"/>
                <a:gd name="csY1" fmla="*/ 0 h 870267"/>
                <a:gd name="csX2" fmla="*/ 3755585 w 3755585"/>
                <a:gd name="csY2" fmla="*/ 870267 h 870267"/>
                <a:gd name="csX3" fmla="*/ 0 w 3755585"/>
                <a:gd name="csY3" fmla="*/ 870267 h 870267"/>
                <a:gd name="csX4" fmla="*/ 0 w 3755585"/>
                <a:gd name="csY4" fmla="*/ 0 h 870267"/>
              </a:gdLst>
              <a:ahLst/>
              <a:cxnLst>
                <a:cxn ang="0">
                  <a:pos x="csX0" y="csY0"/>
                </a:cxn>
                <a:cxn ang="0">
                  <a:pos x="csX1" y="csY1"/>
                </a:cxn>
                <a:cxn ang="0">
                  <a:pos x="csX2" y="csY2"/>
                </a:cxn>
                <a:cxn ang="0">
                  <a:pos x="csX3" y="csY3"/>
                </a:cxn>
                <a:cxn ang="0">
                  <a:pos x="csX4" y="csY4"/>
                </a:cxn>
              </a:cxnLst>
              <a:rect l="l" t="t" r="r" b="b"/>
              <a:pathLst>
                <a:path w="3755585" h="870267">
                  <a:moveTo>
                    <a:pt x="0" y="0"/>
                  </a:moveTo>
                  <a:lnTo>
                    <a:pt x="3755585" y="0"/>
                  </a:lnTo>
                  <a:lnTo>
                    <a:pt x="3755585" y="870267"/>
                  </a:lnTo>
                  <a:lnTo>
                    <a:pt x="0" y="870267"/>
                  </a:lnTo>
                  <a:lnTo>
                    <a:pt x="0" y="0"/>
                  </a:lnTo>
                  <a:close/>
                </a:path>
              </a:pathLst>
            </a:custGeom>
            <a:solidFill>
              <a:schemeClr val="accent4"/>
            </a:solidFill>
            <a:ln>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0775" tIns="45720" rIns="45720" bIns="45720" numCol="1" spcCol="1270" anchor="ctr" anchorCtr="0">
              <a:noAutofit/>
            </a:bodyPr>
            <a:lstStyle/>
            <a:p>
              <a:pPr marL="0" lvl="0" indent="0" algn="l" defTabSz="800100">
                <a:lnSpc>
                  <a:spcPct val="90000"/>
                </a:lnSpc>
                <a:spcBef>
                  <a:spcPct val="0"/>
                </a:spcBef>
                <a:spcAft>
                  <a:spcPct val="35000"/>
                </a:spcAft>
                <a:buNone/>
              </a:pPr>
              <a:r>
                <a:rPr lang="en-US" sz="1800" b="0" i="0" kern="1200" dirty="0">
                  <a:solidFill>
                    <a:srgbClr val="5A5A5A"/>
                  </a:solidFill>
                  <a:effectLst/>
                </a:rPr>
                <a:t>Clear, practical, and aligned with public-sector priorities</a:t>
              </a:r>
            </a:p>
          </p:txBody>
        </p:sp>
        <p:sp>
          <p:nvSpPr>
            <p:cNvPr id="15" name="Cube 14">
              <a:extLst>
                <a:ext uri="{FF2B5EF4-FFF2-40B4-BE49-F238E27FC236}">
                  <a16:creationId xmlns:a16="http://schemas.microsoft.com/office/drawing/2014/main" id="{1B895C0D-C573-A995-4A05-88DB53CD66E0}"/>
                </a:ext>
              </a:extLst>
            </p:cNvPr>
            <p:cNvSpPr/>
            <p:nvPr/>
          </p:nvSpPr>
          <p:spPr>
            <a:xfrm>
              <a:off x="6994572" y="4762778"/>
              <a:ext cx="1087834" cy="1087834"/>
            </a:xfrm>
            <a:prstGeom prst="cube">
              <a:avLst/>
            </a:prstGeom>
            <a:solidFill>
              <a:schemeClr val="accent2"/>
            </a:solidFill>
            <a:ln>
              <a:solidFill>
                <a:schemeClr val="bg2"/>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16" name="Rectangle 15">
            <a:extLst>
              <a:ext uri="{FF2B5EF4-FFF2-40B4-BE49-F238E27FC236}">
                <a16:creationId xmlns:a16="http://schemas.microsoft.com/office/drawing/2014/main" id="{CD6AC589-1854-898C-9FAC-BB390807CF7D}"/>
              </a:ext>
            </a:extLst>
          </p:cNvPr>
          <p:cNvSpPr/>
          <p:nvPr/>
        </p:nvSpPr>
        <p:spPr>
          <a:xfrm>
            <a:off x="1125232" y="4579573"/>
            <a:ext cx="5626159" cy="470089"/>
          </a:xfrm>
          <a:prstGeom prst="rect">
            <a:avLst/>
          </a:prstGeom>
          <a:noFill/>
          <a:ln>
            <a:solidFill>
              <a:srgbClr val="FEA61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Rectangle 16">
            <a:extLst>
              <a:ext uri="{FF2B5EF4-FFF2-40B4-BE49-F238E27FC236}">
                <a16:creationId xmlns:a16="http://schemas.microsoft.com/office/drawing/2014/main" id="{B6AC8162-8AAE-6449-6E1B-9177BC2581C9}"/>
              </a:ext>
            </a:extLst>
          </p:cNvPr>
          <p:cNvSpPr/>
          <p:nvPr/>
        </p:nvSpPr>
        <p:spPr>
          <a:xfrm>
            <a:off x="1125232" y="3684620"/>
            <a:ext cx="2547454" cy="219300"/>
          </a:xfrm>
          <a:prstGeom prst="rect">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325469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F523A-CA48-FDB4-B9C5-B04EA1883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532FD-EDFB-F61F-5592-DE712A36B7EE}"/>
              </a:ext>
            </a:extLst>
          </p:cNvPr>
          <p:cNvSpPr>
            <a:spLocks noGrp="1"/>
          </p:cNvSpPr>
          <p:nvPr>
            <p:ph type="title"/>
          </p:nvPr>
        </p:nvSpPr>
        <p:spPr/>
        <p:txBody>
          <a:bodyPr/>
          <a:lstStyle/>
          <a:p>
            <a:r>
              <a:rPr lang="en-US" dirty="0"/>
              <a:t>Color Palette</a:t>
            </a:r>
          </a:p>
        </p:txBody>
      </p:sp>
      <p:sp>
        <p:nvSpPr>
          <p:cNvPr id="3" name="Content Placeholder 2">
            <a:extLst>
              <a:ext uri="{FF2B5EF4-FFF2-40B4-BE49-F238E27FC236}">
                <a16:creationId xmlns:a16="http://schemas.microsoft.com/office/drawing/2014/main" id="{C00D067D-931F-9443-374A-CD136E7B89A8}"/>
              </a:ext>
            </a:extLst>
          </p:cNvPr>
          <p:cNvSpPr>
            <a:spLocks noGrp="1"/>
          </p:cNvSpPr>
          <p:nvPr>
            <p:ph idx="1"/>
          </p:nvPr>
        </p:nvSpPr>
        <p:spPr/>
        <p:txBody>
          <a:bodyPr>
            <a:normAutofit/>
          </a:bodyPr>
          <a:lstStyle/>
          <a:p>
            <a:pPr marL="0" indent="0">
              <a:buNone/>
            </a:pPr>
            <a:r>
              <a:rPr lang="en-US" sz="1600" dirty="0"/>
              <a:t>Please use the following colors to ensure consistency with the GBA Style Guide: </a:t>
            </a:r>
          </a:p>
        </p:txBody>
      </p:sp>
      <p:graphicFrame>
        <p:nvGraphicFramePr>
          <p:cNvPr id="5" name="Table 4">
            <a:extLst>
              <a:ext uri="{FF2B5EF4-FFF2-40B4-BE49-F238E27FC236}">
                <a16:creationId xmlns:a16="http://schemas.microsoft.com/office/drawing/2014/main" id="{E3DF0B1E-FCC5-51AA-B329-3DE974C297D0}"/>
              </a:ext>
            </a:extLst>
          </p:cNvPr>
          <p:cNvGraphicFramePr>
            <a:graphicFrameLocks noGrp="1"/>
          </p:cNvGraphicFramePr>
          <p:nvPr>
            <p:extLst>
              <p:ext uri="{D42A27DB-BD31-4B8C-83A1-F6EECF244321}">
                <p14:modId xmlns:p14="http://schemas.microsoft.com/office/powerpoint/2010/main" val="3531260782"/>
              </p:ext>
            </p:extLst>
          </p:nvPr>
        </p:nvGraphicFramePr>
        <p:xfrm>
          <a:off x="838198" y="2261418"/>
          <a:ext cx="10515600" cy="3726586"/>
        </p:xfrm>
        <a:graphic>
          <a:graphicData uri="http://schemas.openxmlformats.org/drawingml/2006/table">
            <a:tbl>
              <a:tblPr/>
              <a:tblGrid>
                <a:gridCol w="2432423">
                  <a:extLst>
                    <a:ext uri="{9D8B030D-6E8A-4147-A177-3AD203B41FA5}">
                      <a16:colId xmlns:a16="http://schemas.microsoft.com/office/drawing/2014/main" val="1953461061"/>
                    </a:ext>
                  </a:extLst>
                </a:gridCol>
                <a:gridCol w="2475904">
                  <a:extLst>
                    <a:ext uri="{9D8B030D-6E8A-4147-A177-3AD203B41FA5}">
                      <a16:colId xmlns:a16="http://schemas.microsoft.com/office/drawing/2014/main" val="4225888901"/>
                    </a:ext>
                  </a:extLst>
                </a:gridCol>
                <a:gridCol w="1230449">
                  <a:extLst>
                    <a:ext uri="{9D8B030D-6E8A-4147-A177-3AD203B41FA5}">
                      <a16:colId xmlns:a16="http://schemas.microsoft.com/office/drawing/2014/main" val="3941232822"/>
                    </a:ext>
                  </a:extLst>
                </a:gridCol>
                <a:gridCol w="2235852">
                  <a:extLst>
                    <a:ext uri="{9D8B030D-6E8A-4147-A177-3AD203B41FA5}">
                      <a16:colId xmlns:a16="http://schemas.microsoft.com/office/drawing/2014/main" val="1881822655"/>
                    </a:ext>
                  </a:extLst>
                </a:gridCol>
                <a:gridCol w="2140972">
                  <a:extLst>
                    <a:ext uri="{9D8B030D-6E8A-4147-A177-3AD203B41FA5}">
                      <a16:colId xmlns:a16="http://schemas.microsoft.com/office/drawing/2014/main" val="96560572"/>
                    </a:ext>
                  </a:extLst>
                </a:gridCol>
              </a:tblGrid>
              <a:tr h="274905">
                <a:tc>
                  <a:txBody>
                    <a:bodyPr/>
                    <a:lstStyle/>
                    <a:p>
                      <a:pPr algn="ctr">
                        <a:buNone/>
                      </a:pPr>
                      <a:r>
                        <a:rPr lang="en-US" sz="1700" b="1" dirty="0">
                          <a:solidFill>
                            <a:schemeClr val="bg2"/>
                          </a:solidFill>
                        </a:rPr>
                        <a:t>Color</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buNone/>
                      </a:pPr>
                      <a:r>
                        <a:rPr lang="en-US" sz="1700" b="1" dirty="0">
                          <a:solidFill>
                            <a:schemeClr val="bg2"/>
                          </a:solidFill>
                        </a:rPr>
                        <a:t>Name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buNone/>
                      </a:pPr>
                      <a:r>
                        <a:rPr lang="en-US" sz="1700" b="1" dirty="0">
                          <a:solidFill>
                            <a:schemeClr val="bg2"/>
                          </a:solidFill>
                        </a:rPr>
                        <a:t>Hex</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buNone/>
                      </a:pPr>
                      <a:r>
                        <a:rPr lang="en-US" sz="1700" b="1" dirty="0">
                          <a:solidFill>
                            <a:schemeClr val="bg2"/>
                          </a:solidFill>
                        </a:rPr>
                        <a:t>RGB</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buNone/>
                      </a:pPr>
                      <a:r>
                        <a:rPr lang="en-US" sz="1700" b="1" dirty="0">
                          <a:solidFill>
                            <a:schemeClr val="bg2"/>
                          </a:solidFill>
                        </a:rPr>
                        <a:t>Usage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2753537084"/>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buNone/>
                      </a:pPr>
                      <a:r>
                        <a:rPr lang="en-US" sz="1800" dirty="0">
                          <a:solidFill>
                            <a:schemeClr val="tx2"/>
                          </a:solidFill>
                          <a:latin typeface="+mn-lt"/>
                        </a:rPr>
                        <a:t>Deep Navy Blue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#17315D</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RGB(23, 49, 93)</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Background color, text on light</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7271077"/>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buNone/>
                      </a:pPr>
                      <a:r>
                        <a:rPr lang="en-US" sz="1800" dirty="0">
                          <a:solidFill>
                            <a:schemeClr val="tx2"/>
                          </a:solidFill>
                          <a:latin typeface="+mn-lt"/>
                        </a:rPr>
                        <a:t>Pure White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#FFFFFF</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RGB(255, 255, 255)</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Primary text, card backgrounds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62699874"/>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buNone/>
                      </a:pPr>
                      <a:r>
                        <a:rPr lang="en-US" sz="1800" dirty="0">
                          <a:solidFill>
                            <a:schemeClr val="tx2"/>
                          </a:solidFill>
                          <a:latin typeface="+mn-lt"/>
                        </a:rPr>
                        <a:t>Vibrant Ocean Blue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#146B99</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RGB(20, 107, 153)</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Accents, interactive elements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85634338"/>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buNone/>
                      </a:pPr>
                      <a:r>
                        <a:rPr lang="en-US" sz="1800" dirty="0">
                          <a:solidFill>
                            <a:schemeClr val="tx2"/>
                          </a:solidFill>
                          <a:latin typeface="+mn-lt"/>
                        </a:rPr>
                        <a:t>Medium Gray</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#666666</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RGB(102, 102, 102)</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Secondary text, borders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5570000"/>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buNone/>
                      </a:pPr>
                      <a:r>
                        <a:rPr lang="en-US" sz="1800" dirty="0">
                          <a:solidFill>
                            <a:schemeClr val="tx2"/>
                          </a:solidFill>
                          <a:latin typeface="+mn-lt"/>
                        </a:rPr>
                        <a:t>Light Sky Blue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#9FD6FF</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RGB(159, 214, 255)</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Highlights, backgrounds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2423478"/>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buNone/>
                      </a:pPr>
                      <a:r>
                        <a:rPr lang="en-US" sz="1800" dirty="0">
                          <a:solidFill>
                            <a:schemeClr val="tx2"/>
                          </a:solidFill>
                          <a:latin typeface="+mn-lt"/>
                        </a:rPr>
                        <a:t>Sage Green</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effectLst/>
                          <a:latin typeface="+mn-lt"/>
                        </a:rPr>
                        <a:t>#6B9B7F</a:t>
                      </a:r>
                      <a:endParaRPr lang="en-US" sz="1800" dirty="0">
                        <a:solidFill>
                          <a:schemeClr val="tx2"/>
                        </a:solidFill>
                        <a:latin typeface="+mn-lt"/>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RGB(107, 155, 127)</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US" sz="1000" dirty="0">
                          <a:solidFill>
                            <a:schemeClr val="tx2"/>
                          </a:solidFill>
                        </a:rPr>
                        <a:t>Event imagery, Positive Callouts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8447991"/>
                  </a:ext>
                </a:extLst>
              </a:tr>
              <a:tr h="482672">
                <a:tc>
                  <a:txBody>
                    <a:bodyPr/>
                    <a:lstStyle/>
                    <a:p>
                      <a:pPr>
                        <a:buNone/>
                      </a:pPr>
                      <a:endParaRPr lang="en-US" sz="1700" dirty="0">
                        <a:solidFill>
                          <a:schemeClr val="tx2"/>
                        </a:solidFill>
                      </a:endParaRP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EA61A"/>
                    </a:solidFill>
                  </a:tcPr>
                </a:tc>
                <a:tc>
                  <a:txBody>
                    <a:bodyPr/>
                    <a:lstStyle/>
                    <a:p>
                      <a:pPr algn="ctr">
                        <a:buNone/>
                      </a:pPr>
                      <a:r>
                        <a:rPr lang="en-US" sz="1800" dirty="0">
                          <a:solidFill>
                            <a:schemeClr val="tx2"/>
                          </a:solidFill>
                          <a:latin typeface="+mn-lt"/>
                        </a:rPr>
                        <a:t>Golden Orange</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800" dirty="0">
                          <a:solidFill>
                            <a:schemeClr val="tx2"/>
                          </a:solidFill>
                          <a:latin typeface="+mn-lt"/>
                        </a:rPr>
                        <a:t>#FEA61A</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tx2"/>
                          </a:solidFill>
                          <a:latin typeface="+mn-lt"/>
                        </a:rPr>
                        <a:t>RGB (254, 166, 26)</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000" dirty="0">
                          <a:solidFill>
                            <a:schemeClr val="tx2"/>
                          </a:solidFill>
                        </a:rPr>
                        <a:t>Event imagery, Negative Callouts</a:t>
                      </a:r>
                    </a:p>
                  </a:txBody>
                  <a:tcPr marL="88803" marR="88803" marT="44401" marB="444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9939685"/>
                  </a:ext>
                </a:extLst>
              </a:tr>
            </a:tbl>
          </a:graphicData>
        </a:graphic>
      </p:graphicFrame>
    </p:spTree>
    <p:extLst>
      <p:ext uri="{BB962C8B-B14F-4D97-AF65-F5344CB8AC3E}">
        <p14:creationId xmlns:p14="http://schemas.microsoft.com/office/powerpoint/2010/main" val="172731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89925-CE87-BE21-60DF-C5E22A6D9B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B31BA-1C92-7626-1862-AAF1E5B58596}"/>
              </a:ext>
            </a:extLst>
          </p:cNvPr>
          <p:cNvSpPr>
            <a:spLocks noGrp="1"/>
          </p:cNvSpPr>
          <p:nvPr>
            <p:ph type="title"/>
          </p:nvPr>
        </p:nvSpPr>
        <p:spPr/>
        <p:txBody>
          <a:bodyPr/>
          <a:lstStyle/>
          <a:p>
            <a:r>
              <a:rPr lang="en-US" dirty="0"/>
              <a:t>Color Palette and Style Elements</a:t>
            </a:r>
          </a:p>
        </p:txBody>
      </p:sp>
      <p:sp>
        <p:nvSpPr>
          <p:cNvPr id="3" name="Content Placeholder 2">
            <a:extLst>
              <a:ext uri="{FF2B5EF4-FFF2-40B4-BE49-F238E27FC236}">
                <a16:creationId xmlns:a16="http://schemas.microsoft.com/office/drawing/2014/main" id="{08B92EFE-493E-7696-48C5-F89F4CD6B7D1}"/>
              </a:ext>
            </a:extLst>
          </p:cNvPr>
          <p:cNvSpPr>
            <a:spLocks noGrp="1"/>
          </p:cNvSpPr>
          <p:nvPr>
            <p:ph idx="1"/>
          </p:nvPr>
        </p:nvSpPr>
        <p:spPr/>
        <p:txBody>
          <a:bodyPr>
            <a:normAutofit/>
          </a:bodyPr>
          <a:lstStyle/>
          <a:p>
            <a:pPr marL="0" indent="0">
              <a:buNone/>
            </a:pPr>
            <a:r>
              <a:rPr lang="en-US" sz="1600" dirty="0"/>
              <a:t>Feel free to copy and paste these shapes as needed: </a:t>
            </a:r>
          </a:p>
        </p:txBody>
      </p:sp>
      <p:sp>
        <p:nvSpPr>
          <p:cNvPr id="4" name="Rectangle 3">
            <a:extLst>
              <a:ext uri="{FF2B5EF4-FFF2-40B4-BE49-F238E27FC236}">
                <a16:creationId xmlns:a16="http://schemas.microsoft.com/office/drawing/2014/main" id="{5E423B29-A03B-3419-FBF5-CDCBEE5BB44B}"/>
              </a:ext>
            </a:extLst>
          </p:cNvPr>
          <p:cNvSpPr/>
          <p:nvPr/>
        </p:nvSpPr>
        <p:spPr>
          <a:xfrm>
            <a:off x="1798935" y="2605548"/>
            <a:ext cx="914400" cy="914400"/>
          </a:xfrm>
          <a:prstGeom prst="rect">
            <a:avLst/>
          </a:prstGeom>
          <a:solidFill>
            <a:schemeClr val="bg2"/>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AE742DD-BD95-99EC-8D85-3C1518E0AF64}"/>
              </a:ext>
            </a:extLst>
          </p:cNvPr>
          <p:cNvSpPr/>
          <p:nvPr/>
        </p:nvSpPr>
        <p:spPr>
          <a:xfrm>
            <a:off x="4358845" y="2605548"/>
            <a:ext cx="914400" cy="9144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8E313DB-7726-5C11-8F0B-4C4284AC20A4}"/>
              </a:ext>
            </a:extLst>
          </p:cNvPr>
          <p:cNvSpPr/>
          <p:nvPr/>
        </p:nvSpPr>
        <p:spPr>
          <a:xfrm>
            <a:off x="5638800" y="2605548"/>
            <a:ext cx="914400" cy="9144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5B8DB4E-AAA4-CC47-42C5-FAFF4336A96D}"/>
              </a:ext>
            </a:extLst>
          </p:cNvPr>
          <p:cNvSpPr/>
          <p:nvPr/>
        </p:nvSpPr>
        <p:spPr>
          <a:xfrm>
            <a:off x="6918755" y="2605548"/>
            <a:ext cx="914400" cy="9144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91EBD7B-085D-1D29-CEAD-BADCF845D8A8}"/>
              </a:ext>
            </a:extLst>
          </p:cNvPr>
          <p:cNvSpPr/>
          <p:nvPr/>
        </p:nvSpPr>
        <p:spPr>
          <a:xfrm>
            <a:off x="3078890" y="2605548"/>
            <a:ext cx="914400" cy="9144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D80389-21F9-5BDF-B58B-60A3838F1A87}"/>
              </a:ext>
            </a:extLst>
          </p:cNvPr>
          <p:cNvSpPr/>
          <p:nvPr/>
        </p:nvSpPr>
        <p:spPr>
          <a:xfrm>
            <a:off x="8198710" y="2605548"/>
            <a:ext cx="914400" cy="9144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493BB80-59E2-3B1D-6871-CA049FD7238B}"/>
              </a:ext>
            </a:extLst>
          </p:cNvPr>
          <p:cNvSpPr/>
          <p:nvPr/>
        </p:nvSpPr>
        <p:spPr>
          <a:xfrm>
            <a:off x="7217245" y="4299871"/>
            <a:ext cx="3175820" cy="688258"/>
          </a:xfrm>
          <a:prstGeom prst="rect">
            <a:avLst/>
          </a:prstGeom>
          <a:noFill/>
          <a:ln>
            <a:solidFill>
              <a:srgbClr val="FEA61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Negative Callout Box</a:t>
            </a:r>
          </a:p>
        </p:txBody>
      </p:sp>
      <p:sp>
        <p:nvSpPr>
          <p:cNvPr id="13" name="Rectangle 12">
            <a:extLst>
              <a:ext uri="{FF2B5EF4-FFF2-40B4-BE49-F238E27FC236}">
                <a16:creationId xmlns:a16="http://schemas.microsoft.com/office/drawing/2014/main" id="{2BEEAEDF-5616-0821-0D78-E8C75EF34D72}"/>
              </a:ext>
            </a:extLst>
          </p:cNvPr>
          <p:cNvSpPr/>
          <p:nvPr/>
        </p:nvSpPr>
        <p:spPr>
          <a:xfrm>
            <a:off x="1798935" y="4299871"/>
            <a:ext cx="3175820" cy="688258"/>
          </a:xfrm>
          <a:prstGeom prst="rect">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Positive Callout Box</a:t>
            </a:r>
          </a:p>
        </p:txBody>
      </p:sp>
      <p:sp>
        <p:nvSpPr>
          <p:cNvPr id="14" name="Rectangle 13">
            <a:extLst>
              <a:ext uri="{FF2B5EF4-FFF2-40B4-BE49-F238E27FC236}">
                <a16:creationId xmlns:a16="http://schemas.microsoft.com/office/drawing/2014/main" id="{F575EA5C-AEF0-BB62-53E3-D6FD220DD9AC}"/>
              </a:ext>
            </a:extLst>
          </p:cNvPr>
          <p:cNvSpPr/>
          <p:nvPr/>
        </p:nvSpPr>
        <p:spPr>
          <a:xfrm>
            <a:off x="9478665" y="2605548"/>
            <a:ext cx="914400" cy="914400"/>
          </a:xfrm>
          <a:prstGeom prst="rect">
            <a:avLst/>
          </a:prstGeom>
          <a:solidFill>
            <a:srgbClr val="FEA61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7449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FC65F-E19A-A3C2-9EBC-2A8CD9AAF7FA}"/>
              </a:ext>
            </a:extLst>
          </p:cNvPr>
          <p:cNvSpPr>
            <a:spLocks noGrp="1"/>
          </p:cNvSpPr>
          <p:nvPr>
            <p:ph type="title"/>
          </p:nvPr>
        </p:nvSpPr>
        <p:spPr/>
        <p:txBody>
          <a:bodyPr/>
          <a:lstStyle/>
          <a:p>
            <a:r>
              <a:rPr lang="en-US" dirty="0"/>
              <a:t>Entity/Organization Name (60pt)</a:t>
            </a:r>
          </a:p>
        </p:txBody>
      </p:sp>
      <p:sp>
        <p:nvSpPr>
          <p:cNvPr id="3" name="Text Placeholder 2">
            <a:extLst>
              <a:ext uri="{FF2B5EF4-FFF2-40B4-BE49-F238E27FC236}">
                <a16:creationId xmlns:a16="http://schemas.microsoft.com/office/drawing/2014/main" id="{79C78139-EA09-297B-FABE-4BE4E15CF4FF}"/>
              </a:ext>
            </a:extLst>
          </p:cNvPr>
          <p:cNvSpPr>
            <a:spLocks noGrp="1"/>
          </p:cNvSpPr>
          <p:nvPr>
            <p:ph type="body" idx="1"/>
          </p:nvPr>
        </p:nvSpPr>
        <p:spPr/>
        <p:txBody>
          <a:bodyPr/>
          <a:lstStyle/>
          <a:p>
            <a:r>
              <a:rPr lang="en-US" dirty="0"/>
              <a:t>Mission Statement/Objective/Purpose (24pt)</a:t>
            </a:r>
          </a:p>
        </p:txBody>
      </p:sp>
      <p:sp>
        <p:nvSpPr>
          <p:cNvPr id="4" name="Rectangle 3">
            <a:extLst>
              <a:ext uri="{FF2B5EF4-FFF2-40B4-BE49-F238E27FC236}">
                <a16:creationId xmlns:a16="http://schemas.microsoft.com/office/drawing/2014/main" id="{BA063471-5083-C495-C042-C9AE30CFC3A1}"/>
              </a:ext>
            </a:extLst>
          </p:cNvPr>
          <p:cNvSpPr/>
          <p:nvPr/>
        </p:nvSpPr>
        <p:spPr>
          <a:xfrm>
            <a:off x="831851" y="538316"/>
            <a:ext cx="5486400" cy="2743200"/>
          </a:xfrm>
          <a:prstGeom prst="rect">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Delete this and replace it with your logo</a:t>
            </a:r>
          </a:p>
          <a:p>
            <a:pPr algn="ctr"/>
            <a:endParaRPr lang="en-US" dirty="0"/>
          </a:p>
          <a:p>
            <a:r>
              <a:rPr lang="en-US" sz="1400" dirty="0"/>
              <a:t>Best Practices: </a:t>
            </a:r>
          </a:p>
          <a:p>
            <a:pPr marL="285750" indent="-285750">
              <a:buFont typeface="Wingdings" panose="05000000000000000000" pitchFamily="2" charset="2"/>
              <a:buChar char="ü"/>
            </a:pPr>
            <a:r>
              <a:rPr lang="en-US" sz="1400" dirty="0"/>
              <a:t>File Type: PNG or SVG</a:t>
            </a:r>
          </a:p>
          <a:p>
            <a:pPr marL="285750" indent="-285750">
              <a:buFont typeface="Wingdings" panose="05000000000000000000" pitchFamily="2" charset="2"/>
              <a:buChar char="ü"/>
            </a:pPr>
            <a:r>
              <a:rPr lang="en-US" sz="1400" dirty="0"/>
              <a:t>Quality: 900x1800 pixels</a:t>
            </a:r>
          </a:p>
        </p:txBody>
      </p:sp>
    </p:spTree>
    <p:extLst>
      <p:ext uri="{BB962C8B-B14F-4D97-AF65-F5344CB8AC3E}">
        <p14:creationId xmlns:p14="http://schemas.microsoft.com/office/powerpoint/2010/main" val="3270013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5F307-E72C-FF47-7143-8B36CF8E2CAB}"/>
              </a:ext>
            </a:extLst>
          </p:cNvPr>
          <p:cNvSpPr>
            <a:spLocks noGrp="1"/>
          </p:cNvSpPr>
          <p:nvPr>
            <p:ph type="title"/>
          </p:nvPr>
        </p:nvSpPr>
        <p:spPr/>
        <p:txBody>
          <a:bodyPr/>
          <a:lstStyle/>
          <a:p>
            <a:r>
              <a:rPr lang="en-US" dirty="0"/>
              <a:t>Entity/Organization Name (36pt)</a:t>
            </a:r>
          </a:p>
        </p:txBody>
      </p:sp>
      <p:sp>
        <p:nvSpPr>
          <p:cNvPr id="3" name="Content Placeholder 2">
            <a:extLst>
              <a:ext uri="{FF2B5EF4-FFF2-40B4-BE49-F238E27FC236}">
                <a16:creationId xmlns:a16="http://schemas.microsoft.com/office/drawing/2014/main" id="{F17FF88E-008C-7D11-E618-9288AC9412E1}"/>
              </a:ext>
            </a:extLst>
          </p:cNvPr>
          <p:cNvSpPr>
            <a:spLocks noGrp="1"/>
          </p:cNvSpPr>
          <p:nvPr>
            <p:ph idx="1"/>
          </p:nvPr>
        </p:nvSpPr>
        <p:spPr/>
        <p:txBody>
          <a:bodyPr>
            <a:normAutofit fontScale="77500" lnSpcReduction="20000"/>
          </a:bodyPr>
          <a:lstStyle/>
          <a:p>
            <a:pPr>
              <a:lnSpc>
                <a:spcPct val="150000"/>
              </a:lnSpc>
            </a:pPr>
            <a:r>
              <a:rPr lang="en-US" sz="2000" b="1" dirty="0"/>
              <a:t>Style recommendations: </a:t>
            </a:r>
          </a:p>
          <a:p>
            <a:pPr lvl="1">
              <a:lnSpc>
                <a:spcPct val="150000"/>
              </a:lnSpc>
            </a:pPr>
            <a:r>
              <a:rPr lang="en-US" sz="1600" dirty="0"/>
              <a:t>Keep Fonts in body text less than 20 pt</a:t>
            </a:r>
          </a:p>
          <a:p>
            <a:pPr lvl="1">
              <a:lnSpc>
                <a:spcPct val="150000"/>
              </a:lnSpc>
            </a:pPr>
            <a:r>
              <a:rPr lang="en-US" sz="1600" dirty="0"/>
              <a:t>Try to use shapes to visualize things you do</a:t>
            </a:r>
          </a:p>
          <a:p>
            <a:pPr lvl="1">
              <a:lnSpc>
                <a:spcPct val="150000"/>
              </a:lnSpc>
            </a:pPr>
            <a:r>
              <a:rPr lang="en-US" sz="1600" dirty="0"/>
              <a:t>People fall asleep with lots of words on slides (I’m impressed you made it this far)</a:t>
            </a:r>
          </a:p>
          <a:p>
            <a:pPr lvl="1">
              <a:lnSpc>
                <a:spcPct val="150000"/>
              </a:lnSpc>
            </a:pPr>
            <a:r>
              <a:rPr lang="en-US" sz="1600" dirty="0"/>
              <a:t>Make Key takeaways BIG AND BOLD </a:t>
            </a:r>
          </a:p>
          <a:p>
            <a:pPr lvl="1">
              <a:lnSpc>
                <a:spcPct val="150000"/>
              </a:lnSpc>
            </a:pPr>
            <a:r>
              <a:rPr lang="en-US" sz="1600" dirty="0"/>
              <a:t>Use callout boxes to highlight the most important things on your slide. Do not use more than 1/per slide</a:t>
            </a:r>
          </a:p>
          <a:p>
            <a:pPr marL="0" indent="0">
              <a:lnSpc>
                <a:spcPct val="150000"/>
              </a:lnSpc>
              <a:buNone/>
            </a:pPr>
            <a:r>
              <a:rPr lang="en-US" sz="2000" b="1" dirty="0"/>
              <a:t>Key Takeaways: </a:t>
            </a:r>
          </a:p>
          <a:p>
            <a:pPr>
              <a:lnSpc>
                <a:spcPct val="150000"/>
              </a:lnSpc>
            </a:pPr>
            <a:r>
              <a:rPr lang="en-US" sz="2000" b="1" dirty="0"/>
              <a:t>We are modernizing systems with blockchain</a:t>
            </a:r>
          </a:p>
          <a:p>
            <a:pPr>
              <a:lnSpc>
                <a:spcPct val="150000"/>
              </a:lnSpc>
            </a:pPr>
            <a:r>
              <a:rPr lang="en-US" sz="2000" b="1" dirty="0"/>
              <a:t>We are preventing fraud, waste and abuse in government</a:t>
            </a:r>
          </a:p>
          <a:p>
            <a:pPr>
              <a:lnSpc>
                <a:spcPct val="150000"/>
              </a:lnSpc>
            </a:pPr>
            <a:r>
              <a:rPr lang="en-US" sz="2000" b="1" dirty="0"/>
              <a:t>We are creating the future of finance</a:t>
            </a:r>
          </a:p>
          <a:p>
            <a:pPr>
              <a:lnSpc>
                <a:spcPct val="150000"/>
              </a:lnSpc>
            </a:pPr>
            <a:r>
              <a:rPr lang="en-US" sz="2000" b="1" dirty="0"/>
              <a:t>This is the bottom line</a:t>
            </a:r>
          </a:p>
        </p:txBody>
      </p:sp>
      <p:sp>
        <p:nvSpPr>
          <p:cNvPr id="4" name="Rectangle 3">
            <a:extLst>
              <a:ext uri="{FF2B5EF4-FFF2-40B4-BE49-F238E27FC236}">
                <a16:creationId xmlns:a16="http://schemas.microsoft.com/office/drawing/2014/main" id="{2F416BB3-E9D0-133B-8E57-1978713776CB}"/>
              </a:ext>
            </a:extLst>
          </p:cNvPr>
          <p:cNvSpPr/>
          <p:nvPr/>
        </p:nvSpPr>
        <p:spPr>
          <a:xfrm>
            <a:off x="1125431" y="5594554"/>
            <a:ext cx="1952411" cy="357135"/>
          </a:xfrm>
          <a:prstGeom prst="rect">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794786071"/>
      </p:ext>
    </p:extLst>
  </p:cSld>
  <p:clrMapOvr>
    <a:masterClrMapping/>
  </p:clrMapOvr>
</p:sld>
</file>

<file path=ppt/theme/theme1.xml><?xml version="1.0" encoding="utf-8"?>
<a:theme xmlns:a="http://schemas.openxmlformats.org/drawingml/2006/main" name="Office Theme">
  <a:themeElements>
    <a:clrScheme name="Custom 1">
      <a:dk1>
        <a:srgbClr val="17315D"/>
      </a:dk1>
      <a:lt1>
        <a:sysClr val="window" lastClr="FFFFFF"/>
      </a:lt1>
      <a:dk2>
        <a:srgbClr val="0E2841"/>
      </a:dk2>
      <a:lt2>
        <a:srgbClr val="E8E8E8"/>
      </a:lt2>
      <a:accent1>
        <a:srgbClr val="17315D"/>
      </a:accent1>
      <a:accent2>
        <a:srgbClr val="146B99"/>
      </a:accent2>
      <a:accent3>
        <a:srgbClr val="666666"/>
      </a:accent3>
      <a:accent4>
        <a:srgbClr val="9FD6FF"/>
      </a:accent4>
      <a:accent5>
        <a:srgbClr val="FFFFFF"/>
      </a:accent5>
      <a:accent6>
        <a:srgbClr val="6B9B7F"/>
      </a:accent6>
      <a:hlink>
        <a:srgbClr val="467886"/>
      </a:hlink>
      <a:folHlink>
        <a:srgbClr val="96607D"/>
      </a:folHlink>
    </a:clrScheme>
    <a:fontScheme name="Custom 1">
      <a:majorFont>
        <a:latin typeface="Orkney"/>
        <a:ea typeface=""/>
        <a:cs typeface=""/>
      </a:majorFont>
      <a:minorFont>
        <a:latin typeface="Orkne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2918</TotalTime>
  <Words>486</Words>
  <Application>Microsoft Office PowerPoint</Application>
  <PresentationFormat>Widescreen</PresentationFormat>
  <Paragraphs>67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-apple-system</vt:lpstr>
      <vt:lpstr>Arial</vt:lpstr>
      <vt:lpstr>Orkney</vt:lpstr>
      <vt:lpstr>Wingdings</vt:lpstr>
      <vt:lpstr>Office Theme</vt:lpstr>
      <vt:lpstr>PowerPoint Presentation</vt:lpstr>
      <vt:lpstr>Presentation Guidelines</vt:lpstr>
      <vt:lpstr>Color Palette</vt:lpstr>
      <vt:lpstr>Color Palette and Style Elements</vt:lpstr>
      <vt:lpstr>Entity/Organization Name (60pt)</vt:lpstr>
      <vt:lpstr>Entity/Organization Name (36pt)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dom Zagara</dc:creator>
  <cp:lastModifiedBy>Gerard Dache</cp:lastModifiedBy>
  <cp:revision>2</cp:revision>
  <dcterms:created xsi:type="dcterms:W3CDTF">2026-02-13T21:04:04Z</dcterms:created>
  <dcterms:modified xsi:type="dcterms:W3CDTF">2026-02-15T23:51:08Z</dcterms:modified>
</cp:coreProperties>
</file>